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48" r:id="rId1"/>
  </p:sldMasterIdLst>
  <p:notesMasterIdLst>
    <p:notesMasterId r:id="rId23"/>
  </p:notesMasterIdLst>
  <p:sldIdLst>
    <p:sldId id="2070" r:id="rId2"/>
    <p:sldId id="2062" r:id="rId3"/>
    <p:sldId id="1947" r:id="rId4"/>
    <p:sldId id="2091" r:id="rId5"/>
    <p:sldId id="2092" r:id="rId6"/>
    <p:sldId id="2083" r:id="rId7"/>
    <p:sldId id="2063" r:id="rId8"/>
    <p:sldId id="2084" r:id="rId9"/>
    <p:sldId id="2093" r:id="rId10"/>
    <p:sldId id="345" r:id="rId11"/>
    <p:sldId id="2086" r:id="rId12"/>
    <p:sldId id="2088" r:id="rId13"/>
    <p:sldId id="2067" r:id="rId14"/>
    <p:sldId id="281" r:id="rId15"/>
    <p:sldId id="2087" r:id="rId16"/>
    <p:sldId id="2078" r:id="rId17"/>
    <p:sldId id="2106" r:id="rId18"/>
    <p:sldId id="2079" r:id="rId19"/>
    <p:sldId id="1983" r:id="rId20"/>
    <p:sldId id="2107" r:id="rId21"/>
    <p:sldId id="2077" r:id="rId22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04884B8C-B78D-4546-B07F-2448B239C819}">
          <p14:sldIdLst>
            <p14:sldId id="2070"/>
            <p14:sldId id="2062"/>
            <p14:sldId id="1947"/>
            <p14:sldId id="2091"/>
            <p14:sldId id="2092"/>
            <p14:sldId id="2083"/>
            <p14:sldId id="2063"/>
            <p14:sldId id="2084"/>
            <p14:sldId id="2093"/>
            <p14:sldId id="345"/>
            <p14:sldId id="2086"/>
            <p14:sldId id="2088"/>
            <p14:sldId id="2067"/>
            <p14:sldId id="281"/>
            <p14:sldId id="2087"/>
            <p14:sldId id="2078"/>
            <p14:sldId id="2106"/>
            <p14:sldId id="2079"/>
            <p14:sldId id="1983"/>
            <p14:sldId id="2107"/>
            <p14:sldId id="20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75F"/>
    <a:srgbClr val="2CACBA"/>
    <a:srgbClr val="2BACBB"/>
    <a:srgbClr val="004674"/>
    <a:srgbClr val="E2E7FE"/>
    <a:srgbClr val="F3F4FF"/>
    <a:srgbClr val="FCF2F7"/>
    <a:srgbClr val="FFFFFF"/>
    <a:srgbClr val="E5E7FF"/>
    <a:srgbClr val="970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2" autoAdjust="0"/>
    <p:restoredTop sz="94674" autoAdjust="0"/>
  </p:normalViewPr>
  <p:slideViewPr>
    <p:cSldViewPr>
      <p:cViewPr varScale="1">
        <p:scale>
          <a:sx n="105" d="100"/>
          <a:sy n="105" d="100"/>
        </p:scale>
        <p:origin x="6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18CB7-C30E-4042-9BA7-9B80C05297A9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19638-3671-4D96-B3B2-CFD899478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50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Версия слайда с данными по РФ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19638-3671-4D96-B3B2-CFD89947862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698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19638-3671-4D96-B3B2-CFD89947862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713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5C909-BE94-4D32-94E1-5818605E04C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56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Обыграть и выпятить машинное обучение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19638-3671-4D96-B3B2-CFD89947862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037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19638-3671-4D96-B3B2-CFD89947862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68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19638-3671-4D96-B3B2-CFD89947862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172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19638-3671-4D96-B3B2-CFD89947862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60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4A42-90A2-41A7-B4CE-3C7FC9648722}" type="datetime1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B8234F5-13E9-344B-A1A4-660BA004A153}"/>
              </a:ext>
            </a:extLst>
          </p:cNvPr>
          <p:cNvSpPr/>
          <p:nvPr userDrawn="1"/>
        </p:nvSpPr>
        <p:spPr>
          <a:xfrm>
            <a:off x="1" y="251520"/>
            <a:ext cx="12206828" cy="10561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ru-RU" sz="2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ADE4156-3443-B24A-80E7-4E21A8D7F2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032999"/>
          </a:xfrm>
        </p:spPr>
        <p:txBody>
          <a:bodyPr>
            <a:normAutofit/>
          </a:bodyPr>
          <a:lstStyle>
            <a:lvl1pPr algn="l">
              <a:defRPr sz="370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Блок-схема: процесс 7">
            <a:extLst>
              <a:ext uri="{FF2B5EF4-FFF2-40B4-BE49-F238E27FC236}">
                <a16:creationId xmlns:a16="http://schemas.microsoft.com/office/drawing/2014/main" id="{478DDE41-EF17-C74C-9C8C-54E2AB042FD5}"/>
              </a:ext>
            </a:extLst>
          </p:cNvPr>
          <p:cNvSpPr/>
          <p:nvPr userDrawn="1"/>
        </p:nvSpPr>
        <p:spPr>
          <a:xfrm>
            <a:off x="0" y="251520"/>
            <a:ext cx="527381" cy="105611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012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6012" y="10000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4" name="Блок-схема: процесс 7">
            <a:extLst>
              <a:ext uri="{FF2B5EF4-FFF2-40B4-BE49-F238E27FC236}">
                <a16:creationId xmlns:a16="http://schemas.microsoft.com/office/drawing/2014/main" id="{0D77C99C-04E3-094B-8322-F5CCA6557F5A}"/>
              </a:ext>
            </a:extLst>
          </p:cNvPr>
          <p:cNvSpPr/>
          <p:nvPr userDrawn="1"/>
        </p:nvSpPr>
        <p:spPr>
          <a:xfrm flipH="1" flipV="1">
            <a:off x="11352584" y="251519"/>
            <a:ext cx="854245" cy="105611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012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6012" y="10000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9F807EE2-911D-1E43-A83F-1CA801F51EA0}"/>
              </a:ext>
            </a:extLst>
          </p:cNvPr>
          <p:cNvSpPr txBox="1">
            <a:spLocks/>
          </p:cNvSpPr>
          <p:nvPr userDrawn="1"/>
        </p:nvSpPr>
        <p:spPr>
          <a:xfrm>
            <a:off x="9219771" y="60857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5C1FED-CD88-4E8F-88D3-4F21940433C3}" type="slidenum">
              <a:rPr lang="ru-RU" sz="2400" smtClean="0">
                <a:solidFill>
                  <a:prstClr val="white"/>
                </a:solidFill>
              </a:rPr>
              <a:pPr/>
              <a:t>‹#›</a:t>
            </a:fld>
            <a:endParaRPr lang="ru-RU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18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7B33-7F0B-412B-AFCB-026D7051C772}" type="datetime1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0328" y="6491047"/>
            <a:ext cx="2844800" cy="365125"/>
          </a:xfrm>
        </p:spPr>
        <p:txBody>
          <a:bodyPr/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fld id="{FC8E32BE-E694-40E4-8857-96FE78ADDC8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6370525" y="260648"/>
            <a:ext cx="5457163" cy="3384376"/>
            <a:chOff x="4211960" y="260648"/>
            <a:chExt cx="4658804" cy="3852342"/>
          </a:xfrm>
        </p:grpSpPr>
        <p:pic>
          <p:nvPicPr>
            <p:cNvPr id="4098" name="Picture 2" descr="\\192.168.0.240\для обмена\Ширяева Ольга\мое\система\Новая папка\к-лаб\6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60648"/>
              <a:ext cx="2714588" cy="2944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\\192.168.0.240\для обмена\Ширяева Ольга\мое\система\Новая папка\к-лаб\б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556792"/>
              <a:ext cx="1788469" cy="1939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\\192.168.0.240\для обмена\Ширяева Ольга\мое\система\Новая папка\к-лаб\с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5743" y="3068960"/>
              <a:ext cx="962963" cy="1044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Блок-схема: процесс 18"/>
          <p:cNvSpPr/>
          <p:nvPr userDrawn="1"/>
        </p:nvSpPr>
        <p:spPr>
          <a:xfrm>
            <a:off x="0" y="2924944"/>
            <a:ext cx="335360" cy="2880320"/>
          </a:xfrm>
          <a:prstGeom prst="flowChart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883035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A8B9-F9B4-45BD-9787-9831D7F796F6}" type="datetime1">
              <a:rPr lang="ru-RU" smtClean="0"/>
              <a:pPr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0008A59-F37E-B845-925E-BB87D87C16F9}"/>
              </a:ext>
            </a:extLst>
          </p:cNvPr>
          <p:cNvSpPr/>
          <p:nvPr userDrawn="1"/>
        </p:nvSpPr>
        <p:spPr>
          <a:xfrm>
            <a:off x="1" y="251520"/>
            <a:ext cx="12206828" cy="10561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ru-RU" sz="2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82CFB8E-086D-FA49-993D-E21E585D1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032999"/>
          </a:xfrm>
        </p:spPr>
        <p:txBody>
          <a:bodyPr>
            <a:normAutofit/>
          </a:bodyPr>
          <a:lstStyle>
            <a:lvl1pPr algn="l">
              <a:defRPr sz="370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Блок-схема: процесс 7">
            <a:extLst>
              <a:ext uri="{FF2B5EF4-FFF2-40B4-BE49-F238E27FC236}">
                <a16:creationId xmlns:a16="http://schemas.microsoft.com/office/drawing/2014/main" id="{A9FE488B-7DF3-4B46-ABDE-3CFE5EE786C8}"/>
              </a:ext>
            </a:extLst>
          </p:cNvPr>
          <p:cNvSpPr/>
          <p:nvPr userDrawn="1"/>
        </p:nvSpPr>
        <p:spPr>
          <a:xfrm>
            <a:off x="0" y="251520"/>
            <a:ext cx="527381" cy="105611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012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6012" y="10000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3" name="Блок-схема: процесс 7">
            <a:extLst>
              <a:ext uri="{FF2B5EF4-FFF2-40B4-BE49-F238E27FC236}">
                <a16:creationId xmlns:a16="http://schemas.microsoft.com/office/drawing/2014/main" id="{A2995050-6009-574D-AA98-0A9F13C5237C}"/>
              </a:ext>
            </a:extLst>
          </p:cNvPr>
          <p:cNvSpPr/>
          <p:nvPr userDrawn="1"/>
        </p:nvSpPr>
        <p:spPr>
          <a:xfrm flipH="1" flipV="1">
            <a:off x="11352584" y="251519"/>
            <a:ext cx="854245" cy="105611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012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6012" y="10000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70416574-B707-9A48-ABA4-54EDBA01050C}"/>
              </a:ext>
            </a:extLst>
          </p:cNvPr>
          <p:cNvSpPr txBox="1">
            <a:spLocks/>
          </p:cNvSpPr>
          <p:nvPr userDrawn="1"/>
        </p:nvSpPr>
        <p:spPr>
          <a:xfrm>
            <a:off x="9219771" y="60857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5C1FED-CD88-4E8F-88D3-4F21940433C3}" type="slidenum">
              <a:rPr lang="ru-RU" sz="2400" smtClean="0">
                <a:solidFill>
                  <a:prstClr val="white"/>
                </a:solidFill>
              </a:rPr>
              <a:pPr/>
              <a:t>‹#›</a:t>
            </a:fld>
            <a:endParaRPr lang="ru-RU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8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DE24-24BF-4D1C-A6FB-98122F5939BF}" type="datetime1">
              <a:rPr lang="ru-RU" smtClean="0"/>
              <a:pPr/>
              <a:t>07.09.2021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B93DA03-43FD-B548-BF18-98C4B1CBC518}"/>
              </a:ext>
            </a:extLst>
          </p:cNvPr>
          <p:cNvSpPr/>
          <p:nvPr userDrawn="1"/>
        </p:nvSpPr>
        <p:spPr>
          <a:xfrm>
            <a:off x="1" y="251520"/>
            <a:ext cx="12206828" cy="10561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ru-RU" sz="2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8C66BC9-D2FC-6E45-8236-90D94545A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032999"/>
          </a:xfrm>
        </p:spPr>
        <p:txBody>
          <a:bodyPr>
            <a:normAutofit/>
          </a:bodyPr>
          <a:lstStyle>
            <a:lvl1pPr algn="l">
              <a:defRPr sz="3700" b="0" i="0">
                <a:solidFill>
                  <a:schemeClr val="accent2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Блок-схема: процесс 7">
            <a:extLst>
              <a:ext uri="{FF2B5EF4-FFF2-40B4-BE49-F238E27FC236}">
                <a16:creationId xmlns:a16="http://schemas.microsoft.com/office/drawing/2014/main" id="{889271EF-2F25-2745-9E13-1CECC5422A03}"/>
              </a:ext>
            </a:extLst>
          </p:cNvPr>
          <p:cNvSpPr/>
          <p:nvPr userDrawn="1"/>
        </p:nvSpPr>
        <p:spPr>
          <a:xfrm>
            <a:off x="0" y="251520"/>
            <a:ext cx="527381" cy="105611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012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6012" y="10000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3" name="Блок-схема: процесс 7">
            <a:extLst>
              <a:ext uri="{FF2B5EF4-FFF2-40B4-BE49-F238E27FC236}">
                <a16:creationId xmlns:a16="http://schemas.microsoft.com/office/drawing/2014/main" id="{9749D5AB-97D8-BA40-9C5A-146791579542}"/>
              </a:ext>
            </a:extLst>
          </p:cNvPr>
          <p:cNvSpPr/>
          <p:nvPr userDrawn="1"/>
        </p:nvSpPr>
        <p:spPr>
          <a:xfrm flipH="1" flipV="1">
            <a:off x="11208567" y="251518"/>
            <a:ext cx="998261" cy="105611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012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6012" y="10000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EA3EBE4C-9E92-CA4D-9A1C-BDAE1F4BF301}"/>
              </a:ext>
            </a:extLst>
          </p:cNvPr>
          <p:cNvSpPr txBox="1">
            <a:spLocks/>
          </p:cNvSpPr>
          <p:nvPr userDrawn="1"/>
        </p:nvSpPr>
        <p:spPr>
          <a:xfrm>
            <a:off x="9336360" y="60857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5C1FED-CD88-4E8F-88D3-4F21940433C3}" type="slidenum">
              <a:rPr lang="ru-RU" sz="4400" smtClean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pPr/>
              <a:t>‹#›</a:t>
            </a:fld>
            <a:endParaRPr lang="ru-RU" sz="4400" dirty="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63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-205813" y="6356355"/>
            <a:ext cx="2844800" cy="365125"/>
          </a:xfrm>
        </p:spPr>
        <p:txBody>
          <a:bodyPr/>
          <a:lstStyle/>
          <a:p>
            <a:fld id="{2D4A52E6-7FFC-47D8-8DA4-7987BAA2A90D}" type="datetime1">
              <a:rPr lang="ru-RU" smtClean="0"/>
              <a:pPr/>
              <a:t>07.09.2021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350187" y="6356355"/>
            <a:ext cx="386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1787" y="6492880"/>
            <a:ext cx="2844800" cy="365125"/>
          </a:xfrm>
        </p:spPr>
        <p:txBody>
          <a:bodyPr/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fld id="{FC8E32BE-E694-40E4-8857-96FE78ADDC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4" descr="http://parkglass.co.uk/resources/Contact-Us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/>
          <a:stretch/>
        </p:blipFill>
        <p:spPr bwMode="auto">
          <a:xfrm>
            <a:off x="0" y="5"/>
            <a:ext cx="12192000" cy="684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процесс 5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6370525" y="260648"/>
            <a:ext cx="5457163" cy="3384376"/>
            <a:chOff x="4211960" y="260648"/>
            <a:chExt cx="4658804" cy="3852342"/>
          </a:xfrm>
        </p:grpSpPr>
        <p:pic>
          <p:nvPicPr>
            <p:cNvPr id="8" name="Picture 2" descr="\\192.168.0.240\для обмена\Ширяева Ольга\мое\система\Новая папка\к-лаб\6.pn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60648"/>
              <a:ext cx="2714588" cy="2944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\\192.168.0.240\для обмена\Ширяева Ольга\мое\система\Новая папка\к-лаб\б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556792"/>
              <a:ext cx="1788469" cy="1939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\\192.168.0.240\для обмена\Ширяева Ольга\мое\система\Новая папка\к-лаб\с.png"/>
            <p:cNvPicPr>
              <a:picLocks noChangeAspect="1" noChangeArrowheads="1"/>
            </p:cNvPicPr>
            <p:nvPr userDrawn="1"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5743" y="3068960"/>
              <a:ext cx="962963" cy="1044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\\192.168.0.240\для обмена\Ширяева Ольга\мое\система\Новая папка\к-лаб\2клаб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001" y="5517232"/>
            <a:ext cx="3785673" cy="8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1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3C748-9B2D-4545-82B5-B9D1245503B4}" type="datetime1">
              <a:rPr lang="ru-RU" smtClean="0"/>
              <a:pPr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376961" y="6492880"/>
            <a:ext cx="2844800" cy="365125"/>
          </a:xfrm>
        </p:spPr>
        <p:txBody>
          <a:bodyPr/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fld id="{FC8E32BE-E694-40E4-8857-96FE78ADDC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25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Вертикальный заголовок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D474-1EE9-4223-9CEF-9D89C4C806D3}" type="datetimeFigureOut">
              <a:rPr lang="ru-RU" smtClean="0"/>
              <a:t>07.09.2021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17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E80A3-4ED0-4B04-8047-0AD56755630D}" type="datetime1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E32BE-E694-40E4-8857-96FE78ADDC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8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7" r:id="rId6"/>
    <p:sldLayoutId id="2147483658" r:id="rId7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sv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hyperlink" Target="https://netrika.ru/solution/health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bars.group/" TargetMode="External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hyperlink" Target="https://rtmis.ru/" TargetMode="External"/><Relationship Id="rId9" Type="http://schemas.openxmlformats.org/officeDocument/2006/relationships/hyperlink" Target="https://rnova.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datafort.ru/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ebiomed.ai/publikacii/" TargetMode="External"/><Relationship Id="rId3" Type="http://schemas.openxmlformats.org/officeDocument/2006/relationships/hyperlink" Target="https://dx.doi.org/10.18565/aig.2021.5.17-24" TargetMode="External"/><Relationship Id="rId7" Type="http://schemas.openxmlformats.org/officeDocument/2006/relationships/hyperlink" Target="https://webiomed.ai/publikacii/adapting-neural-network-models-to-predict-10-year-cvd-development-based-on-regional-data-calibration/" TargetMode="External"/><Relationship Id="rId2" Type="http://schemas.openxmlformats.org/officeDocument/2006/relationships/hyperlink" Target="https://doi.org/10.15829/1560-4071-2021-4502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37690/1811-0193-2020-4-24-33" TargetMode="External"/><Relationship Id="rId5" Type="http://schemas.openxmlformats.org/officeDocument/2006/relationships/hyperlink" Target="https://doi.org/10.17116/medtech20214301136" TargetMode="External"/><Relationship Id="rId4" Type="http://schemas.openxmlformats.org/officeDocument/2006/relationships/hyperlink" Target="https://doi.org/10.17116/profmed20212404169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webiomed/" TargetMode="External"/><Relationship Id="rId3" Type="http://schemas.openxmlformats.org/officeDocument/2006/relationships/image" Target="../media/image69.jpeg"/><Relationship Id="rId7" Type="http://schemas.openxmlformats.org/officeDocument/2006/relationships/hyperlink" Target="https://vk.com/webiomed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info@webiomed.ai" TargetMode="External"/><Relationship Id="rId11" Type="http://schemas.openxmlformats.org/officeDocument/2006/relationships/hyperlink" Target="https://www.youtube.com/channel/UCObOwO7A_F_LG-DxcCNNFrg/featured" TargetMode="External"/><Relationship Id="rId5" Type="http://schemas.openxmlformats.org/officeDocument/2006/relationships/hyperlink" Target="https://webiomed.ai/" TargetMode="External"/><Relationship Id="rId10" Type="http://schemas.openxmlformats.org/officeDocument/2006/relationships/hyperlink" Target="https://t.me/webiomed" TargetMode="External"/><Relationship Id="rId4" Type="http://schemas.openxmlformats.org/officeDocument/2006/relationships/image" Target="../media/image70.png"/><Relationship Id="rId9" Type="http://schemas.openxmlformats.org/officeDocument/2006/relationships/hyperlink" Target="https://twitter.com/webiom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>
            <a:extLst>
              <a:ext uri="{FF2B5EF4-FFF2-40B4-BE49-F238E27FC236}">
                <a16:creationId xmlns:a16="http://schemas.microsoft.com/office/drawing/2014/main" id="{C23620CF-BF34-B84D-BF01-F20D44B9FAE6}"/>
              </a:ext>
            </a:extLst>
          </p:cNvPr>
          <p:cNvSpPr/>
          <p:nvPr/>
        </p:nvSpPr>
        <p:spPr>
          <a:xfrm rot="10800000" flipV="1">
            <a:off x="-4" y="2420888"/>
            <a:ext cx="12192001" cy="4437112"/>
          </a:xfrm>
          <a:prstGeom prst="rect">
            <a:avLst/>
          </a:prstGeom>
          <a:gradFill>
            <a:gsLst>
              <a:gs pos="73000">
                <a:schemeClr val="accent1">
                  <a:alpha val="80000"/>
                </a:schemeClr>
              </a:gs>
              <a:gs pos="0">
                <a:schemeClr val="accent3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C8799E-C3F8-3B4A-AB10-11B10106DB80}"/>
              </a:ext>
            </a:extLst>
          </p:cNvPr>
          <p:cNvSpPr txBox="1"/>
          <p:nvPr/>
        </p:nvSpPr>
        <p:spPr>
          <a:xfrm>
            <a:off x="731400" y="2996952"/>
            <a:ext cx="10729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Платформа предиктивной аналитики и управления рисками в здравоохранении на основе машинного обучения</a:t>
            </a:r>
            <a:endParaRPr lang="ru-RU" sz="4000" b="1" dirty="0">
              <a:solidFill>
                <a:srgbClr val="2CACBA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CB23B3-AE2A-8E4E-8B99-DB1BE2347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75" y="396114"/>
            <a:ext cx="9042084" cy="1736742"/>
          </a:xfrm>
          <a:prstGeom prst="rect">
            <a:avLst/>
          </a:prstGeom>
        </p:spPr>
      </p:pic>
      <p:pic>
        <p:nvPicPr>
          <p:cNvPr id="8" name="Picture 2" descr="https://azchallenge.sk.ru/files/110/logo-skolkovo.jpg">
            <a:extLst>
              <a:ext uri="{FF2B5EF4-FFF2-40B4-BE49-F238E27FC236}">
                <a16:creationId xmlns:a16="http://schemas.microsoft.com/office/drawing/2014/main" id="{9F37FAF6-1CC2-9F48-A23B-736BF0A8E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0" y="5742347"/>
            <a:ext cx="984953" cy="70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140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09">
            <a:extLst>
              <a:ext uri="{FF2B5EF4-FFF2-40B4-BE49-F238E27FC236}">
                <a16:creationId xmlns:a16="http://schemas.microsoft.com/office/drawing/2014/main" id="{6B6C453E-5405-4C26-8062-837ABAA0B06A}"/>
              </a:ext>
            </a:extLst>
          </p:cNvPr>
          <p:cNvGrpSpPr/>
          <p:nvPr/>
        </p:nvGrpSpPr>
        <p:grpSpPr>
          <a:xfrm>
            <a:off x="3834732" y="1943001"/>
            <a:ext cx="4292077" cy="3328405"/>
            <a:chOff x="6268975" y="1629754"/>
            <a:chExt cx="5138785" cy="4199007"/>
          </a:xfrm>
          <a:solidFill>
            <a:schemeClr val="bg1">
              <a:lumMod val="65000"/>
              <a:alpha val="66000"/>
            </a:schemeClr>
          </a:solidFill>
        </p:grpSpPr>
        <p:sp>
          <p:nvSpPr>
            <p:cNvPr id="53" name="Freeform 421">
              <a:extLst>
                <a:ext uri="{FF2B5EF4-FFF2-40B4-BE49-F238E27FC236}">
                  <a16:creationId xmlns:a16="http://schemas.microsoft.com/office/drawing/2014/main" id="{58B15234-B17C-4D92-B0E2-06A574886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8392" y="2399573"/>
              <a:ext cx="2055514" cy="2831330"/>
            </a:xfrm>
            <a:custGeom>
              <a:avLst/>
              <a:gdLst>
                <a:gd name="T0" fmla="*/ 327 w 513"/>
                <a:gd name="T1" fmla="*/ 561 h 706"/>
                <a:gd name="T2" fmla="*/ 346 w 513"/>
                <a:gd name="T3" fmla="*/ 491 h 706"/>
                <a:gd name="T4" fmla="*/ 275 w 513"/>
                <a:gd name="T5" fmla="*/ 628 h 706"/>
                <a:gd name="T6" fmla="*/ 335 w 513"/>
                <a:gd name="T7" fmla="*/ 480 h 706"/>
                <a:gd name="T8" fmla="*/ 329 w 513"/>
                <a:gd name="T9" fmla="*/ 453 h 706"/>
                <a:gd name="T10" fmla="*/ 323 w 513"/>
                <a:gd name="T11" fmla="*/ 440 h 706"/>
                <a:gd name="T12" fmla="*/ 339 w 513"/>
                <a:gd name="T13" fmla="*/ 337 h 706"/>
                <a:gd name="T14" fmla="*/ 313 w 513"/>
                <a:gd name="T15" fmla="*/ 437 h 706"/>
                <a:gd name="T16" fmla="*/ 181 w 513"/>
                <a:gd name="T17" fmla="*/ 388 h 706"/>
                <a:gd name="T18" fmla="*/ 250 w 513"/>
                <a:gd name="T19" fmla="*/ 333 h 706"/>
                <a:gd name="T20" fmla="*/ 184 w 513"/>
                <a:gd name="T21" fmla="*/ 337 h 706"/>
                <a:gd name="T22" fmla="*/ 253 w 513"/>
                <a:gd name="T23" fmla="*/ 182 h 706"/>
                <a:gd name="T24" fmla="*/ 335 w 513"/>
                <a:gd name="T25" fmla="*/ 273 h 706"/>
                <a:gd name="T26" fmla="*/ 313 w 513"/>
                <a:gd name="T27" fmla="*/ 115 h 706"/>
                <a:gd name="T28" fmla="*/ 375 w 513"/>
                <a:gd name="T29" fmla="*/ 187 h 706"/>
                <a:gd name="T30" fmla="*/ 366 w 513"/>
                <a:gd name="T31" fmla="*/ 265 h 706"/>
                <a:gd name="T32" fmla="*/ 436 w 513"/>
                <a:gd name="T33" fmla="*/ 133 h 706"/>
                <a:gd name="T34" fmla="*/ 401 w 513"/>
                <a:gd name="T35" fmla="*/ 117 h 706"/>
                <a:gd name="T36" fmla="*/ 415 w 513"/>
                <a:gd name="T37" fmla="*/ 10 h 706"/>
                <a:gd name="T38" fmla="*/ 323 w 513"/>
                <a:gd name="T39" fmla="*/ 103 h 706"/>
                <a:gd name="T40" fmla="*/ 400 w 513"/>
                <a:gd name="T41" fmla="*/ 0 h 706"/>
                <a:gd name="T42" fmla="*/ 266 w 513"/>
                <a:gd name="T43" fmla="*/ 93 h 706"/>
                <a:gd name="T44" fmla="*/ 229 w 513"/>
                <a:gd name="T45" fmla="*/ 96 h 706"/>
                <a:gd name="T46" fmla="*/ 242 w 513"/>
                <a:gd name="T47" fmla="*/ 146 h 706"/>
                <a:gd name="T48" fmla="*/ 212 w 513"/>
                <a:gd name="T49" fmla="*/ 121 h 706"/>
                <a:gd name="T50" fmla="*/ 192 w 513"/>
                <a:gd name="T51" fmla="*/ 163 h 706"/>
                <a:gd name="T52" fmla="*/ 184 w 513"/>
                <a:gd name="T53" fmla="*/ 118 h 706"/>
                <a:gd name="T54" fmla="*/ 176 w 513"/>
                <a:gd name="T55" fmla="*/ 256 h 706"/>
                <a:gd name="T56" fmla="*/ 119 w 513"/>
                <a:gd name="T57" fmla="*/ 335 h 706"/>
                <a:gd name="T58" fmla="*/ 170 w 513"/>
                <a:gd name="T59" fmla="*/ 340 h 706"/>
                <a:gd name="T60" fmla="*/ 126 w 513"/>
                <a:gd name="T61" fmla="*/ 360 h 706"/>
                <a:gd name="T62" fmla="*/ 148 w 513"/>
                <a:gd name="T63" fmla="*/ 379 h 706"/>
                <a:gd name="T64" fmla="*/ 121 w 513"/>
                <a:gd name="T65" fmla="*/ 380 h 706"/>
                <a:gd name="T66" fmla="*/ 165 w 513"/>
                <a:gd name="T67" fmla="*/ 510 h 706"/>
                <a:gd name="T68" fmla="*/ 180 w 513"/>
                <a:gd name="T69" fmla="*/ 401 h 706"/>
                <a:gd name="T70" fmla="*/ 231 w 513"/>
                <a:gd name="T71" fmla="*/ 513 h 706"/>
                <a:gd name="T72" fmla="*/ 274 w 513"/>
                <a:gd name="T73" fmla="*/ 505 h 706"/>
                <a:gd name="T74" fmla="*/ 201 w 513"/>
                <a:gd name="T75" fmla="*/ 614 h 706"/>
                <a:gd name="T76" fmla="*/ 177 w 513"/>
                <a:gd name="T77" fmla="*/ 582 h 706"/>
                <a:gd name="T78" fmla="*/ 36 w 513"/>
                <a:gd name="T79" fmla="*/ 582 h 706"/>
                <a:gd name="T80" fmla="*/ 73 w 513"/>
                <a:gd name="T81" fmla="*/ 599 h 706"/>
                <a:gd name="T82" fmla="*/ 212 w 513"/>
                <a:gd name="T83" fmla="*/ 671 h 706"/>
                <a:gd name="T84" fmla="*/ 205 w 513"/>
                <a:gd name="T85" fmla="*/ 627 h 706"/>
                <a:gd name="T86" fmla="*/ 247 w 513"/>
                <a:gd name="T87" fmla="*/ 699 h 706"/>
                <a:gd name="T88" fmla="*/ 273 w 513"/>
                <a:gd name="T89" fmla="*/ 637 h 706"/>
                <a:gd name="T90" fmla="*/ 265 w 513"/>
                <a:gd name="T91" fmla="*/ 706 h 706"/>
                <a:gd name="T92" fmla="*/ 401 w 513"/>
                <a:gd name="T93" fmla="*/ 662 h 706"/>
                <a:gd name="T94" fmla="*/ 417 w 513"/>
                <a:gd name="T95" fmla="*/ 6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3" h="706">
                  <a:moveTo>
                    <a:pt x="353" y="643"/>
                  </a:moveTo>
                  <a:cubicBezTo>
                    <a:pt x="336" y="639"/>
                    <a:pt x="319" y="636"/>
                    <a:pt x="302" y="633"/>
                  </a:cubicBezTo>
                  <a:cubicBezTo>
                    <a:pt x="300" y="633"/>
                    <a:pt x="298" y="632"/>
                    <a:pt x="296" y="632"/>
                  </a:cubicBezTo>
                  <a:cubicBezTo>
                    <a:pt x="306" y="608"/>
                    <a:pt x="316" y="584"/>
                    <a:pt x="327" y="561"/>
                  </a:cubicBezTo>
                  <a:cubicBezTo>
                    <a:pt x="336" y="539"/>
                    <a:pt x="345" y="518"/>
                    <a:pt x="354" y="497"/>
                  </a:cubicBezTo>
                  <a:cubicBezTo>
                    <a:pt x="354" y="496"/>
                    <a:pt x="354" y="495"/>
                    <a:pt x="355" y="495"/>
                  </a:cubicBezTo>
                  <a:cubicBezTo>
                    <a:pt x="352" y="494"/>
                    <a:pt x="349" y="492"/>
                    <a:pt x="346" y="491"/>
                  </a:cubicBezTo>
                  <a:cubicBezTo>
                    <a:pt x="346" y="491"/>
                    <a:pt x="346" y="491"/>
                    <a:pt x="346" y="491"/>
                  </a:cubicBezTo>
                  <a:cubicBezTo>
                    <a:pt x="339" y="506"/>
                    <a:pt x="333" y="521"/>
                    <a:pt x="327" y="536"/>
                  </a:cubicBezTo>
                  <a:cubicBezTo>
                    <a:pt x="317" y="558"/>
                    <a:pt x="308" y="580"/>
                    <a:pt x="299" y="602"/>
                  </a:cubicBezTo>
                  <a:cubicBezTo>
                    <a:pt x="295" y="610"/>
                    <a:pt x="286" y="630"/>
                    <a:pt x="286" y="630"/>
                  </a:cubicBezTo>
                  <a:cubicBezTo>
                    <a:pt x="286" y="630"/>
                    <a:pt x="278" y="628"/>
                    <a:pt x="275" y="628"/>
                  </a:cubicBezTo>
                  <a:cubicBezTo>
                    <a:pt x="278" y="618"/>
                    <a:pt x="280" y="609"/>
                    <a:pt x="282" y="599"/>
                  </a:cubicBezTo>
                  <a:cubicBezTo>
                    <a:pt x="287" y="581"/>
                    <a:pt x="291" y="563"/>
                    <a:pt x="296" y="544"/>
                  </a:cubicBezTo>
                  <a:cubicBezTo>
                    <a:pt x="299" y="535"/>
                    <a:pt x="311" y="491"/>
                    <a:pt x="311" y="491"/>
                  </a:cubicBezTo>
                  <a:cubicBezTo>
                    <a:pt x="311" y="491"/>
                    <a:pt x="332" y="480"/>
                    <a:pt x="335" y="480"/>
                  </a:cubicBezTo>
                  <a:cubicBezTo>
                    <a:pt x="333" y="477"/>
                    <a:pt x="331" y="473"/>
                    <a:pt x="330" y="470"/>
                  </a:cubicBezTo>
                  <a:cubicBezTo>
                    <a:pt x="325" y="472"/>
                    <a:pt x="320" y="474"/>
                    <a:pt x="314" y="477"/>
                  </a:cubicBezTo>
                  <a:cubicBezTo>
                    <a:pt x="316" y="467"/>
                    <a:pt x="318" y="459"/>
                    <a:pt x="320" y="450"/>
                  </a:cubicBezTo>
                  <a:cubicBezTo>
                    <a:pt x="324" y="451"/>
                    <a:pt x="326" y="452"/>
                    <a:pt x="329" y="453"/>
                  </a:cubicBezTo>
                  <a:cubicBezTo>
                    <a:pt x="329" y="453"/>
                    <a:pt x="329" y="453"/>
                    <a:pt x="330" y="453"/>
                  </a:cubicBezTo>
                  <a:cubicBezTo>
                    <a:pt x="330" y="450"/>
                    <a:pt x="331" y="447"/>
                    <a:pt x="333" y="444"/>
                  </a:cubicBezTo>
                  <a:cubicBezTo>
                    <a:pt x="332" y="444"/>
                    <a:pt x="331" y="444"/>
                    <a:pt x="330" y="443"/>
                  </a:cubicBezTo>
                  <a:cubicBezTo>
                    <a:pt x="328" y="442"/>
                    <a:pt x="326" y="441"/>
                    <a:pt x="323" y="440"/>
                  </a:cubicBezTo>
                  <a:cubicBezTo>
                    <a:pt x="325" y="433"/>
                    <a:pt x="327" y="425"/>
                    <a:pt x="328" y="418"/>
                  </a:cubicBezTo>
                  <a:cubicBezTo>
                    <a:pt x="335" y="393"/>
                    <a:pt x="341" y="367"/>
                    <a:pt x="348" y="342"/>
                  </a:cubicBezTo>
                  <a:cubicBezTo>
                    <a:pt x="348" y="341"/>
                    <a:pt x="349" y="340"/>
                    <a:pt x="349" y="340"/>
                  </a:cubicBezTo>
                  <a:cubicBezTo>
                    <a:pt x="346" y="339"/>
                    <a:pt x="342" y="338"/>
                    <a:pt x="339" y="337"/>
                  </a:cubicBezTo>
                  <a:cubicBezTo>
                    <a:pt x="339" y="338"/>
                    <a:pt x="339" y="339"/>
                    <a:pt x="339" y="340"/>
                  </a:cubicBezTo>
                  <a:cubicBezTo>
                    <a:pt x="334" y="357"/>
                    <a:pt x="330" y="375"/>
                    <a:pt x="325" y="392"/>
                  </a:cubicBezTo>
                  <a:cubicBezTo>
                    <a:pt x="322" y="406"/>
                    <a:pt x="318" y="420"/>
                    <a:pt x="315" y="434"/>
                  </a:cubicBezTo>
                  <a:cubicBezTo>
                    <a:pt x="314" y="435"/>
                    <a:pt x="314" y="436"/>
                    <a:pt x="313" y="437"/>
                  </a:cubicBezTo>
                  <a:cubicBezTo>
                    <a:pt x="305" y="434"/>
                    <a:pt x="296" y="431"/>
                    <a:pt x="288" y="428"/>
                  </a:cubicBezTo>
                  <a:cubicBezTo>
                    <a:pt x="269" y="422"/>
                    <a:pt x="250" y="415"/>
                    <a:pt x="231" y="409"/>
                  </a:cubicBezTo>
                  <a:cubicBezTo>
                    <a:pt x="215" y="403"/>
                    <a:pt x="199" y="397"/>
                    <a:pt x="183" y="391"/>
                  </a:cubicBezTo>
                  <a:cubicBezTo>
                    <a:pt x="182" y="391"/>
                    <a:pt x="181" y="389"/>
                    <a:pt x="181" y="388"/>
                  </a:cubicBezTo>
                  <a:cubicBezTo>
                    <a:pt x="181" y="375"/>
                    <a:pt x="182" y="363"/>
                    <a:pt x="183" y="350"/>
                  </a:cubicBezTo>
                  <a:cubicBezTo>
                    <a:pt x="183" y="349"/>
                    <a:pt x="184" y="347"/>
                    <a:pt x="186" y="347"/>
                  </a:cubicBezTo>
                  <a:cubicBezTo>
                    <a:pt x="196" y="344"/>
                    <a:pt x="206" y="342"/>
                    <a:pt x="216" y="340"/>
                  </a:cubicBezTo>
                  <a:cubicBezTo>
                    <a:pt x="227" y="338"/>
                    <a:pt x="239" y="335"/>
                    <a:pt x="250" y="333"/>
                  </a:cubicBezTo>
                  <a:cubicBezTo>
                    <a:pt x="267" y="329"/>
                    <a:pt x="284" y="325"/>
                    <a:pt x="302" y="321"/>
                  </a:cubicBezTo>
                  <a:cubicBezTo>
                    <a:pt x="308" y="320"/>
                    <a:pt x="314" y="319"/>
                    <a:pt x="320" y="317"/>
                  </a:cubicBezTo>
                  <a:cubicBezTo>
                    <a:pt x="319" y="314"/>
                    <a:pt x="318" y="311"/>
                    <a:pt x="317" y="308"/>
                  </a:cubicBezTo>
                  <a:cubicBezTo>
                    <a:pt x="273" y="318"/>
                    <a:pt x="228" y="328"/>
                    <a:pt x="184" y="337"/>
                  </a:cubicBezTo>
                  <a:cubicBezTo>
                    <a:pt x="184" y="329"/>
                    <a:pt x="184" y="320"/>
                    <a:pt x="184" y="312"/>
                  </a:cubicBezTo>
                  <a:cubicBezTo>
                    <a:pt x="185" y="296"/>
                    <a:pt x="186" y="280"/>
                    <a:pt x="187" y="264"/>
                  </a:cubicBezTo>
                  <a:cubicBezTo>
                    <a:pt x="187" y="260"/>
                    <a:pt x="188" y="257"/>
                    <a:pt x="190" y="254"/>
                  </a:cubicBezTo>
                  <a:cubicBezTo>
                    <a:pt x="211" y="230"/>
                    <a:pt x="232" y="206"/>
                    <a:pt x="253" y="182"/>
                  </a:cubicBezTo>
                  <a:cubicBezTo>
                    <a:pt x="254" y="182"/>
                    <a:pt x="254" y="181"/>
                    <a:pt x="255" y="180"/>
                  </a:cubicBezTo>
                  <a:cubicBezTo>
                    <a:pt x="265" y="194"/>
                    <a:pt x="318" y="266"/>
                    <a:pt x="327" y="279"/>
                  </a:cubicBezTo>
                  <a:cubicBezTo>
                    <a:pt x="327" y="279"/>
                    <a:pt x="327" y="279"/>
                    <a:pt x="327" y="279"/>
                  </a:cubicBezTo>
                  <a:cubicBezTo>
                    <a:pt x="330" y="277"/>
                    <a:pt x="332" y="275"/>
                    <a:pt x="335" y="273"/>
                  </a:cubicBezTo>
                  <a:cubicBezTo>
                    <a:pt x="322" y="256"/>
                    <a:pt x="286" y="205"/>
                    <a:pt x="279" y="197"/>
                  </a:cubicBezTo>
                  <a:cubicBezTo>
                    <a:pt x="273" y="189"/>
                    <a:pt x="268" y="181"/>
                    <a:pt x="262" y="173"/>
                  </a:cubicBezTo>
                  <a:cubicBezTo>
                    <a:pt x="270" y="163"/>
                    <a:pt x="279" y="153"/>
                    <a:pt x="287" y="143"/>
                  </a:cubicBezTo>
                  <a:cubicBezTo>
                    <a:pt x="296" y="134"/>
                    <a:pt x="304" y="124"/>
                    <a:pt x="313" y="115"/>
                  </a:cubicBezTo>
                  <a:cubicBezTo>
                    <a:pt x="314" y="113"/>
                    <a:pt x="317" y="112"/>
                    <a:pt x="318" y="112"/>
                  </a:cubicBezTo>
                  <a:cubicBezTo>
                    <a:pt x="328" y="114"/>
                    <a:pt x="338" y="116"/>
                    <a:pt x="347" y="117"/>
                  </a:cubicBezTo>
                  <a:cubicBezTo>
                    <a:pt x="359" y="119"/>
                    <a:pt x="389" y="125"/>
                    <a:pt x="389" y="125"/>
                  </a:cubicBezTo>
                  <a:cubicBezTo>
                    <a:pt x="389" y="125"/>
                    <a:pt x="377" y="178"/>
                    <a:pt x="375" y="187"/>
                  </a:cubicBezTo>
                  <a:cubicBezTo>
                    <a:pt x="369" y="210"/>
                    <a:pt x="364" y="233"/>
                    <a:pt x="359" y="256"/>
                  </a:cubicBezTo>
                  <a:cubicBezTo>
                    <a:pt x="358" y="260"/>
                    <a:pt x="357" y="264"/>
                    <a:pt x="356" y="268"/>
                  </a:cubicBezTo>
                  <a:cubicBezTo>
                    <a:pt x="359" y="269"/>
                    <a:pt x="362" y="269"/>
                    <a:pt x="365" y="270"/>
                  </a:cubicBezTo>
                  <a:cubicBezTo>
                    <a:pt x="366" y="269"/>
                    <a:pt x="366" y="268"/>
                    <a:pt x="366" y="265"/>
                  </a:cubicBezTo>
                  <a:cubicBezTo>
                    <a:pt x="372" y="241"/>
                    <a:pt x="377" y="217"/>
                    <a:pt x="383" y="193"/>
                  </a:cubicBezTo>
                  <a:cubicBezTo>
                    <a:pt x="384" y="187"/>
                    <a:pt x="386" y="180"/>
                    <a:pt x="387" y="174"/>
                  </a:cubicBezTo>
                  <a:cubicBezTo>
                    <a:pt x="388" y="172"/>
                    <a:pt x="398" y="127"/>
                    <a:pt x="398" y="127"/>
                  </a:cubicBezTo>
                  <a:cubicBezTo>
                    <a:pt x="404" y="128"/>
                    <a:pt x="431" y="132"/>
                    <a:pt x="436" y="133"/>
                  </a:cubicBezTo>
                  <a:cubicBezTo>
                    <a:pt x="457" y="137"/>
                    <a:pt x="478" y="140"/>
                    <a:pt x="499" y="144"/>
                  </a:cubicBezTo>
                  <a:cubicBezTo>
                    <a:pt x="503" y="145"/>
                    <a:pt x="508" y="146"/>
                    <a:pt x="512" y="147"/>
                  </a:cubicBezTo>
                  <a:cubicBezTo>
                    <a:pt x="512" y="144"/>
                    <a:pt x="512" y="140"/>
                    <a:pt x="513" y="137"/>
                  </a:cubicBezTo>
                  <a:cubicBezTo>
                    <a:pt x="489" y="133"/>
                    <a:pt x="401" y="117"/>
                    <a:pt x="401" y="117"/>
                  </a:cubicBezTo>
                  <a:cubicBezTo>
                    <a:pt x="401" y="117"/>
                    <a:pt x="407" y="88"/>
                    <a:pt x="410" y="75"/>
                  </a:cubicBezTo>
                  <a:cubicBezTo>
                    <a:pt x="415" y="55"/>
                    <a:pt x="419" y="34"/>
                    <a:pt x="424" y="13"/>
                  </a:cubicBezTo>
                  <a:cubicBezTo>
                    <a:pt x="424" y="13"/>
                    <a:pt x="424" y="13"/>
                    <a:pt x="424" y="12"/>
                  </a:cubicBezTo>
                  <a:cubicBezTo>
                    <a:pt x="421" y="12"/>
                    <a:pt x="418" y="11"/>
                    <a:pt x="415" y="10"/>
                  </a:cubicBezTo>
                  <a:cubicBezTo>
                    <a:pt x="415" y="11"/>
                    <a:pt x="415" y="11"/>
                    <a:pt x="415" y="11"/>
                  </a:cubicBezTo>
                  <a:cubicBezTo>
                    <a:pt x="408" y="38"/>
                    <a:pt x="403" y="65"/>
                    <a:pt x="396" y="92"/>
                  </a:cubicBezTo>
                  <a:cubicBezTo>
                    <a:pt x="395" y="100"/>
                    <a:pt x="393" y="107"/>
                    <a:pt x="391" y="115"/>
                  </a:cubicBezTo>
                  <a:cubicBezTo>
                    <a:pt x="369" y="111"/>
                    <a:pt x="346" y="107"/>
                    <a:pt x="323" y="103"/>
                  </a:cubicBezTo>
                  <a:cubicBezTo>
                    <a:pt x="328" y="97"/>
                    <a:pt x="332" y="92"/>
                    <a:pt x="337" y="87"/>
                  </a:cubicBezTo>
                  <a:cubicBezTo>
                    <a:pt x="360" y="60"/>
                    <a:pt x="383" y="34"/>
                    <a:pt x="407" y="7"/>
                  </a:cubicBezTo>
                  <a:cubicBezTo>
                    <a:pt x="407" y="7"/>
                    <a:pt x="407" y="7"/>
                    <a:pt x="408" y="7"/>
                  </a:cubicBezTo>
                  <a:cubicBezTo>
                    <a:pt x="405" y="5"/>
                    <a:pt x="403" y="3"/>
                    <a:pt x="400" y="0"/>
                  </a:cubicBezTo>
                  <a:cubicBezTo>
                    <a:pt x="388" y="15"/>
                    <a:pt x="375" y="30"/>
                    <a:pt x="361" y="45"/>
                  </a:cubicBezTo>
                  <a:cubicBezTo>
                    <a:pt x="346" y="62"/>
                    <a:pt x="331" y="80"/>
                    <a:pt x="315" y="97"/>
                  </a:cubicBezTo>
                  <a:cubicBezTo>
                    <a:pt x="313" y="100"/>
                    <a:pt x="310" y="101"/>
                    <a:pt x="307" y="101"/>
                  </a:cubicBezTo>
                  <a:cubicBezTo>
                    <a:pt x="293" y="98"/>
                    <a:pt x="280" y="95"/>
                    <a:pt x="266" y="93"/>
                  </a:cubicBezTo>
                  <a:cubicBezTo>
                    <a:pt x="253" y="91"/>
                    <a:pt x="241" y="89"/>
                    <a:pt x="228" y="86"/>
                  </a:cubicBezTo>
                  <a:cubicBezTo>
                    <a:pt x="228" y="86"/>
                    <a:pt x="228" y="86"/>
                    <a:pt x="228" y="86"/>
                  </a:cubicBezTo>
                  <a:cubicBezTo>
                    <a:pt x="227" y="89"/>
                    <a:pt x="227" y="92"/>
                    <a:pt x="226" y="95"/>
                  </a:cubicBezTo>
                  <a:cubicBezTo>
                    <a:pt x="227" y="95"/>
                    <a:pt x="228" y="96"/>
                    <a:pt x="229" y="96"/>
                  </a:cubicBezTo>
                  <a:cubicBezTo>
                    <a:pt x="249" y="100"/>
                    <a:pt x="269" y="103"/>
                    <a:pt x="289" y="107"/>
                  </a:cubicBezTo>
                  <a:cubicBezTo>
                    <a:pt x="294" y="108"/>
                    <a:pt x="299" y="109"/>
                    <a:pt x="304" y="110"/>
                  </a:cubicBezTo>
                  <a:cubicBezTo>
                    <a:pt x="288" y="128"/>
                    <a:pt x="272" y="146"/>
                    <a:pt x="256" y="165"/>
                  </a:cubicBezTo>
                  <a:cubicBezTo>
                    <a:pt x="251" y="158"/>
                    <a:pt x="246" y="152"/>
                    <a:pt x="242" y="146"/>
                  </a:cubicBezTo>
                  <a:cubicBezTo>
                    <a:pt x="233" y="134"/>
                    <a:pt x="225" y="123"/>
                    <a:pt x="217" y="112"/>
                  </a:cubicBezTo>
                  <a:cubicBezTo>
                    <a:pt x="216" y="111"/>
                    <a:pt x="216" y="111"/>
                    <a:pt x="216" y="110"/>
                  </a:cubicBezTo>
                  <a:cubicBezTo>
                    <a:pt x="213" y="112"/>
                    <a:pt x="210" y="114"/>
                    <a:pt x="207" y="116"/>
                  </a:cubicBezTo>
                  <a:cubicBezTo>
                    <a:pt x="209" y="116"/>
                    <a:pt x="210" y="118"/>
                    <a:pt x="212" y="121"/>
                  </a:cubicBezTo>
                  <a:cubicBezTo>
                    <a:pt x="225" y="138"/>
                    <a:pt x="237" y="155"/>
                    <a:pt x="249" y="172"/>
                  </a:cubicBezTo>
                  <a:cubicBezTo>
                    <a:pt x="229" y="195"/>
                    <a:pt x="209" y="218"/>
                    <a:pt x="188" y="242"/>
                  </a:cubicBezTo>
                  <a:cubicBezTo>
                    <a:pt x="189" y="227"/>
                    <a:pt x="189" y="213"/>
                    <a:pt x="190" y="199"/>
                  </a:cubicBezTo>
                  <a:cubicBezTo>
                    <a:pt x="191" y="187"/>
                    <a:pt x="191" y="175"/>
                    <a:pt x="192" y="163"/>
                  </a:cubicBezTo>
                  <a:cubicBezTo>
                    <a:pt x="193" y="149"/>
                    <a:pt x="194" y="136"/>
                    <a:pt x="194" y="122"/>
                  </a:cubicBezTo>
                  <a:cubicBezTo>
                    <a:pt x="194" y="121"/>
                    <a:pt x="194" y="120"/>
                    <a:pt x="195" y="119"/>
                  </a:cubicBezTo>
                  <a:cubicBezTo>
                    <a:pt x="194" y="119"/>
                    <a:pt x="193" y="119"/>
                    <a:pt x="192" y="119"/>
                  </a:cubicBezTo>
                  <a:cubicBezTo>
                    <a:pt x="189" y="119"/>
                    <a:pt x="187" y="119"/>
                    <a:pt x="184" y="118"/>
                  </a:cubicBezTo>
                  <a:cubicBezTo>
                    <a:pt x="185" y="120"/>
                    <a:pt x="185" y="121"/>
                    <a:pt x="185" y="123"/>
                  </a:cubicBezTo>
                  <a:cubicBezTo>
                    <a:pt x="183" y="150"/>
                    <a:pt x="182" y="178"/>
                    <a:pt x="180" y="205"/>
                  </a:cubicBezTo>
                  <a:cubicBezTo>
                    <a:pt x="180" y="220"/>
                    <a:pt x="179" y="236"/>
                    <a:pt x="178" y="251"/>
                  </a:cubicBezTo>
                  <a:cubicBezTo>
                    <a:pt x="178" y="253"/>
                    <a:pt x="177" y="255"/>
                    <a:pt x="176" y="256"/>
                  </a:cubicBezTo>
                  <a:cubicBezTo>
                    <a:pt x="154" y="282"/>
                    <a:pt x="131" y="307"/>
                    <a:pt x="108" y="333"/>
                  </a:cubicBezTo>
                  <a:cubicBezTo>
                    <a:pt x="108" y="333"/>
                    <a:pt x="108" y="333"/>
                    <a:pt x="107" y="334"/>
                  </a:cubicBezTo>
                  <a:cubicBezTo>
                    <a:pt x="110" y="336"/>
                    <a:pt x="113" y="338"/>
                    <a:pt x="115" y="341"/>
                  </a:cubicBezTo>
                  <a:cubicBezTo>
                    <a:pt x="115" y="339"/>
                    <a:pt x="117" y="338"/>
                    <a:pt x="119" y="335"/>
                  </a:cubicBezTo>
                  <a:cubicBezTo>
                    <a:pt x="138" y="314"/>
                    <a:pt x="157" y="292"/>
                    <a:pt x="176" y="270"/>
                  </a:cubicBezTo>
                  <a:cubicBezTo>
                    <a:pt x="176" y="275"/>
                    <a:pt x="176" y="280"/>
                    <a:pt x="176" y="284"/>
                  </a:cubicBezTo>
                  <a:cubicBezTo>
                    <a:pt x="175" y="301"/>
                    <a:pt x="174" y="318"/>
                    <a:pt x="174" y="335"/>
                  </a:cubicBezTo>
                  <a:cubicBezTo>
                    <a:pt x="173" y="338"/>
                    <a:pt x="173" y="340"/>
                    <a:pt x="170" y="340"/>
                  </a:cubicBezTo>
                  <a:cubicBezTo>
                    <a:pt x="154" y="344"/>
                    <a:pt x="138" y="348"/>
                    <a:pt x="122" y="351"/>
                  </a:cubicBezTo>
                  <a:cubicBezTo>
                    <a:pt x="122" y="351"/>
                    <a:pt x="121" y="351"/>
                    <a:pt x="121" y="351"/>
                  </a:cubicBezTo>
                  <a:cubicBezTo>
                    <a:pt x="122" y="354"/>
                    <a:pt x="123" y="357"/>
                    <a:pt x="123" y="361"/>
                  </a:cubicBezTo>
                  <a:cubicBezTo>
                    <a:pt x="124" y="360"/>
                    <a:pt x="125" y="360"/>
                    <a:pt x="126" y="360"/>
                  </a:cubicBezTo>
                  <a:cubicBezTo>
                    <a:pt x="137" y="358"/>
                    <a:pt x="149" y="355"/>
                    <a:pt x="160" y="352"/>
                  </a:cubicBezTo>
                  <a:cubicBezTo>
                    <a:pt x="164" y="351"/>
                    <a:pt x="168" y="351"/>
                    <a:pt x="173" y="350"/>
                  </a:cubicBezTo>
                  <a:cubicBezTo>
                    <a:pt x="172" y="363"/>
                    <a:pt x="172" y="374"/>
                    <a:pt x="171" y="387"/>
                  </a:cubicBezTo>
                  <a:cubicBezTo>
                    <a:pt x="163" y="384"/>
                    <a:pt x="156" y="382"/>
                    <a:pt x="148" y="379"/>
                  </a:cubicBezTo>
                  <a:cubicBezTo>
                    <a:pt x="140" y="377"/>
                    <a:pt x="133" y="374"/>
                    <a:pt x="125" y="371"/>
                  </a:cubicBezTo>
                  <a:cubicBezTo>
                    <a:pt x="124" y="371"/>
                    <a:pt x="123" y="371"/>
                    <a:pt x="123" y="370"/>
                  </a:cubicBezTo>
                  <a:cubicBezTo>
                    <a:pt x="122" y="374"/>
                    <a:pt x="121" y="377"/>
                    <a:pt x="119" y="380"/>
                  </a:cubicBezTo>
                  <a:cubicBezTo>
                    <a:pt x="120" y="380"/>
                    <a:pt x="120" y="380"/>
                    <a:pt x="121" y="380"/>
                  </a:cubicBezTo>
                  <a:cubicBezTo>
                    <a:pt x="136" y="385"/>
                    <a:pt x="151" y="391"/>
                    <a:pt x="167" y="396"/>
                  </a:cubicBezTo>
                  <a:cubicBezTo>
                    <a:pt x="170" y="397"/>
                    <a:pt x="170" y="399"/>
                    <a:pt x="170" y="401"/>
                  </a:cubicBezTo>
                  <a:cubicBezTo>
                    <a:pt x="168" y="437"/>
                    <a:pt x="166" y="473"/>
                    <a:pt x="165" y="509"/>
                  </a:cubicBezTo>
                  <a:cubicBezTo>
                    <a:pt x="165" y="509"/>
                    <a:pt x="165" y="510"/>
                    <a:pt x="165" y="510"/>
                  </a:cubicBezTo>
                  <a:cubicBezTo>
                    <a:pt x="166" y="510"/>
                    <a:pt x="167" y="510"/>
                    <a:pt x="168" y="510"/>
                  </a:cubicBezTo>
                  <a:cubicBezTo>
                    <a:pt x="170" y="510"/>
                    <a:pt x="172" y="510"/>
                    <a:pt x="174" y="511"/>
                  </a:cubicBezTo>
                  <a:cubicBezTo>
                    <a:pt x="176" y="474"/>
                    <a:pt x="178" y="438"/>
                    <a:pt x="180" y="402"/>
                  </a:cubicBezTo>
                  <a:cubicBezTo>
                    <a:pt x="180" y="402"/>
                    <a:pt x="180" y="401"/>
                    <a:pt x="180" y="401"/>
                  </a:cubicBezTo>
                  <a:cubicBezTo>
                    <a:pt x="224" y="416"/>
                    <a:pt x="267" y="431"/>
                    <a:pt x="311" y="447"/>
                  </a:cubicBezTo>
                  <a:cubicBezTo>
                    <a:pt x="308" y="458"/>
                    <a:pt x="306" y="469"/>
                    <a:pt x="303" y="480"/>
                  </a:cubicBezTo>
                  <a:cubicBezTo>
                    <a:pt x="302" y="481"/>
                    <a:pt x="301" y="483"/>
                    <a:pt x="299" y="483"/>
                  </a:cubicBezTo>
                  <a:cubicBezTo>
                    <a:pt x="277" y="493"/>
                    <a:pt x="254" y="503"/>
                    <a:pt x="231" y="513"/>
                  </a:cubicBezTo>
                  <a:cubicBezTo>
                    <a:pt x="220" y="518"/>
                    <a:pt x="209" y="522"/>
                    <a:pt x="198" y="527"/>
                  </a:cubicBezTo>
                  <a:cubicBezTo>
                    <a:pt x="200" y="530"/>
                    <a:pt x="201" y="533"/>
                    <a:pt x="202" y="536"/>
                  </a:cubicBezTo>
                  <a:cubicBezTo>
                    <a:pt x="202" y="536"/>
                    <a:pt x="203" y="536"/>
                    <a:pt x="203" y="536"/>
                  </a:cubicBezTo>
                  <a:cubicBezTo>
                    <a:pt x="227" y="525"/>
                    <a:pt x="250" y="515"/>
                    <a:pt x="274" y="505"/>
                  </a:cubicBezTo>
                  <a:cubicBezTo>
                    <a:pt x="282" y="501"/>
                    <a:pt x="290" y="498"/>
                    <a:pt x="299" y="494"/>
                  </a:cubicBezTo>
                  <a:cubicBezTo>
                    <a:pt x="288" y="538"/>
                    <a:pt x="277" y="582"/>
                    <a:pt x="266" y="626"/>
                  </a:cubicBezTo>
                  <a:cubicBezTo>
                    <a:pt x="249" y="623"/>
                    <a:pt x="234" y="620"/>
                    <a:pt x="218" y="617"/>
                  </a:cubicBezTo>
                  <a:cubicBezTo>
                    <a:pt x="213" y="616"/>
                    <a:pt x="201" y="614"/>
                    <a:pt x="201" y="614"/>
                  </a:cubicBezTo>
                  <a:cubicBezTo>
                    <a:pt x="201" y="614"/>
                    <a:pt x="190" y="589"/>
                    <a:pt x="188" y="585"/>
                  </a:cubicBezTo>
                  <a:cubicBezTo>
                    <a:pt x="187" y="582"/>
                    <a:pt x="186" y="579"/>
                    <a:pt x="186" y="576"/>
                  </a:cubicBezTo>
                  <a:cubicBezTo>
                    <a:pt x="183" y="578"/>
                    <a:pt x="180" y="580"/>
                    <a:pt x="176" y="580"/>
                  </a:cubicBezTo>
                  <a:cubicBezTo>
                    <a:pt x="176" y="581"/>
                    <a:pt x="177" y="581"/>
                    <a:pt x="177" y="582"/>
                  </a:cubicBezTo>
                  <a:cubicBezTo>
                    <a:pt x="178" y="586"/>
                    <a:pt x="189" y="612"/>
                    <a:pt x="189" y="612"/>
                  </a:cubicBezTo>
                  <a:cubicBezTo>
                    <a:pt x="189" y="612"/>
                    <a:pt x="155" y="605"/>
                    <a:pt x="149" y="604"/>
                  </a:cubicBezTo>
                  <a:cubicBezTo>
                    <a:pt x="129" y="601"/>
                    <a:pt x="110" y="597"/>
                    <a:pt x="90" y="593"/>
                  </a:cubicBezTo>
                  <a:cubicBezTo>
                    <a:pt x="72" y="590"/>
                    <a:pt x="54" y="586"/>
                    <a:pt x="36" y="582"/>
                  </a:cubicBezTo>
                  <a:cubicBezTo>
                    <a:pt x="25" y="580"/>
                    <a:pt x="14" y="578"/>
                    <a:pt x="3" y="576"/>
                  </a:cubicBezTo>
                  <a:cubicBezTo>
                    <a:pt x="3" y="580"/>
                    <a:pt x="2" y="583"/>
                    <a:pt x="0" y="586"/>
                  </a:cubicBezTo>
                  <a:cubicBezTo>
                    <a:pt x="5" y="586"/>
                    <a:pt x="10" y="587"/>
                    <a:pt x="14" y="588"/>
                  </a:cubicBezTo>
                  <a:cubicBezTo>
                    <a:pt x="34" y="592"/>
                    <a:pt x="53" y="595"/>
                    <a:pt x="73" y="599"/>
                  </a:cubicBezTo>
                  <a:cubicBezTo>
                    <a:pt x="86" y="602"/>
                    <a:pt x="99" y="604"/>
                    <a:pt x="112" y="607"/>
                  </a:cubicBezTo>
                  <a:cubicBezTo>
                    <a:pt x="124" y="609"/>
                    <a:pt x="137" y="611"/>
                    <a:pt x="149" y="614"/>
                  </a:cubicBezTo>
                  <a:cubicBezTo>
                    <a:pt x="151" y="614"/>
                    <a:pt x="193" y="623"/>
                    <a:pt x="193" y="623"/>
                  </a:cubicBezTo>
                  <a:cubicBezTo>
                    <a:pt x="193" y="623"/>
                    <a:pt x="206" y="656"/>
                    <a:pt x="212" y="671"/>
                  </a:cubicBezTo>
                  <a:cubicBezTo>
                    <a:pt x="217" y="682"/>
                    <a:pt x="221" y="692"/>
                    <a:pt x="225" y="703"/>
                  </a:cubicBezTo>
                  <a:cubicBezTo>
                    <a:pt x="228" y="702"/>
                    <a:pt x="231" y="701"/>
                    <a:pt x="234" y="700"/>
                  </a:cubicBezTo>
                  <a:cubicBezTo>
                    <a:pt x="234" y="699"/>
                    <a:pt x="233" y="697"/>
                    <a:pt x="232" y="695"/>
                  </a:cubicBezTo>
                  <a:cubicBezTo>
                    <a:pt x="223" y="672"/>
                    <a:pt x="214" y="649"/>
                    <a:pt x="205" y="627"/>
                  </a:cubicBezTo>
                  <a:cubicBezTo>
                    <a:pt x="205" y="626"/>
                    <a:pt x="204" y="624"/>
                    <a:pt x="204" y="624"/>
                  </a:cubicBezTo>
                  <a:cubicBezTo>
                    <a:pt x="204" y="624"/>
                    <a:pt x="243" y="632"/>
                    <a:pt x="263" y="635"/>
                  </a:cubicBezTo>
                  <a:cubicBezTo>
                    <a:pt x="261" y="643"/>
                    <a:pt x="260" y="650"/>
                    <a:pt x="258" y="657"/>
                  </a:cubicBezTo>
                  <a:cubicBezTo>
                    <a:pt x="254" y="671"/>
                    <a:pt x="251" y="685"/>
                    <a:pt x="247" y="699"/>
                  </a:cubicBezTo>
                  <a:cubicBezTo>
                    <a:pt x="247" y="699"/>
                    <a:pt x="247" y="699"/>
                    <a:pt x="247" y="699"/>
                  </a:cubicBezTo>
                  <a:cubicBezTo>
                    <a:pt x="250" y="700"/>
                    <a:pt x="253" y="700"/>
                    <a:pt x="256" y="702"/>
                  </a:cubicBezTo>
                  <a:cubicBezTo>
                    <a:pt x="257" y="696"/>
                    <a:pt x="261" y="684"/>
                    <a:pt x="262" y="680"/>
                  </a:cubicBezTo>
                  <a:cubicBezTo>
                    <a:pt x="265" y="668"/>
                    <a:pt x="273" y="637"/>
                    <a:pt x="273" y="637"/>
                  </a:cubicBezTo>
                  <a:cubicBezTo>
                    <a:pt x="283" y="639"/>
                    <a:pt x="283" y="639"/>
                    <a:pt x="283" y="639"/>
                  </a:cubicBezTo>
                  <a:cubicBezTo>
                    <a:pt x="283" y="639"/>
                    <a:pt x="260" y="693"/>
                    <a:pt x="256" y="702"/>
                  </a:cubicBezTo>
                  <a:cubicBezTo>
                    <a:pt x="259" y="703"/>
                    <a:pt x="262" y="705"/>
                    <a:pt x="264" y="706"/>
                  </a:cubicBezTo>
                  <a:cubicBezTo>
                    <a:pt x="264" y="706"/>
                    <a:pt x="265" y="706"/>
                    <a:pt x="265" y="706"/>
                  </a:cubicBezTo>
                  <a:cubicBezTo>
                    <a:pt x="273" y="687"/>
                    <a:pt x="280" y="668"/>
                    <a:pt x="289" y="650"/>
                  </a:cubicBezTo>
                  <a:cubicBezTo>
                    <a:pt x="293" y="640"/>
                    <a:pt x="293" y="641"/>
                    <a:pt x="303" y="643"/>
                  </a:cubicBezTo>
                  <a:cubicBezTo>
                    <a:pt x="323" y="647"/>
                    <a:pt x="342" y="650"/>
                    <a:pt x="362" y="654"/>
                  </a:cubicBezTo>
                  <a:cubicBezTo>
                    <a:pt x="375" y="656"/>
                    <a:pt x="388" y="659"/>
                    <a:pt x="401" y="662"/>
                  </a:cubicBezTo>
                  <a:cubicBezTo>
                    <a:pt x="405" y="662"/>
                    <a:pt x="410" y="663"/>
                    <a:pt x="414" y="664"/>
                  </a:cubicBezTo>
                  <a:cubicBezTo>
                    <a:pt x="415" y="664"/>
                    <a:pt x="415" y="664"/>
                    <a:pt x="416" y="664"/>
                  </a:cubicBezTo>
                  <a:cubicBezTo>
                    <a:pt x="416" y="661"/>
                    <a:pt x="417" y="658"/>
                    <a:pt x="418" y="655"/>
                  </a:cubicBezTo>
                  <a:cubicBezTo>
                    <a:pt x="418" y="655"/>
                    <a:pt x="417" y="655"/>
                    <a:pt x="417" y="655"/>
                  </a:cubicBezTo>
                  <a:cubicBezTo>
                    <a:pt x="395" y="651"/>
                    <a:pt x="374" y="647"/>
                    <a:pt x="353" y="6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4" name="Freeform 422">
              <a:extLst>
                <a:ext uri="{FF2B5EF4-FFF2-40B4-BE49-F238E27FC236}">
                  <a16:creationId xmlns:a16="http://schemas.microsoft.com/office/drawing/2014/main" id="{C5D5B478-0569-4E3B-BCCD-2BDA78515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4038" y="4369106"/>
              <a:ext cx="283933" cy="585862"/>
            </a:xfrm>
            <a:custGeom>
              <a:avLst/>
              <a:gdLst>
                <a:gd name="T0" fmla="*/ 67 w 71"/>
                <a:gd name="T1" fmla="*/ 137 h 146"/>
                <a:gd name="T2" fmla="*/ 42 w 71"/>
                <a:gd name="T3" fmla="*/ 78 h 146"/>
                <a:gd name="T4" fmla="*/ 15 w 71"/>
                <a:gd name="T5" fmla="*/ 13 h 146"/>
                <a:gd name="T6" fmla="*/ 10 w 71"/>
                <a:gd name="T7" fmla="*/ 1 h 146"/>
                <a:gd name="T8" fmla="*/ 9 w 71"/>
                <a:gd name="T9" fmla="*/ 0 h 146"/>
                <a:gd name="T10" fmla="*/ 0 w 71"/>
                <a:gd name="T11" fmla="*/ 4 h 146"/>
                <a:gd name="T12" fmla="*/ 3 w 71"/>
                <a:gd name="T13" fmla="*/ 8 h 146"/>
                <a:gd name="T14" fmla="*/ 33 w 71"/>
                <a:gd name="T15" fmla="*/ 80 h 146"/>
                <a:gd name="T16" fmla="*/ 57 w 71"/>
                <a:gd name="T17" fmla="*/ 138 h 146"/>
                <a:gd name="T18" fmla="*/ 60 w 71"/>
                <a:gd name="T19" fmla="*/ 145 h 146"/>
                <a:gd name="T20" fmla="*/ 60 w 71"/>
                <a:gd name="T21" fmla="*/ 146 h 146"/>
                <a:gd name="T22" fmla="*/ 71 w 71"/>
                <a:gd name="T23" fmla="*/ 142 h 146"/>
                <a:gd name="T24" fmla="*/ 67 w 71"/>
                <a:gd name="T25" fmla="*/ 13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146">
                  <a:moveTo>
                    <a:pt x="67" y="137"/>
                  </a:moveTo>
                  <a:cubicBezTo>
                    <a:pt x="59" y="117"/>
                    <a:pt x="51" y="98"/>
                    <a:pt x="42" y="78"/>
                  </a:cubicBezTo>
                  <a:cubicBezTo>
                    <a:pt x="33" y="56"/>
                    <a:pt x="24" y="34"/>
                    <a:pt x="15" y="13"/>
                  </a:cubicBezTo>
                  <a:cubicBezTo>
                    <a:pt x="13" y="9"/>
                    <a:pt x="11" y="5"/>
                    <a:pt x="10" y="1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7" y="2"/>
                    <a:pt x="4" y="3"/>
                    <a:pt x="0" y="4"/>
                  </a:cubicBezTo>
                  <a:cubicBezTo>
                    <a:pt x="1" y="5"/>
                    <a:pt x="2" y="6"/>
                    <a:pt x="3" y="8"/>
                  </a:cubicBezTo>
                  <a:cubicBezTo>
                    <a:pt x="12" y="32"/>
                    <a:pt x="23" y="56"/>
                    <a:pt x="33" y="80"/>
                  </a:cubicBezTo>
                  <a:cubicBezTo>
                    <a:pt x="41" y="99"/>
                    <a:pt x="49" y="118"/>
                    <a:pt x="57" y="138"/>
                  </a:cubicBezTo>
                  <a:cubicBezTo>
                    <a:pt x="58" y="140"/>
                    <a:pt x="60" y="142"/>
                    <a:pt x="60" y="145"/>
                  </a:cubicBezTo>
                  <a:cubicBezTo>
                    <a:pt x="60" y="145"/>
                    <a:pt x="60" y="146"/>
                    <a:pt x="60" y="146"/>
                  </a:cubicBezTo>
                  <a:cubicBezTo>
                    <a:pt x="63" y="144"/>
                    <a:pt x="67" y="143"/>
                    <a:pt x="71" y="142"/>
                  </a:cubicBezTo>
                  <a:cubicBezTo>
                    <a:pt x="69" y="141"/>
                    <a:pt x="68" y="139"/>
                    <a:pt x="67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5" name="Freeform 423">
              <a:extLst>
                <a:ext uri="{FF2B5EF4-FFF2-40B4-BE49-F238E27FC236}">
                  <a16:creationId xmlns:a16="http://schemas.microsoft.com/office/drawing/2014/main" id="{436CBE4C-A446-44D8-BE5B-BB5B1D83E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2013" y="4185150"/>
              <a:ext cx="355916" cy="67984"/>
            </a:xfrm>
            <a:custGeom>
              <a:avLst/>
              <a:gdLst>
                <a:gd name="T0" fmla="*/ 1 w 89"/>
                <a:gd name="T1" fmla="*/ 7 h 17"/>
                <a:gd name="T2" fmla="*/ 0 w 89"/>
                <a:gd name="T3" fmla="*/ 7 h 17"/>
                <a:gd name="T4" fmla="*/ 0 w 89"/>
                <a:gd name="T5" fmla="*/ 15 h 17"/>
                <a:gd name="T6" fmla="*/ 0 w 89"/>
                <a:gd name="T7" fmla="*/ 17 h 17"/>
                <a:gd name="T8" fmla="*/ 8 w 89"/>
                <a:gd name="T9" fmla="*/ 16 h 17"/>
                <a:gd name="T10" fmla="*/ 71 w 89"/>
                <a:gd name="T11" fmla="*/ 11 h 17"/>
                <a:gd name="T12" fmla="*/ 89 w 89"/>
                <a:gd name="T13" fmla="*/ 9 h 17"/>
                <a:gd name="T14" fmla="*/ 88 w 89"/>
                <a:gd name="T15" fmla="*/ 2 h 17"/>
                <a:gd name="T16" fmla="*/ 88 w 89"/>
                <a:gd name="T17" fmla="*/ 0 h 17"/>
                <a:gd name="T18" fmla="*/ 83 w 89"/>
                <a:gd name="T19" fmla="*/ 0 h 17"/>
                <a:gd name="T20" fmla="*/ 1 w 89"/>
                <a:gd name="T2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17">
                  <a:moveTo>
                    <a:pt x="1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3" y="17"/>
                    <a:pt x="6" y="16"/>
                    <a:pt x="8" y="16"/>
                  </a:cubicBezTo>
                  <a:cubicBezTo>
                    <a:pt x="29" y="14"/>
                    <a:pt x="50" y="12"/>
                    <a:pt x="71" y="11"/>
                  </a:cubicBezTo>
                  <a:cubicBezTo>
                    <a:pt x="77" y="10"/>
                    <a:pt x="83" y="10"/>
                    <a:pt x="89" y="9"/>
                  </a:cubicBezTo>
                  <a:cubicBezTo>
                    <a:pt x="88" y="7"/>
                    <a:pt x="88" y="4"/>
                    <a:pt x="88" y="2"/>
                  </a:cubicBezTo>
                  <a:cubicBezTo>
                    <a:pt x="88" y="1"/>
                    <a:pt x="88" y="0"/>
                    <a:pt x="88" y="0"/>
                  </a:cubicBezTo>
                  <a:cubicBezTo>
                    <a:pt x="87" y="0"/>
                    <a:pt x="85" y="0"/>
                    <a:pt x="83" y="0"/>
                  </a:cubicBezTo>
                  <a:cubicBezTo>
                    <a:pt x="56" y="2"/>
                    <a:pt x="28" y="5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6" name="Freeform 424">
              <a:extLst>
                <a:ext uri="{FF2B5EF4-FFF2-40B4-BE49-F238E27FC236}">
                  <a16:creationId xmlns:a16="http://schemas.microsoft.com/office/drawing/2014/main" id="{663948AE-27BF-434B-BD9B-8204B018B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0389" y="4585055"/>
              <a:ext cx="521877" cy="99976"/>
            </a:xfrm>
            <a:custGeom>
              <a:avLst/>
              <a:gdLst>
                <a:gd name="T0" fmla="*/ 117 w 130"/>
                <a:gd name="T1" fmla="*/ 11 h 25"/>
                <a:gd name="T2" fmla="*/ 130 w 130"/>
                <a:gd name="T3" fmla="*/ 10 h 25"/>
                <a:gd name="T4" fmla="*/ 130 w 130"/>
                <a:gd name="T5" fmla="*/ 10 h 25"/>
                <a:gd name="T6" fmla="*/ 129 w 130"/>
                <a:gd name="T7" fmla="*/ 1 h 25"/>
                <a:gd name="T8" fmla="*/ 129 w 130"/>
                <a:gd name="T9" fmla="*/ 0 h 25"/>
                <a:gd name="T10" fmla="*/ 129 w 130"/>
                <a:gd name="T11" fmla="*/ 0 h 25"/>
                <a:gd name="T12" fmla="*/ 91 w 130"/>
                <a:gd name="T13" fmla="*/ 5 h 25"/>
                <a:gd name="T14" fmla="*/ 47 w 130"/>
                <a:gd name="T15" fmla="*/ 10 h 25"/>
                <a:gd name="T16" fmla="*/ 0 w 130"/>
                <a:gd name="T17" fmla="*/ 15 h 25"/>
                <a:gd name="T18" fmla="*/ 1 w 130"/>
                <a:gd name="T19" fmla="*/ 24 h 25"/>
                <a:gd name="T20" fmla="*/ 1 w 130"/>
                <a:gd name="T21" fmla="*/ 25 h 25"/>
                <a:gd name="T22" fmla="*/ 34 w 130"/>
                <a:gd name="T23" fmla="*/ 21 h 25"/>
                <a:gd name="T24" fmla="*/ 117 w 130"/>
                <a:gd name="T25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25">
                  <a:moveTo>
                    <a:pt x="117" y="11"/>
                  </a:moveTo>
                  <a:cubicBezTo>
                    <a:pt x="121" y="11"/>
                    <a:pt x="125" y="10"/>
                    <a:pt x="130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29" y="7"/>
                    <a:pt x="129" y="4"/>
                    <a:pt x="129" y="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16" y="2"/>
                    <a:pt x="104" y="3"/>
                    <a:pt x="91" y="5"/>
                  </a:cubicBezTo>
                  <a:cubicBezTo>
                    <a:pt x="76" y="7"/>
                    <a:pt x="61" y="8"/>
                    <a:pt x="47" y="10"/>
                  </a:cubicBezTo>
                  <a:cubicBezTo>
                    <a:pt x="31" y="12"/>
                    <a:pt x="15" y="14"/>
                    <a:pt x="0" y="15"/>
                  </a:cubicBezTo>
                  <a:cubicBezTo>
                    <a:pt x="1" y="18"/>
                    <a:pt x="1" y="21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12" y="24"/>
                    <a:pt x="23" y="23"/>
                    <a:pt x="34" y="21"/>
                  </a:cubicBezTo>
                  <a:cubicBezTo>
                    <a:pt x="62" y="18"/>
                    <a:pt x="89" y="14"/>
                    <a:pt x="117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7" name="Freeform 425">
              <a:extLst>
                <a:ext uri="{FF2B5EF4-FFF2-40B4-BE49-F238E27FC236}">
                  <a16:creationId xmlns:a16="http://schemas.microsoft.com/office/drawing/2014/main" id="{09FF81D1-8F70-4D90-B108-A24D1AD02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409" y="3971201"/>
              <a:ext cx="367913" cy="597859"/>
            </a:xfrm>
            <a:custGeom>
              <a:avLst/>
              <a:gdLst>
                <a:gd name="T0" fmla="*/ 61 w 92"/>
                <a:gd name="T1" fmla="*/ 58 h 149"/>
                <a:gd name="T2" fmla="*/ 92 w 92"/>
                <a:gd name="T3" fmla="*/ 5 h 149"/>
                <a:gd name="T4" fmla="*/ 84 w 92"/>
                <a:gd name="T5" fmla="*/ 0 h 149"/>
                <a:gd name="T6" fmla="*/ 83 w 92"/>
                <a:gd name="T7" fmla="*/ 1 h 149"/>
                <a:gd name="T8" fmla="*/ 62 w 92"/>
                <a:gd name="T9" fmla="*/ 37 h 149"/>
                <a:gd name="T10" fmla="*/ 23 w 92"/>
                <a:gd name="T11" fmla="*/ 104 h 149"/>
                <a:gd name="T12" fmla="*/ 0 w 92"/>
                <a:gd name="T13" fmla="*/ 144 h 149"/>
                <a:gd name="T14" fmla="*/ 8 w 92"/>
                <a:gd name="T15" fmla="*/ 149 h 149"/>
                <a:gd name="T16" fmla="*/ 30 w 92"/>
                <a:gd name="T17" fmla="*/ 112 h 149"/>
                <a:gd name="T18" fmla="*/ 61 w 92"/>
                <a:gd name="T19" fmla="*/ 5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49">
                  <a:moveTo>
                    <a:pt x="61" y="58"/>
                  </a:moveTo>
                  <a:cubicBezTo>
                    <a:pt x="71" y="40"/>
                    <a:pt x="82" y="22"/>
                    <a:pt x="92" y="5"/>
                  </a:cubicBezTo>
                  <a:cubicBezTo>
                    <a:pt x="89" y="4"/>
                    <a:pt x="86" y="2"/>
                    <a:pt x="84" y="0"/>
                  </a:cubicBezTo>
                  <a:cubicBezTo>
                    <a:pt x="84" y="0"/>
                    <a:pt x="84" y="0"/>
                    <a:pt x="83" y="1"/>
                  </a:cubicBezTo>
                  <a:cubicBezTo>
                    <a:pt x="76" y="13"/>
                    <a:pt x="69" y="25"/>
                    <a:pt x="62" y="37"/>
                  </a:cubicBezTo>
                  <a:cubicBezTo>
                    <a:pt x="49" y="59"/>
                    <a:pt x="36" y="82"/>
                    <a:pt x="23" y="104"/>
                  </a:cubicBezTo>
                  <a:cubicBezTo>
                    <a:pt x="15" y="117"/>
                    <a:pt x="8" y="131"/>
                    <a:pt x="0" y="144"/>
                  </a:cubicBezTo>
                  <a:cubicBezTo>
                    <a:pt x="3" y="145"/>
                    <a:pt x="6" y="147"/>
                    <a:pt x="8" y="149"/>
                  </a:cubicBezTo>
                  <a:cubicBezTo>
                    <a:pt x="15" y="137"/>
                    <a:pt x="22" y="124"/>
                    <a:pt x="30" y="112"/>
                  </a:cubicBezTo>
                  <a:cubicBezTo>
                    <a:pt x="40" y="94"/>
                    <a:pt x="50" y="76"/>
                    <a:pt x="61" y="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8" name="Freeform 426">
              <a:extLst>
                <a:ext uri="{FF2B5EF4-FFF2-40B4-BE49-F238E27FC236}">
                  <a16:creationId xmlns:a16="http://schemas.microsoft.com/office/drawing/2014/main" id="{356FD05E-6A68-46CE-9730-5D8E4BCA3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1863" y="3117402"/>
              <a:ext cx="255939" cy="521877"/>
            </a:xfrm>
            <a:custGeom>
              <a:avLst/>
              <a:gdLst>
                <a:gd name="T0" fmla="*/ 2 w 64"/>
                <a:gd name="T1" fmla="*/ 6 h 130"/>
                <a:gd name="T2" fmla="*/ 48 w 64"/>
                <a:gd name="T3" fmla="*/ 112 h 130"/>
                <a:gd name="T4" fmla="*/ 55 w 64"/>
                <a:gd name="T5" fmla="*/ 129 h 130"/>
                <a:gd name="T6" fmla="*/ 55 w 64"/>
                <a:gd name="T7" fmla="*/ 130 h 130"/>
                <a:gd name="T8" fmla="*/ 64 w 64"/>
                <a:gd name="T9" fmla="*/ 127 h 130"/>
                <a:gd name="T10" fmla="*/ 59 w 64"/>
                <a:gd name="T11" fmla="*/ 115 h 130"/>
                <a:gd name="T12" fmla="*/ 28 w 64"/>
                <a:gd name="T13" fmla="*/ 44 h 130"/>
                <a:gd name="T14" fmla="*/ 10 w 64"/>
                <a:gd name="T15" fmla="*/ 1 h 130"/>
                <a:gd name="T16" fmla="*/ 9 w 64"/>
                <a:gd name="T17" fmla="*/ 0 h 130"/>
                <a:gd name="T18" fmla="*/ 0 w 64"/>
                <a:gd name="T19" fmla="*/ 4 h 130"/>
                <a:gd name="T20" fmla="*/ 2 w 64"/>
                <a:gd name="T21" fmla="*/ 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130">
                  <a:moveTo>
                    <a:pt x="2" y="6"/>
                  </a:moveTo>
                  <a:cubicBezTo>
                    <a:pt x="17" y="42"/>
                    <a:pt x="32" y="77"/>
                    <a:pt x="48" y="112"/>
                  </a:cubicBezTo>
                  <a:cubicBezTo>
                    <a:pt x="50" y="118"/>
                    <a:pt x="53" y="123"/>
                    <a:pt x="55" y="129"/>
                  </a:cubicBezTo>
                  <a:cubicBezTo>
                    <a:pt x="55" y="129"/>
                    <a:pt x="55" y="130"/>
                    <a:pt x="55" y="130"/>
                  </a:cubicBezTo>
                  <a:cubicBezTo>
                    <a:pt x="58" y="129"/>
                    <a:pt x="61" y="128"/>
                    <a:pt x="64" y="127"/>
                  </a:cubicBezTo>
                  <a:cubicBezTo>
                    <a:pt x="62" y="123"/>
                    <a:pt x="61" y="119"/>
                    <a:pt x="59" y="115"/>
                  </a:cubicBezTo>
                  <a:cubicBezTo>
                    <a:pt x="49" y="91"/>
                    <a:pt x="38" y="67"/>
                    <a:pt x="28" y="44"/>
                  </a:cubicBezTo>
                  <a:cubicBezTo>
                    <a:pt x="22" y="30"/>
                    <a:pt x="16" y="15"/>
                    <a:pt x="10" y="1"/>
                  </a:cubicBezTo>
                  <a:cubicBezTo>
                    <a:pt x="10" y="1"/>
                    <a:pt x="9" y="0"/>
                    <a:pt x="9" y="0"/>
                  </a:cubicBezTo>
                  <a:cubicBezTo>
                    <a:pt x="6" y="2"/>
                    <a:pt x="4" y="3"/>
                    <a:pt x="0" y="4"/>
                  </a:cubicBezTo>
                  <a:cubicBezTo>
                    <a:pt x="1" y="4"/>
                    <a:pt x="1" y="5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9" name="Freeform 427">
              <a:extLst>
                <a:ext uri="{FF2B5EF4-FFF2-40B4-BE49-F238E27FC236}">
                  <a16:creationId xmlns:a16="http://schemas.microsoft.com/office/drawing/2014/main" id="{52546682-DF7C-45F4-86A5-879E2759C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6390" y="1761723"/>
              <a:ext cx="873794" cy="111974"/>
            </a:xfrm>
            <a:custGeom>
              <a:avLst/>
              <a:gdLst>
                <a:gd name="T0" fmla="*/ 0 w 218"/>
                <a:gd name="T1" fmla="*/ 10 h 28"/>
                <a:gd name="T2" fmla="*/ 217 w 218"/>
                <a:gd name="T3" fmla="*/ 28 h 28"/>
                <a:gd name="T4" fmla="*/ 217 w 218"/>
                <a:gd name="T5" fmla="*/ 26 h 28"/>
                <a:gd name="T6" fmla="*/ 218 w 218"/>
                <a:gd name="T7" fmla="*/ 18 h 28"/>
                <a:gd name="T8" fmla="*/ 215 w 218"/>
                <a:gd name="T9" fmla="*/ 18 h 28"/>
                <a:gd name="T10" fmla="*/ 156 w 218"/>
                <a:gd name="T11" fmla="*/ 13 h 28"/>
                <a:gd name="T12" fmla="*/ 98 w 218"/>
                <a:gd name="T13" fmla="*/ 9 h 28"/>
                <a:gd name="T14" fmla="*/ 5 w 218"/>
                <a:gd name="T15" fmla="*/ 1 h 28"/>
                <a:gd name="T16" fmla="*/ 1 w 218"/>
                <a:gd name="T17" fmla="*/ 0 h 28"/>
                <a:gd name="T18" fmla="*/ 1 w 218"/>
                <a:gd name="T19" fmla="*/ 3 h 28"/>
                <a:gd name="T20" fmla="*/ 0 w 218"/>
                <a:gd name="T21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28">
                  <a:moveTo>
                    <a:pt x="0" y="10"/>
                  </a:moveTo>
                  <a:cubicBezTo>
                    <a:pt x="72" y="16"/>
                    <a:pt x="145" y="22"/>
                    <a:pt x="217" y="28"/>
                  </a:cubicBezTo>
                  <a:cubicBezTo>
                    <a:pt x="217" y="27"/>
                    <a:pt x="217" y="27"/>
                    <a:pt x="217" y="26"/>
                  </a:cubicBezTo>
                  <a:cubicBezTo>
                    <a:pt x="217" y="23"/>
                    <a:pt x="217" y="20"/>
                    <a:pt x="218" y="18"/>
                  </a:cubicBezTo>
                  <a:cubicBezTo>
                    <a:pt x="217" y="18"/>
                    <a:pt x="216" y="18"/>
                    <a:pt x="215" y="18"/>
                  </a:cubicBezTo>
                  <a:cubicBezTo>
                    <a:pt x="195" y="16"/>
                    <a:pt x="175" y="15"/>
                    <a:pt x="156" y="13"/>
                  </a:cubicBezTo>
                  <a:cubicBezTo>
                    <a:pt x="136" y="12"/>
                    <a:pt x="117" y="10"/>
                    <a:pt x="98" y="9"/>
                  </a:cubicBezTo>
                  <a:cubicBezTo>
                    <a:pt x="67" y="6"/>
                    <a:pt x="36" y="3"/>
                    <a:pt x="5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5"/>
                    <a:pt x="1" y="8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60" name="Freeform 428">
              <a:extLst>
                <a:ext uri="{FF2B5EF4-FFF2-40B4-BE49-F238E27FC236}">
                  <a16:creationId xmlns:a16="http://schemas.microsoft.com/office/drawing/2014/main" id="{70A20C9A-15BF-43FA-A6B7-DFC5167D5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8124" y="1925684"/>
              <a:ext cx="477888" cy="317925"/>
            </a:xfrm>
            <a:custGeom>
              <a:avLst/>
              <a:gdLst>
                <a:gd name="T0" fmla="*/ 1 w 119"/>
                <a:gd name="T1" fmla="*/ 9 h 79"/>
                <a:gd name="T2" fmla="*/ 62 w 119"/>
                <a:gd name="T3" fmla="*/ 48 h 79"/>
                <a:gd name="T4" fmla="*/ 111 w 119"/>
                <a:gd name="T5" fmla="*/ 78 h 79"/>
                <a:gd name="T6" fmla="*/ 113 w 119"/>
                <a:gd name="T7" fmla="*/ 79 h 79"/>
                <a:gd name="T8" fmla="*/ 119 w 119"/>
                <a:gd name="T9" fmla="*/ 71 h 79"/>
                <a:gd name="T10" fmla="*/ 110 w 119"/>
                <a:gd name="T11" fmla="*/ 67 h 79"/>
                <a:gd name="T12" fmla="*/ 6 w 119"/>
                <a:gd name="T13" fmla="*/ 1 h 79"/>
                <a:gd name="T14" fmla="*/ 5 w 119"/>
                <a:gd name="T15" fmla="*/ 0 h 79"/>
                <a:gd name="T16" fmla="*/ 0 w 119"/>
                <a:gd name="T17" fmla="*/ 8 h 79"/>
                <a:gd name="T18" fmla="*/ 1 w 119"/>
                <a:gd name="T19" fmla="*/ 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79">
                  <a:moveTo>
                    <a:pt x="1" y="9"/>
                  </a:moveTo>
                  <a:cubicBezTo>
                    <a:pt x="21" y="22"/>
                    <a:pt x="42" y="35"/>
                    <a:pt x="62" y="48"/>
                  </a:cubicBezTo>
                  <a:cubicBezTo>
                    <a:pt x="78" y="58"/>
                    <a:pt x="94" y="68"/>
                    <a:pt x="111" y="78"/>
                  </a:cubicBezTo>
                  <a:cubicBezTo>
                    <a:pt x="111" y="78"/>
                    <a:pt x="112" y="79"/>
                    <a:pt x="113" y="79"/>
                  </a:cubicBezTo>
                  <a:cubicBezTo>
                    <a:pt x="114" y="76"/>
                    <a:pt x="116" y="73"/>
                    <a:pt x="119" y="71"/>
                  </a:cubicBezTo>
                  <a:cubicBezTo>
                    <a:pt x="116" y="70"/>
                    <a:pt x="113" y="69"/>
                    <a:pt x="110" y="67"/>
                  </a:cubicBezTo>
                  <a:cubicBezTo>
                    <a:pt x="75" y="44"/>
                    <a:pt x="40" y="23"/>
                    <a:pt x="6" y="1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3" y="3"/>
                    <a:pt x="2" y="6"/>
                    <a:pt x="0" y="8"/>
                  </a:cubicBezTo>
                  <a:cubicBezTo>
                    <a:pt x="0" y="8"/>
                    <a:pt x="0" y="9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61" name="Freeform 429">
              <a:extLst>
                <a:ext uri="{FF2B5EF4-FFF2-40B4-BE49-F238E27FC236}">
                  <a16:creationId xmlns:a16="http://schemas.microsoft.com/office/drawing/2014/main" id="{BCE22E3D-59E5-4F02-BFC4-A4F3B1427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6035" y="3699265"/>
              <a:ext cx="495883" cy="417902"/>
            </a:xfrm>
            <a:custGeom>
              <a:avLst/>
              <a:gdLst>
                <a:gd name="T0" fmla="*/ 8 w 124"/>
                <a:gd name="T1" fmla="*/ 1 h 104"/>
                <a:gd name="T2" fmla="*/ 7 w 124"/>
                <a:gd name="T3" fmla="*/ 0 h 104"/>
                <a:gd name="T4" fmla="*/ 0 w 124"/>
                <a:gd name="T5" fmla="*/ 7 h 104"/>
                <a:gd name="T6" fmla="*/ 22 w 124"/>
                <a:gd name="T7" fmla="*/ 25 h 104"/>
                <a:gd name="T8" fmla="*/ 116 w 124"/>
                <a:gd name="T9" fmla="*/ 102 h 104"/>
                <a:gd name="T10" fmla="*/ 118 w 124"/>
                <a:gd name="T11" fmla="*/ 104 h 104"/>
                <a:gd name="T12" fmla="*/ 124 w 124"/>
                <a:gd name="T13" fmla="*/ 96 h 104"/>
                <a:gd name="T14" fmla="*/ 123 w 124"/>
                <a:gd name="T15" fmla="*/ 96 h 104"/>
                <a:gd name="T16" fmla="*/ 8 w 124"/>
                <a:gd name="T17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04">
                  <a:moveTo>
                    <a:pt x="8" y="1"/>
                  </a:moveTo>
                  <a:cubicBezTo>
                    <a:pt x="7" y="1"/>
                    <a:pt x="7" y="0"/>
                    <a:pt x="7" y="0"/>
                  </a:cubicBezTo>
                  <a:cubicBezTo>
                    <a:pt x="5" y="3"/>
                    <a:pt x="3" y="5"/>
                    <a:pt x="0" y="7"/>
                  </a:cubicBezTo>
                  <a:cubicBezTo>
                    <a:pt x="8" y="13"/>
                    <a:pt x="15" y="19"/>
                    <a:pt x="22" y="25"/>
                  </a:cubicBezTo>
                  <a:cubicBezTo>
                    <a:pt x="54" y="51"/>
                    <a:pt x="85" y="76"/>
                    <a:pt x="116" y="102"/>
                  </a:cubicBezTo>
                  <a:cubicBezTo>
                    <a:pt x="117" y="103"/>
                    <a:pt x="117" y="103"/>
                    <a:pt x="118" y="104"/>
                  </a:cubicBezTo>
                  <a:cubicBezTo>
                    <a:pt x="119" y="101"/>
                    <a:pt x="121" y="98"/>
                    <a:pt x="124" y="96"/>
                  </a:cubicBezTo>
                  <a:cubicBezTo>
                    <a:pt x="124" y="96"/>
                    <a:pt x="123" y="96"/>
                    <a:pt x="123" y="96"/>
                  </a:cubicBezTo>
                  <a:cubicBezTo>
                    <a:pt x="85" y="64"/>
                    <a:pt x="46" y="32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62" name="Freeform 430">
              <a:extLst>
                <a:ext uri="{FF2B5EF4-FFF2-40B4-BE49-F238E27FC236}">
                  <a16:creationId xmlns:a16="http://schemas.microsoft.com/office/drawing/2014/main" id="{8053281B-2C9B-4317-92E3-D57E73970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8620" y="3667273"/>
              <a:ext cx="1205716" cy="973770"/>
            </a:xfrm>
            <a:custGeom>
              <a:avLst/>
              <a:gdLst>
                <a:gd name="T0" fmla="*/ 105 w 301"/>
                <a:gd name="T1" fmla="*/ 179 h 243"/>
                <a:gd name="T2" fmla="*/ 108 w 301"/>
                <a:gd name="T3" fmla="*/ 174 h 243"/>
                <a:gd name="T4" fmla="*/ 244 w 301"/>
                <a:gd name="T5" fmla="*/ 99 h 243"/>
                <a:gd name="T6" fmla="*/ 301 w 301"/>
                <a:gd name="T7" fmla="*/ 69 h 243"/>
                <a:gd name="T8" fmla="*/ 296 w 301"/>
                <a:gd name="T9" fmla="*/ 60 h 243"/>
                <a:gd name="T10" fmla="*/ 296 w 301"/>
                <a:gd name="T11" fmla="*/ 61 h 243"/>
                <a:gd name="T12" fmla="*/ 252 w 301"/>
                <a:gd name="T13" fmla="*/ 84 h 243"/>
                <a:gd name="T14" fmla="*/ 186 w 301"/>
                <a:gd name="T15" fmla="*/ 120 h 243"/>
                <a:gd name="T16" fmla="*/ 115 w 301"/>
                <a:gd name="T17" fmla="*/ 159 h 243"/>
                <a:gd name="T18" fmla="*/ 103 w 301"/>
                <a:gd name="T19" fmla="*/ 165 h 243"/>
                <a:gd name="T20" fmla="*/ 93 w 301"/>
                <a:gd name="T21" fmla="*/ 87 h 243"/>
                <a:gd name="T22" fmla="*/ 83 w 301"/>
                <a:gd name="T23" fmla="*/ 15 h 243"/>
                <a:gd name="T24" fmla="*/ 82 w 301"/>
                <a:gd name="T25" fmla="*/ 1 h 243"/>
                <a:gd name="T26" fmla="*/ 82 w 301"/>
                <a:gd name="T27" fmla="*/ 0 h 243"/>
                <a:gd name="T28" fmla="*/ 72 w 301"/>
                <a:gd name="T29" fmla="*/ 2 h 243"/>
                <a:gd name="T30" fmla="*/ 72 w 301"/>
                <a:gd name="T31" fmla="*/ 3 h 243"/>
                <a:gd name="T32" fmla="*/ 78 w 301"/>
                <a:gd name="T33" fmla="*/ 50 h 243"/>
                <a:gd name="T34" fmla="*/ 88 w 301"/>
                <a:gd name="T35" fmla="*/ 123 h 243"/>
                <a:gd name="T36" fmla="*/ 94 w 301"/>
                <a:gd name="T37" fmla="*/ 170 h 243"/>
                <a:gd name="T38" fmla="*/ 0 w 301"/>
                <a:gd name="T39" fmla="*/ 221 h 243"/>
                <a:gd name="T40" fmla="*/ 0 w 301"/>
                <a:gd name="T41" fmla="*/ 221 h 243"/>
                <a:gd name="T42" fmla="*/ 5 w 301"/>
                <a:gd name="T43" fmla="*/ 230 h 243"/>
                <a:gd name="T44" fmla="*/ 96 w 301"/>
                <a:gd name="T45" fmla="*/ 181 h 243"/>
                <a:gd name="T46" fmla="*/ 104 w 301"/>
                <a:gd name="T47" fmla="*/ 243 h 243"/>
                <a:gd name="T48" fmla="*/ 113 w 301"/>
                <a:gd name="T49" fmla="*/ 241 h 243"/>
                <a:gd name="T50" fmla="*/ 113 w 301"/>
                <a:gd name="T51" fmla="*/ 240 h 243"/>
                <a:gd name="T52" fmla="*/ 105 w 301"/>
                <a:gd name="T53" fmla="*/ 17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1" h="243">
                  <a:moveTo>
                    <a:pt x="105" y="179"/>
                  </a:moveTo>
                  <a:cubicBezTo>
                    <a:pt x="105" y="177"/>
                    <a:pt x="106" y="175"/>
                    <a:pt x="108" y="174"/>
                  </a:cubicBezTo>
                  <a:cubicBezTo>
                    <a:pt x="153" y="149"/>
                    <a:pt x="199" y="124"/>
                    <a:pt x="244" y="99"/>
                  </a:cubicBezTo>
                  <a:cubicBezTo>
                    <a:pt x="263" y="89"/>
                    <a:pt x="282" y="79"/>
                    <a:pt x="301" y="69"/>
                  </a:cubicBezTo>
                  <a:cubicBezTo>
                    <a:pt x="299" y="66"/>
                    <a:pt x="297" y="63"/>
                    <a:pt x="296" y="60"/>
                  </a:cubicBezTo>
                  <a:cubicBezTo>
                    <a:pt x="296" y="60"/>
                    <a:pt x="296" y="61"/>
                    <a:pt x="296" y="61"/>
                  </a:cubicBezTo>
                  <a:cubicBezTo>
                    <a:pt x="281" y="68"/>
                    <a:pt x="267" y="76"/>
                    <a:pt x="252" y="84"/>
                  </a:cubicBezTo>
                  <a:cubicBezTo>
                    <a:pt x="230" y="96"/>
                    <a:pt x="208" y="108"/>
                    <a:pt x="186" y="120"/>
                  </a:cubicBezTo>
                  <a:cubicBezTo>
                    <a:pt x="162" y="133"/>
                    <a:pt x="138" y="146"/>
                    <a:pt x="115" y="159"/>
                  </a:cubicBezTo>
                  <a:cubicBezTo>
                    <a:pt x="111" y="161"/>
                    <a:pt x="107" y="163"/>
                    <a:pt x="103" y="165"/>
                  </a:cubicBezTo>
                  <a:cubicBezTo>
                    <a:pt x="100" y="139"/>
                    <a:pt x="97" y="113"/>
                    <a:pt x="93" y="87"/>
                  </a:cubicBezTo>
                  <a:cubicBezTo>
                    <a:pt x="90" y="63"/>
                    <a:pt x="87" y="39"/>
                    <a:pt x="83" y="15"/>
                  </a:cubicBezTo>
                  <a:cubicBezTo>
                    <a:pt x="83" y="10"/>
                    <a:pt x="82" y="6"/>
                    <a:pt x="82" y="1"/>
                  </a:cubicBezTo>
                  <a:cubicBezTo>
                    <a:pt x="82" y="1"/>
                    <a:pt x="82" y="1"/>
                    <a:pt x="82" y="0"/>
                  </a:cubicBezTo>
                  <a:cubicBezTo>
                    <a:pt x="79" y="1"/>
                    <a:pt x="75" y="2"/>
                    <a:pt x="72" y="2"/>
                  </a:cubicBezTo>
                  <a:cubicBezTo>
                    <a:pt x="72" y="2"/>
                    <a:pt x="72" y="3"/>
                    <a:pt x="72" y="3"/>
                  </a:cubicBezTo>
                  <a:cubicBezTo>
                    <a:pt x="74" y="19"/>
                    <a:pt x="76" y="34"/>
                    <a:pt x="78" y="50"/>
                  </a:cubicBezTo>
                  <a:cubicBezTo>
                    <a:pt x="82" y="74"/>
                    <a:pt x="85" y="99"/>
                    <a:pt x="88" y="123"/>
                  </a:cubicBezTo>
                  <a:cubicBezTo>
                    <a:pt x="90" y="139"/>
                    <a:pt x="92" y="154"/>
                    <a:pt x="94" y="170"/>
                  </a:cubicBezTo>
                  <a:cubicBezTo>
                    <a:pt x="63" y="187"/>
                    <a:pt x="32" y="204"/>
                    <a:pt x="0" y="221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2" y="224"/>
                    <a:pt x="3" y="227"/>
                    <a:pt x="5" y="230"/>
                  </a:cubicBezTo>
                  <a:cubicBezTo>
                    <a:pt x="35" y="214"/>
                    <a:pt x="65" y="197"/>
                    <a:pt x="96" y="181"/>
                  </a:cubicBezTo>
                  <a:cubicBezTo>
                    <a:pt x="98" y="202"/>
                    <a:pt x="101" y="222"/>
                    <a:pt x="104" y="243"/>
                  </a:cubicBezTo>
                  <a:cubicBezTo>
                    <a:pt x="107" y="242"/>
                    <a:pt x="110" y="241"/>
                    <a:pt x="113" y="241"/>
                  </a:cubicBezTo>
                  <a:cubicBezTo>
                    <a:pt x="113" y="241"/>
                    <a:pt x="113" y="241"/>
                    <a:pt x="113" y="240"/>
                  </a:cubicBezTo>
                  <a:cubicBezTo>
                    <a:pt x="110" y="220"/>
                    <a:pt x="108" y="199"/>
                    <a:pt x="105" y="1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63" name="Freeform 431">
              <a:extLst>
                <a:ext uri="{FF2B5EF4-FFF2-40B4-BE49-F238E27FC236}">
                  <a16:creationId xmlns:a16="http://schemas.microsoft.com/office/drawing/2014/main" id="{94C7B624-B06C-4F28-B81B-08886E3A0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0025" y="3133398"/>
              <a:ext cx="837803" cy="919782"/>
            </a:xfrm>
            <a:custGeom>
              <a:avLst/>
              <a:gdLst>
                <a:gd name="T0" fmla="*/ 156 w 209"/>
                <a:gd name="T1" fmla="*/ 141 h 229"/>
                <a:gd name="T2" fmla="*/ 152 w 209"/>
                <a:gd name="T3" fmla="*/ 136 h 229"/>
                <a:gd name="T4" fmla="*/ 159 w 209"/>
                <a:gd name="T5" fmla="*/ 50 h 229"/>
                <a:gd name="T6" fmla="*/ 163 w 209"/>
                <a:gd name="T7" fmla="*/ 1 h 229"/>
                <a:gd name="T8" fmla="*/ 160 w 209"/>
                <a:gd name="T9" fmla="*/ 1 h 229"/>
                <a:gd name="T10" fmla="*/ 153 w 209"/>
                <a:gd name="T11" fmla="*/ 0 h 229"/>
                <a:gd name="T12" fmla="*/ 142 w 209"/>
                <a:gd name="T13" fmla="*/ 139 h 229"/>
                <a:gd name="T14" fmla="*/ 2 w 209"/>
                <a:gd name="T15" fmla="*/ 122 h 229"/>
                <a:gd name="T16" fmla="*/ 0 w 209"/>
                <a:gd name="T17" fmla="*/ 131 h 229"/>
                <a:gd name="T18" fmla="*/ 26 w 209"/>
                <a:gd name="T19" fmla="*/ 134 h 229"/>
                <a:gd name="T20" fmla="*/ 69 w 209"/>
                <a:gd name="T21" fmla="*/ 140 h 229"/>
                <a:gd name="T22" fmla="*/ 105 w 209"/>
                <a:gd name="T23" fmla="*/ 144 h 229"/>
                <a:gd name="T24" fmla="*/ 138 w 209"/>
                <a:gd name="T25" fmla="*/ 148 h 229"/>
                <a:gd name="T26" fmla="*/ 142 w 209"/>
                <a:gd name="T27" fmla="*/ 152 h 229"/>
                <a:gd name="T28" fmla="*/ 136 w 209"/>
                <a:gd name="T29" fmla="*/ 216 h 229"/>
                <a:gd name="T30" fmla="*/ 136 w 209"/>
                <a:gd name="T31" fmla="*/ 226 h 229"/>
                <a:gd name="T32" fmla="*/ 135 w 209"/>
                <a:gd name="T33" fmla="*/ 228 h 229"/>
                <a:gd name="T34" fmla="*/ 137 w 209"/>
                <a:gd name="T35" fmla="*/ 228 h 229"/>
                <a:gd name="T36" fmla="*/ 145 w 209"/>
                <a:gd name="T37" fmla="*/ 229 h 229"/>
                <a:gd name="T38" fmla="*/ 151 w 209"/>
                <a:gd name="T39" fmla="*/ 150 h 229"/>
                <a:gd name="T40" fmla="*/ 200 w 209"/>
                <a:gd name="T41" fmla="*/ 156 h 229"/>
                <a:gd name="T42" fmla="*/ 207 w 209"/>
                <a:gd name="T43" fmla="*/ 157 h 229"/>
                <a:gd name="T44" fmla="*/ 209 w 209"/>
                <a:gd name="T45" fmla="*/ 148 h 229"/>
                <a:gd name="T46" fmla="*/ 208 w 209"/>
                <a:gd name="T47" fmla="*/ 148 h 229"/>
                <a:gd name="T48" fmla="*/ 156 w 209"/>
                <a:gd name="T49" fmla="*/ 14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9" h="229">
                  <a:moveTo>
                    <a:pt x="156" y="141"/>
                  </a:moveTo>
                  <a:cubicBezTo>
                    <a:pt x="152" y="141"/>
                    <a:pt x="152" y="139"/>
                    <a:pt x="152" y="136"/>
                  </a:cubicBezTo>
                  <a:cubicBezTo>
                    <a:pt x="154" y="107"/>
                    <a:pt x="157" y="78"/>
                    <a:pt x="159" y="50"/>
                  </a:cubicBezTo>
                  <a:cubicBezTo>
                    <a:pt x="160" y="33"/>
                    <a:pt x="162" y="17"/>
                    <a:pt x="163" y="1"/>
                  </a:cubicBezTo>
                  <a:cubicBezTo>
                    <a:pt x="162" y="1"/>
                    <a:pt x="161" y="1"/>
                    <a:pt x="160" y="1"/>
                  </a:cubicBezTo>
                  <a:cubicBezTo>
                    <a:pt x="158" y="1"/>
                    <a:pt x="156" y="1"/>
                    <a:pt x="153" y="0"/>
                  </a:cubicBezTo>
                  <a:cubicBezTo>
                    <a:pt x="150" y="46"/>
                    <a:pt x="146" y="92"/>
                    <a:pt x="142" y="139"/>
                  </a:cubicBezTo>
                  <a:cubicBezTo>
                    <a:pt x="95" y="134"/>
                    <a:pt x="48" y="128"/>
                    <a:pt x="2" y="122"/>
                  </a:cubicBezTo>
                  <a:cubicBezTo>
                    <a:pt x="2" y="125"/>
                    <a:pt x="1" y="128"/>
                    <a:pt x="0" y="131"/>
                  </a:cubicBezTo>
                  <a:cubicBezTo>
                    <a:pt x="9" y="132"/>
                    <a:pt x="18" y="133"/>
                    <a:pt x="26" y="134"/>
                  </a:cubicBezTo>
                  <a:cubicBezTo>
                    <a:pt x="41" y="136"/>
                    <a:pt x="55" y="138"/>
                    <a:pt x="69" y="140"/>
                  </a:cubicBezTo>
                  <a:cubicBezTo>
                    <a:pt x="81" y="141"/>
                    <a:pt x="93" y="143"/>
                    <a:pt x="105" y="144"/>
                  </a:cubicBezTo>
                  <a:cubicBezTo>
                    <a:pt x="116" y="146"/>
                    <a:pt x="127" y="147"/>
                    <a:pt x="138" y="148"/>
                  </a:cubicBezTo>
                  <a:cubicBezTo>
                    <a:pt x="141" y="148"/>
                    <a:pt x="142" y="149"/>
                    <a:pt x="142" y="152"/>
                  </a:cubicBezTo>
                  <a:cubicBezTo>
                    <a:pt x="140" y="173"/>
                    <a:pt x="138" y="195"/>
                    <a:pt x="136" y="216"/>
                  </a:cubicBezTo>
                  <a:cubicBezTo>
                    <a:pt x="136" y="219"/>
                    <a:pt x="136" y="222"/>
                    <a:pt x="136" y="226"/>
                  </a:cubicBezTo>
                  <a:cubicBezTo>
                    <a:pt x="136" y="227"/>
                    <a:pt x="135" y="227"/>
                    <a:pt x="135" y="228"/>
                  </a:cubicBezTo>
                  <a:cubicBezTo>
                    <a:pt x="136" y="228"/>
                    <a:pt x="136" y="228"/>
                    <a:pt x="137" y="228"/>
                  </a:cubicBezTo>
                  <a:cubicBezTo>
                    <a:pt x="140" y="228"/>
                    <a:pt x="142" y="228"/>
                    <a:pt x="145" y="229"/>
                  </a:cubicBezTo>
                  <a:cubicBezTo>
                    <a:pt x="147" y="203"/>
                    <a:pt x="149" y="177"/>
                    <a:pt x="151" y="150"/>
                  </a:cubicBezTo>
                  <a:cubicBezTo>
                    <a:pt x="168" y="152"/>
                    <a:pt x="184" y="154"/>
                    <a:pt x="200" y="156"/>
                  </a:cubicBezTo>
                  <a:cubicBezTo>
                    <a:pt x="203" y="156"/>
                    <a:pt x="205" y="156"/>
                    <a:pt x="207" y="157"/>
                  </a:cubicBezTo>
                  <a:cubicBezTo>
                    <a:pt x="207" y="154"/>
                    <a:pt x="208" y="151"/>
                    <a:pt x="209" y="148"/>
                  </a:cubicBezTo>
                  <a:cubicBezTo>
                    <a:pt x="208" y="148"/>
                    <a:pt x="208" y="148"/>
                    <a:pt x="208" y="148"/>
                  </a:cubicBezTo>
                  <a:cubicBezTo>
                    <a:pt x="191" y="145"/>
                    <a:pt x="174" y="143"/>
                    <a:pt x="156" y="1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64" name="Freeform 432">
              <a:extLst>
                <a:ext uri="{FF2B5EF4-FFF2-40B4-BE49-F238E27FC236}">
                  <a16:creationId xmlns:a16="http://schemas.microsoft.com/office/drawing/2014/main" id="{98A4DFB7-2237-436C-BEEA-18274D254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911" y="2299596"/>
              <a:ext cx="1291695" cy="777817"/>
            </a:xfrm>
            <a:custGeom>
              <a:avLst/>
              <a:gdLst>
                <a:gd name="T0" fmla="*/ 153 w 322"/>
                <a:gd name="T1" fmla="*/ 193 h 194"/>
                <a:gd name="T2" fmla="*/ 155 w 322"/>
                <a:gd name="T3" fmla="*/ 193 h 194"/>
                <a:gd name="T4" fmla="*/ 163 w 322"/>
                <a:gd name="T5" fmla="*/ 194 h 194"/>
                <a:gd name="T6" fmla="*/ 165 w 322"/>
                <a:gd name="T7" fmla="*/ 167 h 194"/>
                <a:gd name="T8" fmla="*/ 167 w 322"/>
                <a:gd name="T9" fmla="*/ 145 h 194"/>
                <a:gd name="T10" fmla="*/ 172 w 322"/>
                <a:gd name="T11" fmla="*/ 138 h 194"/>
                <a:gd name="T12" fmla="*/ 211 w 322"/>
                <a:gd name="T13" fmla="*/ 126 h 194"/>
                <a:gd name="T14" fmla="*/ 254 w 322"/>
                <a:gd name="T15" fmla="*/ 113 h 194"/>
                <a:gd name="T16" fmla="*/ 316 w 322"/>
                <a:gd name="T17" fmla="*/ 94 h 194"/>
                <a:gd name="T18" fmla="*/ 322 w 322"/>
                <a:gd name="T19" fmla="*/ 92 h 194"/>
                <a:gd name="T20" fmla="*/ 319 w 322"/>
                <a:gd name="T21" fmla="*/ 83 h 194"/>
                <a:gd name="T22" fmla="*/ 235 w 322"/>
                <a:gd name="T23" fmla="*/ 109 h 194"/>
                <a:gd name="T24" fmla="*/ 174 w 322"/>
                <a:gd name="T25" fmla="*/ 128 h 194"/>
                <a:gd name="T26" fmla="*/ 169 w 322"/>
                <a:gd name="T27" fmla="*/ 129 h 194"/>
                <a:gd name="T28" fmla="*/ 171 w 322"/>
                <a:gd name="T29" fmla="*/ 103 h 194"/>
                <a:gd name="T30" fmla="*/ 176 w 322"/>
                <a:gd name="T31" fmla="*/ 45 h 194"/>
                <a:gd name="T32" fmla="*/ 180 w 322"/>
                <a:gd name="T33" fmla="*/ 2 h 194"/>
                <a:gd name="T34" fmla="*/ 178 w 322"/>
                <a:gd name="T35" fmla="*/ 2 h 194"/>
                <a:gd name="T36" fmla="*/ 169 w 322"/>
                <a:gd name="T37" fmla="*/ 0 h 194"/>
                <a:gd name="T38" fmla="*/ 170 w 322"/>
                <a:gd name="T39" fmla="*/ 4 h 194"/>
                <a:gd name="T40" fmla="*/ 170 w 322"/>
                <a:gd name="T41" fmla="*/ 11 h 194"/>
                <a:gd name="T42" fmla="*/ 159 w 322"/>
                <a:gd name="T43" fmla="*/ 129 h 194"/>
                <a:gd name="T44" fmla="*/ 154 w 322"/>
                <a:gd name="T45" fmla="*/ 134 h 194"/>
                <a:gd name="T46" fmla="*/ 102 w 322"/>
                <a:gd name="T47" fmla="*/ 150 h 194"/>
                <a:gd name="T48" fmla="*/ 32 w 322"/>
                <a:gd name="T49" fmla="*/ 172 h 194"/>
                <a:gd name="T50" fmla="*/ 0 w 322"/>
                <a:gd name="T51" fmla="*/ 182 h 194"/>
                <a:gd name="T52" fmla="*/ 3 w 322"/>
                <a:gd name="T53" fmla="*/ 191 h 194"/>
                <a:gd name="T54" fmla="*/ 158 w 322"/>
                <a:gd name="T55" fmla="*/ 143 h 194"/>
                <a:gd name="T56" fmla="*/ 153 w 322"/>
                <a:gd name="T57" fmla="*/ 19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2" h="194">
                  <a:moveTo>
                    <a:pt x="153" y="193"/>
                  </a:moveTo>
                  <a:cubicBezTo>
                    <a:pt x="154" y="193"/>
                    <a:pt x="154" y="193"/>
                    <a:pt x="155" y="193"/>
                  </a:cubicBezTo>
                  <a:cubicBezTo>
                    <a:pt x="158" y="193"/>
                    <a:pt x="160" y="193"/>
                    <a:pt x="163" y="194"/>
                  </a:cubicBezTo>
                  <a:cubicBezTo>
                    <a:pt x="164" y="185"/>
                    <a:pt x="164" y="176"/>
                    <a:pt x="165" y="167"/>
                  </a:cubicBezTo>
                  <a:cubicBezTo>
                    <a:pt x="166" y="160"/>
                    <a:pt x="167" y="152"/>
                    <a:pt x="167" y="145"/>
                  </a:cubicBezTo>
                  <a:cubicBezTo>
                    <a:pt x="167" y="141"/>
                    <a:pt x="168" y="139"/>
                    <a:pt x="172" y="138"/>
                  </a:cubicBezTo>
                  <a:cubicBezTo>
                    <a:pt x="185" y="134"/>
                    <a:pt x="198" y="130"/>
                    <a:pt x="211" y="126"/>
                  </a:cubicBezTo>
                  <a:cubicBezTo>
                    <a:pt x="226" y="122"/>
                    <a:pt x="240" y="117"/>
                    <a:pt x="254" y="113"/>
                  </a:cubicBezTo>
                  <a:cubicBezTo>
                    <a:pt x="275" y="107"/>
                    <a:pt x="295" y="100"/>
                    <a:pt x="316" y="94"/>
                  </a:cubicBezTo>
                  <a:cubicBezTo>
                    <a:pt x="318" y="93"/>
                    <a:pt x="320" y="93"/>
                    <a:pt x="322" y="92"/>
                  </a:cubicBezTo>
                  <a:cubicBezTo>
                    <a:pt x="320" y="89"/>
                    <a:pt x="319" y="86"/>
                    <a:pt x="319" y="83"/>
                  </a:cubicBezTo>
                  <a:cubicBezTo>
                    <a:pt x="291" y="91"/>
                    <a:pt x="263" y="100"/>
                    <a:pt x="235" y="109"/>
                  </a:cubicBezTo>
                  <a:cubicBezTo>
                    <a:pt x="215" y="115"/>
                    <a:pt x="195" y="122"/>
                    <a:pt x="174" y="128"/>
                  </a:cubicBezTo>
                  <a:cubicBezTo>
                    <a:pt x="173" y="128"/>
                    <a:pt x="171" y="129"/>
                    <a:pt x="169" y="129"/>
                  </a:cubicBezTo>
                  <a:cubicBezTo>
                    <a:pt x="169" y="120"/>
                    <a:pt x="170" y="111"/>
                    <a:pt x="171" y="103"/>
                  </a:cubicBezTo>
                  <a:cubicBezTo>
                    <a:pt x="172" y="84"/>
                    <a:pt x="174" y="65"/>
                    <a:pt x="176" y="45"/>
                  </a:cubicBezTo>
                  <a:cubicBezTo>
                    <a:pt x="177" y="31"/>
                    <a:pt x="178" y="16"/>
                    <a:pt x="180" y="2"/>
                  </a:cubicBezTo>
                  <a:cubicBezTo>
                    <a:pt x="180" y="2"/>
                    <a:pt x="179" y="2"/>
                    <a:pt x="178" y="2"/>
                  </a:cubicBezTo>
                  <a:cubicBezTo>
                    <a:pt x="175" y="2"/>
                    <a:pt x="172" y="1"/>
                    <a:pt x="169" y="0"/>
                  </a:cubicBezTo>
                  <a:cubicBezTo>
                    <a:pt x="169" y="2"/>
                    <a:pt x="170" y="3"/>
                    <a:pt x="170" y="4"/>
                  </a:cubicBezTo>
                  <a:cubicBezTo>
                    <a:pt x="170" y="6"/>
                    <a:pt x="170" y="9"/>
                    <a:pt x="170" y="11"/>
                  </a:cubicBezTo>
                  <a:cubicBezTo>
                    <a:pt x="166" y="51"/>
                    <a:pt x="162" y="90"/>
                    <a:pt x="159" y="129"/>
                  </a:cubicBezTo>
                  <a:cubicBezTo>
                    <a:pt x="159" y="133"/>
                    <a:pt x="157" y="133"/>
                    <a:pt x="154" y="134"/>
                  </a:cubicBezTo>
                  <a:cubicBezTo>
                    <a:pt x="137" y="140"/>
                    <a:pt x="120" y="145"/>
                    <a:pt x="102" y="150"/>
                  </a:cubicBezTo>
                  <a:cubicBezTo>
                    <a:pt x="79" y="157"/>
                    <a:pt x="55" y="165"/>
                    <a:pt x="32" y="172"/>
                  </a:cubicBezTo>
                  <a:cubicBezTo>
                    <a:pt x="21" y="175"/>
                    <a:pt x="11" y="179"/>
                    <a:pt x="0" y="182"/>
                  </a:cubicBezTo>
                  <a:cubicBezTo>
                    <a:pt x="2" y="185"/>
                    <a:pt x="3" y="188"/>
                    <a:pt x="3" y="191"/>
                  </a:cubicBezTo>
                  <a:cubicBezTo>
                    <a:pt x="54" y="175"/>
                    <a:pt x="106" y="159"/>
                    <a:pt x="158" y="143"/>
                  </a:cubicBezTo>
                  <a:cubicBezTo>
                    <a:pt x="156" y="160"/>
                    <a:pt x="155" y="177"/>
                    <a:pt x="153" y="1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65" name="Freeform 433">
              <a:extLst>
                <a:ext uri="{FF2B5EF4-FFF2-40B4-BE49-F238E27FC236}">
                  <a16:creationId xmlns:a16="http://schemas.microsoft.com/office/drawing/2014/main" id="{02189DC9-9445-4EE3-9205-3411E47DF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741" y="2681505"/>
              <a:ext cx="597859" cy="467889"/>
            </a:xfrm>
            <a:custGeom>
              <a:avLst/>
              <a:gdLst>
                <a:gd name="T0" fmla="*/ 53 w 149"/>
                <a:gd name="T1" fmla="*/ 80 h 117"/>
                <a:gd name="T2" fmla="*/ 147 w 149"/>
                <a:gd name="T3" fmla="*/ 8 h 117"/>
                <a:gd name="T4" fmla="*/ 149 w 149"/>
                <a:gd name="T5" fmla="*/ 8 h 117"/>
                <a:gd name="T6" fmla="*/ 143 w 149"/>
                <a:gd name="T7" fmla="*/ 0 h 117"/>
                <a:gd name="T8" fmla="*/ 0 w 149"/>
                <a:gd name="T9" fmla="*/ 109 h 117"/>
                <a:gd name="T10" fmla="*/ 6 w 149"/>
                <a:gd name="T11" fmla="*/ 117 h 117"/>
                <a:gd name="T12" fmla="*/ 6 w 149"/>
                <a:gd name="T13" fmla="*/ 116 h 117"/>
                <a:gd name="T14" fmla="*/ 53 w 149"/>
                <a:gd name="T15" fmla="*/ 8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117">
                  <a:moveTo>
                    <a:pt x="53" y="80"/>
                  </a:moveTo>
                  <a:cubicBezTo>
                    <a:pt x="85" y="56"/>
                    <a:pt x="116" y="32"/>
                    <a:pt x="147" y="8"/>
                  </a:cubicBezTo>
                  <a:cubicBezTo>
                    <a:pt x="148" y="8"/>
                    <a:pt x="148" y="8"/>
                    <a:pt x="149" y="8"/>
                  </a:cubicBezTo>
                  <a:cubicBezTo>
                    <a:pt x="146" y="5"/>
                    <a:pt x="144" y="3"/>
                    <a:pt x="143" y="0"/>
                  </a:cubicBezTo>
                  <a:cubicBezTo>
                    <a:pt x="95" y="36"/>
                    <a:pt x="48" y="73"/>
                    <a:pt x="0" y="109"/>
                  </a:cubicBezTo>
                  <a:cubicBezTo>
                    <a:pt x="3" y="111"/>
                    <a:pt x="5" y="114"/>
                    <a:pt x="6" y="117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22" y="104"/>
                    <a:pt x="38" y="92"/>
                    <a:pt x="53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66" name="Freeform 434">
              <a:extLst>
                <a:ext uri="{FF2B5EF4-FFF2-40B4-BE49-F238E27FC236}">
                  <a16:creationId xmlns:a16="http://schemas.microsoft.com/office/drawing/2014/main" id="{5299EDCD-9A2B-4749-B268-B21AA2F0E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2348" y="3351347"/>
              <a:ext cx="147965" cy="375911"/>
            </a:xfrm>
            <a:custGeom>
              <a:avLst/>
              <a:gdLst>
                <a:gd name="T0" fmla="*/ 1 w 37"/>
                <a:gd name="T1" fmla="*/ 4 h 94"/>
                <a:gd name="T2" fmla="*/ 17 w 37"/>
                <a:gd name="T3" fmla="*/ 58 h 94"/>
                <a:gd name="T4" fmla="*/ 27 w 37"/>
                <a:gd name="T5" fmla="*/ 94 h 94"/>
                <a:gd name="T6" fmla="*/ 37 w 37"/>
                <a:gd name="T7" fmla="*/ 91 h 94"/>
                <a:gd name="T8" fmla="*/ 37 w 37"/>
                <a:gd name="T9" fmla="*/ 91 h 94"/>
                <a:gd name="T10" fmla="*/ 19 w 37"/>
                <a:gd name="T11" fmla="*/ 33 h 94"/>
                <a:gd name="T12" fmla="*/ 10 w 37"/>
                <a:gd name="T13" fmla="*/ 2 h 94"/>
                <a:gd name="T14" fmla="*/ 10 w 37"/>
                <a:gd name="T15" fmla="*/ 0 h 94"/>
                <a:gd name="T16" fmla="*/ 0 w 37"/>
                <a:gd name="T17" fmla="*/ 3 h 94"/>
                <a:gd name="T18" fmla="*/ 1 w 37"/>
                <a:gd name="T19" fmla="*/ 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94">
                  <a:moveTo>
                    <a:pt x="1" y="4"/>
                  </a:moveTo>
                  <a:cubicBezTo>
                    <a:pt x="6" y="22"/>
                    <a:pt x="11" y="40"/>
                    <a:pt x="17" y="58"/>
                  </a:cubicBezTo>
                  <a:cubicBezTo>
                    <a:pt x="20" y="71"/>
                    <a:pt x="24" y="83"/>
                    <a:pt x="27" y="94"/>
                  </a:cubicBezTo>
                  <a:cubicBezTo>
                    <a:pt x="30" y="92"/>
                    <a:pt x="34" y="92"/>
                    <a:pt x="37" y="91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1" y="72"/>
                    <a:pt x="25" y="52"/>
                    <a:pt x="19" y="33"/>
                  </a:cubicBezTo>
                  <a:cubicBezTo>
                    <a:pt x="16" y="22"/>
                    <a:pt x="13" y="12"/>
                    <a:pt x="10" y="2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7" y="2"/>
                    <a:pt x="4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67" name="Freeform 435">
              <a:extLst>
                <a:ext uri="{FF2B5EF4-FFF2-40B4-BE49-F238E27FC236}">
                  <a16:creationId xmlns:a16="http://schemas.microsoft.com/office/drawing/2014/main" id="{41C3B3A3-9B23-4AB3-A5E8-6E180A5DE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2329" y="2809475"/>
              <a:ext cx="409904" cy="335921"/>
            </a:xfrm>
            <a:custGeom>
              <a:avLst/>
              <a:gdLst>
                <a:gd name="T0" fmla="*/ 92 w 102"/>
                <a:gd name="T1" fmla="*/ 3 h 84"/>
                <a:gd name="T2" fmla="*/ 0 w 102"/>
                <a:gd name="T3" fmla="*/ 76 h 84"/>
                <a:gd name="T4" fmla="*/ 0 w 102"/>
                <a:gd name="T5" fmla="*/ 76 h 84"/>
                <a:gd name="T6" fmla="*/ 6 w 102"/>
                <a:gd name="T7" fmla="*/ 84 h 84"/>
                <a:gd name="T8" fmla="*/ 29 w 102"/>
                <a:gd name="T9" fmla="*/ 65 h 84"/>
                <a:gd name="T10" fmla="*/ 99 w 102"/>
                <a:gd name="T11" fmla="*/ 9 h 84"/>
                <a:gd name="T12" fmla="*/ 102 w 102"/>
                <a:gd name="T13" fmla="*/ 8 h 84"/>
                <a:gd name="T14" fmla="*/ 95 w 102"/>
                <a:gd name="T15" fmla="*/ 0 h 84"/>
                <a:gd name="T16" fmla="*/ 92 w 102"/>
                <a:gd name="T17" fmla="*/ 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84">
                  <a:moveTo>
                    <a:pt x="92" y="3"/>
                  </a:moveTo>
                  <a:cubicBezTo>
                    <a:pt x="62" y="27"/>
                    <a:pt x="31" y="51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79"/>
                    <a:pt x="4" y="81"/>
                    <a:pt x="6" y="84"/>
                  </a:cubicBezTo>
                  <a:cubicBezTo>
                    <a:pt x="14" y="78"/>
                    <a:pt x="21" y="71"/>
                    <a:pt x="29" y="65"/>
                  </a:cubicBezTo>
                  <a:cubicBezTo>
                    <a:pt x="53" y="46"/>
                    <a:pt x="76" y="28"/>
                    <a:pt x="99" y="9"/>
                  </a:cubicBezTo>
                  <a:cubicBezTo>
                    <a:pt x="100" y="8"/>
                    <a:pt x="101" y="8"/>
                    <a:pt x="102" y="8"/>
                  </a:cubicBezTo>
                  <a:cubicBezTo>
                    <a:pt x="99" y="5"/>
                    <a:pt x="97" y="3"/>
                    <a:pt x="95" y="0"/>
                  </a:cubicBezTo>
                  <a:cubicBezTo>
                    <a:pt x="95" y="1"/>
                    <a:pt x="94" y="2"/>
                    <a:pt x="9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68" name="Freeform 436">
              <a:extLst>
                <a:ext uri="{FF2B5EF4-FFF2-40B4-BE49-F238E27FC236}">
                  <a16:creationId xmlns:a16="http://schemas.microsoft.com/office/drawing/2014/main" id="{208EAEED-FB1D-4644-B969-51684FBAE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4033" y="3069414"/>
              <a:ext cx="579863" cy="477888"/>
            </a:xfrm>
            <a:custGeom>
              <a:avLst/>
              <a:gdLst>
                <a:gd name="T0" fmla="*/ 78 w 145"/>
                <a:gd name="T1" fmla="*/ 49 h 119"/>
                <a:gd name="T2" fmla="*/ 1 w 145"/>
                <a:gd name="T3" fmla="*/ 111 h 119"/>
                <a:gd name="T4" fmla="*/ 0 w 145"/>
                <a:gd name="T5" fmla="*/ 112 h 119"/>
                <a:gd name="T6" fmla="*/ 6 w 145"/>
                <a:gd name="T7" fmla="*/ 119 h 119"/>
                <a:gd name="T8" fmla="*/ 10 w 145"/>
                <a:gd name="T9" fmla="*/ 116 h 119"/>
                <a:gd name="T10" fmla="*/ 144 w 145"/>
                <a:gd name="T11" fmla="*/ 8 h 119"/>
                <a:gd name="T12" fmla="*/ 145 w 145"/>
                <a:gd name="T13" fmla="*/ 7 h 119"/>
                <a:gd name="T14" fmla="*/ 139 w 145"/>
                <a:gd name="T15" fmla="*/ 0 h 119"/>
                <a:gd name="T16" fmla="*/ 139 w 145"/>
                <a:gd name="T17" fmla="*/ 0 h 119"/>
                <a:gd name="T18" fmla="*/ 78 w 145"/>
                <a:gd name="T19" fmla="*/ 4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119">
                  <a:moveTo>
                    <a:pt x="78" y="49"/>
                  </a:moveTo>
                  <a:cubicBezTo>
                    <a:pt x="53" y="70"/>
                    <a:pt x="27" y="90"/>
                    <a:pt x="1" y="111"/>
                  </a:cubicBezTo>
                  <a:cubicBezTo>
                    <a:pt x="1" y="111"/>
                    <a:pt x="0" y="111"/>
                    <a:pt x="0" y="112"/>
                  </a:cubicBezTo>
                  <a:cubicBezTo>
                    <a:pt x="2" y="114"/>
                    <a:pt x="4" y="116"/>
                    <a:pt x="6" y="119"/>
                  </a:cubicBezTo>
                  <a:cubicBezTo>
                    <a:pt x="7" y="118"/>
                    <a:pt x="8" y="117"/>
                    <a:pt x="10" y="116"/>
                  </a:cubicBezTo>
                  <a:cubicBezTo>
                    <a:pt x="55" y="80"/>
                    <a:pt x="100" y="44"/>
                    <a:pt x="144" y="8"/>
                  </a:cubicBezTo>
                  <a:cubicBezTo>
                    <a:pt x="145" y="8"/>
                    <a:pt x="145" y="8"/>
                    <a:pt x="145" y="7"/>
                  </a:cubicBezTo>
                  <a:cubicBezTo>
                    <a:pt x="143" y="5"/>
                    <a:pt x="141" y="3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19" y="16"/>
                    <a:pt x="99" y="33"/>
                    <a:pt x="78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69" name="Freeform 437">
              <a:extLst>
                <a:ext uri="{FF2B5EF4-FFF2-40B4-BE49-F238E27FC236}">
                  <a16:creationId xmlns:a16="http://schemas.microsoft.com/office/drawing/2014/main" id="{0ADFB3D1-3915-46EB-A6E3-03F46F901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4522" y="3555299"/>
              <a:ext cx="773818" cy="275935"/>
            </a:xfrm>
            <a:custGeom>
              <a:avLst/>
              <a:gdLst>
                <a:gd name="T0" fmla="*/ 85 w 193"/>
                <a:gd name="T1" fmla="*/ 26 h 69"/>
                <a:gd name="T2" fmla="*/ 37 w 193"/>
                <a:gd name="T3" fmla="*/ 10 h 69"/>
                <a:gd name="T4" fmla="*/ 4 w 193"/>
                <a:gd name="T5" fmla="*/ 0 h 69"/>
                <a:gd name="T6" fmla="*/ 3 w 193"/>
                <a:gd name="T7" fmla="*/ 0 h 69"/>
                <a:gd name="T8" fmla="*/ 0 w 193"/>
                <a:gd name="T9" fmla="*/ 9 h 69"/>
                <a:gd name="T10" fmla="*/ 1 w 193"/>
                <a:gd name="T11" fmla="*/ 9 h 69"/>
                <a:gd name="T12" fmla="*/ 51 w 193"/>
                <a:gd name="T13" fmla="*/ 25 h 69"/>
                <a:gd name="T14" fmla="*/ 110 w 193"/>
                <a:gd name="T15" fmla="*/ 43 h 69"/>
                <a:gd name="T16" fmla="*/ 168 w 193"/>
                <a:gd name="T17" fmla="*/ 62 h 69"/>
                <a:gd name="T18" fmla="*/ 190 w 193"/>
                <a:gd name="T19" fmla="*/ 69 h 69"/>
                <a:gd name="T20" fmla="*/ 190 w 193"/>
                <a:gd name="T21" fmla="*/ 69 h 69"/>
                <a:gd name="T22" fmla="*/ 193 w 193"/>
                <a:gd name="T23" fmla="*/ 60 h 69"/>
                <a:gd name="T24" fmla="*/ 146 w 193"/>
                <a:gd name="T25" fmla="*/ 45 h 69"/>
                <a:gd name="T26" fmla="*/ 85 w 193"/>
                <a:gd name="T27" fmla="*/ 2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" h="69">
                  <a:moveTo>
                    <a:pt x="85" y="26"/>
                  </a:moveTo>
                  <a:cubicBezTo>
                    <a:pt x="69" y="21"/>
                    <a:pt x="53" y="16"/>
                    <a:pt x="37" y="10"/>
                  </a:cubicBezTo>
                  <a:cubicBezTo>
                    <a:pt x="26" y="7"/>
                    <a:pt x="15" y="3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3"/>
                    <a:pt x="2" y="6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8" y="14"/>
                    <a:pt x="34" y="20"/>
                    <a:pt x="51" y="25"/>
                  </a:cubicBezTo>
                  <a:cubicBezTo>
                    <a:pt x="70" y="31"/>
                    <a:pt x="90" y="37"/>
                    <a:pt x="110" y="43"/>
                  </a:cubicBezTo>
                  <a:cubicBezTo>
                    <a:pt x="130" y="50"/>
                    <a:pt x="149" y="56"/>
                    <a:pt x="168" y="62"/>
                  </a:cubicBezTo>
                  <a:cubicBezTo>
                    <a:pt x="176" y="64"/>
                    <a:pt x="183" y="67"/>
                    <a:pt x="190" y="69"/>
                  </a:cubicBezTo>
                  <a:cubicBezTo>
                    <a:pt x="190" y="69"/>
                    <a:pt x="190" y="69"/>
                    <a:pt x="190" y="69"/>
                  </a:cubicBezTo>
                  <a:cubicBezTo>
                    <a:pt x="191" y="66"/>
                    <a:pt x="192" y="63"/>
                    <a:pt x="193" y="60"/>
                  </a:cubicBezTo>
                  <a:cubicBezTo>
                    <a:pt x="177" y="55"/>
                    <a:pt x="162" y="50"/>
                    <a:pt x="146" y="45"/>
                  </a:cubicBezTo>
                  <a:cubicBezTo>
                    <a:pt x="125" y="38"/>
                    <a:pt x="105" y="32"/>
                    <a:pt x="85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70" name="Freeform 438">
              <a:extLst>
                <a:ext uri="{FF2B5EF4-FFF2-40B4-BE49-F238E27FC236}">
                  <a16:creationId xmlns:a16="http://schemas.microsoft.com/office/drawing/2014/main" id="{C8A2AEBA-C025-4A4E-9684-265E1E044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2712" y="1793715"/>
              <a:ext cx="1091742" cy="341920"/>
            </a:xfrm>
            <a:custGeom>
              <a:avLst/>
              <a:gdLst>
                <a:gd name="T0" fmla="*/ 76 w 272"/>
                <a:gd name="T1" fmla="*/ 65 h 85"/>
                <a:gd name="T2" fmla="*/ 143 w 272"/>
                <a:gd name="T3" fmla="*/ 46 h 85"/>
                <a:gd name="T4" fmla="*/ 219 w 272"/>
                <a:gd name="T5" fmla="*/ 24 h 85"/>
                <a:gd name="T6" fmla="*/ 265 w 272"/>
                <a:gd name="T7" fmla="*/ 11 h 85"/>
                <a:gd name="T8" fmla="*/ 271 w 272"/>
                <a:gd name="T9" fmla="*/ 9 h 85"/>
                <a:gd name="T10" fmla="*/ 272 w 272"/>
                <a:gd name="T11" fmla="*/ 9 h 85"/>
                <a:gd name="T12" fmla="*/ 270 w 272"/>
                <a:gd name="T13" fmla="*/ 0 h 85"/>
                <a:gd name="T14" fmla="*/ 269 w 272"/>
                <a:gd name="T15" fmla="*/ 0 h 85"/>
                <a:gd name="T16" fmla="*/ 246 w 272"/>
                <a:gd name="T17" fmla="*/ 7 h 85"/>
                <a:gd name="T18" fmla="*/ 188 w 272"/>
                <a:gd name="T19" fmla="*/ 23 h 85"/>
                <a:gd name="T20" fmla="*/ 145 w 272"/>
                <a:gd name="T21" fmla="*/ 36 h 85"/>
                <a:gd name="T22" fmla="*/ 88 w 272"/>
                <a:gd name="T23" fmla="*/ 52 h 85"/>
                <a:gd name="T24" fmla="*/ 0 w 272"/>
                <a:gd name="T25" fmla="*/ 74 h 85"/>
                <a:gd name="T26" fmla="*/ 4 w 272"/>
                <a:gd name="T27" fmla="*/ 85 h 85"/>
                <a:gd name="T28" fmla="*/ 76 w 272"/>
                <a:gd name="T29" fmla="*/ 6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" h="85">
                  <a:moveTo>
                    <a:pt x="76" y="65"/>
                  </a:moveTo>
                  <a:cubicBezTo>
                    <a:pt x="98" y="58"/>
                    <a:pt x="121" y="52"/>
                    <a:pt x="143" y="46"/>
                  </a:cubicBezTo>
                  <a:cubicBezTo>
                    <a:pt x="168" y="39"/>
                    <a:pt x="194" y="31"/>
                    <a:pt x="219" y="24"/>
                  </a:cubicBezTo>
                  <a:cubicBezTo>
                    <a:pt x="234" y="20"/>
                    <a:pt x="250" y="15"/>
                    <a:pt x="265" y="11"/>
                  </a:cubicBezTo>
                  <a:cubicBezTo>
                    <a:pt x="267" y="10"/>
                    <a:pt x="269" y="10"/>
                    <a:pt x="271" y="9"/>
                  </a:cubicBezTo>
                  <a:cubicBezTo>
                    <a:pt x="271" y="9"/>
                    <a:pt x="272" y="9"/>
                    <a:pt x="272" y="9"/>
                  </a:cubicBezTo>
                  <a:cubicBezTo>
                    <a:pt x="271" y="6"/>
                    <a:pt x="270" y="3"/>
                    <a:pt x="270" y="0"/>
                  </a:cubicBezTo>
                  <a:cubicBezTo>
                    <a:pt x="270" y="0"/>
                    <a:pt x="270" y="0"/>
                    <a:pt x="269" y="0"/>
                  </a:cubicBezTo>
                  <a:cubicBezTo>
                    <a:pt x="261" y="2"/>
                    <a:pt x="254" y="4"/>
                    <a:pt x="246" y="7"/>
                  </a:cubicBezTo>
                  <a:cubicBezTo>
                    <a:pt x="226" y="12"/>
                    <a:pt x="207" y="18"/>
                    <a:pt x="188" y="23"/>
                  </a:cubicBezTo>
                  <a:cubicBezTo>
                    <a:pt x="174" y="27"/>
                    <a:pt x="159" y="31"/>
                    <a:pt x="145" y="36"/>
                  </a:cubicBezTo>
                  <a:cubicBezTo>
                    <a:pt x="126" y="41"/>
                    <a:pt x="107" y="46"/>
                    <a:pt x="88" y="52"/>
                  </a:cubicBezTo>
                  <a:cubicBezTo>
                    <a:pt x="75" y="55"/>
                    <a:pt x="14" y="73"/>
                    <a:pt x="0" y="74"/>
                  </a:cubicBezTo>
                  <a:cubicBezTo>
                    <a:pt x="2" y="78"/>
                    <a:pt x="3" y="81"/>
                    <a:pt x="4" y="85"/>
                  </a:cubicBezTo>
                  <a:cubicBezTo>
                    <a:pt x="18" y="80"/>
                    <a:pt x="61" y="69"/>
                    <a:pt x="76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71" name="Freeform 439">
              <a:extLst>
                <a:ext uri="{FF2B5EF4-FFF2-40B4-BE49-F238E27FC236}">
                  <a16:creationId xmlns:a16="http://schemas.microsoft.com/office/drawing/2014/main" id="{BA3A6812-964F-4440-A5E5-D1127AF8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843" y="3339350"/>
              <a:ext cx="295930" cy="631851"/>
            </a:xfrm>
            <a:custGeom>
              <a:avLst/>
              <a:gdLst>
                <a:gd name="T0" fmla="*/ 39 w 74"/>
                <a:gd name="T1" fmla="*/ 87 h 158"/>
                <a:gd name="T2" fmla="*/ 66 w 74"/>
                <a:gd name="T3" fmla="*/ 22 h 158"/>
                <a:gd name="T4" fmla="*/ 73 w 74"/>
                <a:gd name="T5" fmla="*/ 5 h 158"/>
                <a:gd name="T6" fmla="*/ 74 w 74"/>
                <a:gd name="T7" fmla="*/ 4 h 158"/>
                <a:gd name="T8" fmla="*/ 64 w 74"/>
                <a:gd name="T9" fmla="*/ 0 h 158"/>
                <a:gd name="T10" fmla="*/ 64 w 74"/>
                <a:gd name="T11" fmla="*/ 1 h 158"/>
                <a:gd name="T12" fmla="*/ 36 w 74"/>
                <a:gd name="T13" fmla="*/ 67 h 158"/>
                <a:gd name="T14" fmla="*/ 17 w 74"/>
                <a:gd name="T15" fmla="*/ 113 h 158"/>
                <a:gd name="T16" fmla="*/ 0 w 74"/>
                <a:gd name="T17" fmla="*/ 154 h 158"/>
                <a:gd name="T18" fmla="*/ 9 w 74"/>
                <a:gd name="T19" fmla="*/ 158 h 158"/>
                <a:gd name="T20" fmla="*/ 12 w 74"/>
                <a:gd name="T21" fmla="*/ 150 h 158"/>
                <a:gd name="T22" fmla="*/ 39 w 74"/>
                <a:gd name="T23" fmla="*/ 8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" h="158">
                  <a:moveTo>
                    <a:pt x="39" y="87"/>
                  </a:moveTo>
                  <a:cubicBezTo>
                    <a:pt x="48" y="65"/>
                    <a:pt x="57" y="43"/>
                    <a:pt x="66" y="22"/>
                  </a:cubicBezTo>
                  <a:cubicBezTo>
                    <a:pt x="69" y="16"/>
                    <a:pt x="71" y="11"/>
                    <a:pt x="73" y="5"/>
                  </a:cubicBezTo>
                  <a:cubicBezTo>
                    <a:pt x="73" y="5"/>
                    <a:pt x="73" y="5"/>
                    <a:pt x="74" y="4"/>
                  </a:cubicBezTo>
                  <a:cubicBezTo>
                    <a:pt x="70" y="3"/>
                    <a:pt x="67" y="2"/>
                    <a:pt x="64" y="0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55" y="23"/>
                    <a:pt x="45" y="45"/>
                    <a:pt x="36" y="67"/>
                  </a:cubicBezTo>
                  <a:cubicBezTo>
                    <a:pt x="30" y="82"/>
                    <a:pt x="24" y="98"/>
                    <a:pt x="17" y="113"/>
                  </a:cubicBezTo>
                  <a:cubicBezTo>
                    <a:pt x="12" y="127"/>
                    <a:pt x="6" y="141"/>
                    <a:pt x="0" y="154"/>
                  </a:cubicBezTo>
                  <a:cubicBezTo>
                    <a:pt x="3" y="155"/>
                    <a:pt x="6" y="156"/>
                    <a:pt x="9" y="158"/>
                  </a:cubicBezTo>
                  <a:cubicBezTo>
                    <a:pt x="9" y="155"/>
                    <a:pt x="10" y="153"/>
                    <a:pt x="12" y="150"/>
                  </a:cubicBezTo>
                  <a:cubicBezTo>
                    <a:pt x="21" y="129"/>
                    <a:pt x="30" y="108"/>
                    <a:pt x="39" y="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72" name="Freeform 440">
              <a:extLst>
                <a:ext uri="{FF2B5EF4-FFF2-40B4-BE49-F238E27FC236}">
                  <a16:creationId xmlns:a16="http://schemas.microsoft.com/office/drawing/2014/main" id="{E705A4C9-30F0-445C-98CD-C6C6453F06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8732" y="1861699"/>
              <a:ext cx="3011288" cy="1585626"/>
            </a:xfrm>
            <a:custGeom>
              <a:avLst/>
              <a:gdLst>
                <a:gd name="T0" fmla="*/ 191 w 751"/>
                <a:gd name="T1" fmla="*/ 160 h 395"/>
                <a:gd name="T2" fmla="*/ 333 w 751"/>
                <a:gd name="T3" fmla="*/ 94 h 395"/>
                <a:gd name="T4" fmla="*/ 436 w 751"/>
                <a:gd name="T5" fmla="*/ 102 h 395"/>
                <a:gd name="T6" fmla="*/ 337 w 751"/>
                <a:gd name="T7" fmla="*/ 257 h 395"/>
                <a:gd name="T8" fmla="*/ 212 w 751"/>
                <a:gd name="T9" fmla="*/ 210 h 395"/>
                <a:gd name="T10" fmla="*/ 193 w 751"/>
                <a:gd name="T11" fmla="*/ 209 h 395"/>
                <a:gd name="T12" fmla="*/ 282 w 751"/>
                <a:gd name="T13" fmla="*/ 267 h 395"/>
                <a:gd name="T14" fmla="*/ 174 w 751"/>
                <a:gd name="T15" fmla="*/ 222 h 395"/>
                <a:gd name="T16" fmla="*/ 165 w 751"/>
                <a:gd name="T17" fmla="*/ 224 h 395"/>
                <a:gd name="T18" fmla="*/ 167 w 751"/>
                <a:gd name="T19" fmla="*/ 292 h 395"/>
                <a:gd name="T20" fmla="*/ 0 w 751"/>
                <a:gd name="T21" fmla="*/ 326 h 395"/>
                <a:gd name="T22" fmla="*/ 69 w 751"/>
                <a:gd name="T23" fmla="*/ 322 h 395"/>
                <a:gd name="T24" fmla="*/ 173 w 751"/>
                <a:gd name="T25" fmla="*/ 301 h 395"/>
                <a:gd name="T26" fmla="*/ 181 w 751"/>
                <a:gd name="T27" fmla="*/ 381 h 395"/>
                <a:gd name="T28" fmla="*/ 190 w 751"/>
                <a:gd name="T29" fmla="*/ 379 h 395"/>
                <a:gd name="T30" fmla="*/ 183 w 751"/>
                <a:gd name="T31" fmla="*/ 299 h 395"/>
                <a:gd name="T32" fmla="*/ 296 w 751"/>
                <a:gd name="T33" fmla="*/ 277 h 395"/>
                <a:gd name="T34" fmla="*/ 213 w 751"/>
                <a:gd name="T35" fmla="*/ 386 h 395"/>
                <a:gd name="T36" fmla="*/ 219 w 751"/>
                <a:gd name="T37" fmla="*/ 393 h 395"/>
                <a:gd name="T38" fmla="*/ 368 w 751"/>
                <a:gd name="T39" fmla="*/ 323 h 395"/>
                <a:gd name="T40" fmla="*/ 328 w 751"/>
                <a:gd name="T41" fmla="*/ 286 h 395"/>
                <a:gd name="T42" fmla="*/ 420 w 751"/>
                <a:gd name="T43" fmla="*/ 250 h 395"/>
                <a:gd name="T44" fmla="*/ 515 w 751"/>
                <a:gd name="T45" fmla="*/ 221 h 395"/>
                <a:gd name="T46" fmla="*/ 523 w 751"/>
                <a:gd name="T47" fmla="*/ 196 h 395"/>
                <a:gd name="T48" fmla="*/ 483 w 751"/>
                <a:gd name="T49" fmla="*/ 134 h 395"/>
                <a:gd name="T50" fmla="*/ 577 w 751"/>
                <a:gd name="T51" fmla="*/ 106 h 395"/>
                <a:gd name="T52" fmla="*/ 565 w 751"/>
                <a:gd name="T53" fmla="*/ 184 h 395"/>
                <a:gd name="T54" fmla="*/ 586 w 751"/>
                <a:gd name="T55" fmla="*/ 109 h 395"/>
                <a:gd name="T56" fmla="*/ 750 w 751"/>
                <a:gd name="T57" fmla="*/ 114 h 395"/>
                <a:gd name="T58" fmla="*/ 751 w 751"/>
                <a:gd name="T59" fmla="*/ 104 h 395"/>
                <a:gd name="T60" fmla="*/ 594 w 751"/>
                <a:gd name="T61" fmla="*/ 97 h 395"/>
                <a:gd name="T62" fmla="*/ 606 w 751"/>
                <a:gd name="T63" fmla="*/ 40 h 395"/>
                <a:gd name="T64" fmla="*/ 597 w 751"/>
                <a:gd name="T65" fmla="*/ 37 h 395"/>
                <a:gd name="T66" fmla="*/ 525 w 751"/>
                <a:gd name="T67" fmla="*/ 93 h 395"/>
                <a:gd name="T68" fmla="*/ 584 w 751"/>
                <a:gd name="T69" fmla="*/ 22 h 395"/>
                <a:gd name="T70" fmla="*/ 446 w 751"/>
                <a:gd name="T71" fmla="*/ 90 h 395"/>
                <a:gd name="T72" fmla="*/ 348 w 751"/>
                <a:gd name="T73" fmla="*/ 7 h 395"/>
                <a:gd name="T74" fmla="*/ 267 w 751"/>
                <a:gd name="T75" fmla="*/ 62 h 395"/>
                <a:gd name="T76" fmla="*/ 301 w 751"/>
                <a:gd name="T77" fmla="*/ 3 h 395"/>
                <a:gd name="T78" fmla="*/ 237 w 751"/>
                <a:gd name="T79" fmla="*/ 80 h 395"/>
                <a:gd name="T80" fmla="*/ 37 w 751"/>
                <a:gd name="T81" fmla="*/ 71 h 395"/>
                <a:gd name="T82" fmla="*/ 25 w 751"/>
                <a:gd name="T83" fmla="*/ 75 h 395"/>
                <a:gd name="T84" fmla="*/ 183 w 751"/>
                <a:gd name="T85" fmla="*/ 156 h 395"/>
                <a:gd name="T86" fmla="*/ 332 w 751"/>
                <a:gd name="T87" fmla="*/ 268 h 395"/>
                <a:gd name="T88" fmla="*/ 500 w 751"/>
                <a:gd name="T89" fmla="*/ 102 h 395"/>
                <a:gd name="T90" fmla="*/ 448 w 751"/>
                <a:gd name="T91" fmla="*/ 10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51" h="395">
                  <a:moveTo>
                    <a:pt x="183" y="156"/>
                  </a:moveTo>
                  <a:cubicBezTo>
                    <a:pt x="186" y="157"/>
                    <a:pt x="188" y="159"/>
                    <a:pt x="191" y="161"/>
                  </a:cubicBezTo>
                  <a:cubicBezTo>
                    <a:pt x="191" y="161"/>
                    <a:pt x="191" y="160"/>
                    <a:pt x="191" y="160"/>
                  </a:cubicBezTo>
                  <a:cubicBezTo>
                    <a:pt x="209" y="137"/>
                    <a:pt x="226" y="115"/>
                    <a:pt x="244" y="93"/>
                  </a:cubicBezTo>
                  <a:cubicBezTo>
                    <a:pt x="244" y="91"/>
                    <a:pt x="247" y="91"/>
                    <a:pt x="248" y="91"/>
                  </a:cubicBezTo>
                  <a:cubicBezTo>
                    <a:pt x="276" y="92"/>
                    <a:pt x="305" y="93"/>
                    <a:pt x="333" y="94"/>
                  </a:cubicBezTo>
                  <a:cubicBezTo>
                    <a:pt x="346" y="95"/>
                    <a:pt x="360" y="96"/>
                    <a:pt x="373" y="96"/>
                  </a:cubicBezTo>
                  <a:cubicBezTo>
                    <a:pt x="392" y="97"/>
                    <a:pt x="411" y="98"/>
                    <a:pt x="430" y="99"/>
                  </a:cubicBezTo>
                  <a:cubicBezTo>
                    <a:pt x="432" y="99"/>
                    <a:pt x="434" y="100"/>
                    <a:pt x="436" y="102"/>
                  </a:cubicBezTo>
                  <a:cubicBezTo>
                    <a:pt x="446" y="113"/>
                    <a:pt x="457" y="124"/>
                    <a:pt x="468" y="136"/>
                  </a:cubicBezTo>
                  <a:cubicBezTo>
                    <a:pt x="428" y="175"/>
                    <a:pt x="388" y="214"/>
                    <a:pt x="348" y="253"/>
                  </a:cubicBezTo>
                  <a:cubicBezTo>
                    <a:pt x="345" y="256"/>
                    <a:pt x="341" y="257"/>
                    <a:pt x="337" y="257"/>
                  </a:cubicBezTo>
                  <a:cubicBezTo>
                    <a:pt x="325" y="260"/>
                    <a:pt x="313" y="262"/>
                    <a:pt x="302" y="264"/>
                  </a:cubicBezTo>
                  <a:cubicBezTo>
                    <a:pt x="299" y="265"/>
                    <a:pt x="296" y="265"/>
                    <a:pt x="293" y="263"/>
                  </a:cubicBezTo>
                  <a:cubicBezTo>
                    <a:pt x="266" y="246"/>
                    <a:pt x="239" y="228"/>
                    <a:pt x="212" y="210"/>
                  </a:cubicBezTo>
                  <a:cubicBezTo>
                    <a:pt x="208" y="208"/>
                    <a:pt x="205" y="206"/>
                    <a:pt x="202" y="203"/>
                  </a:cubicBezTo>
                  <a:cubicBezTo>
                    <a:pt x="200" y="202"/>
                    <a:pt x="199" y="202"/>
                    <a:pt x="198" y="201"/>
                  </a:cubicBezTo>
                  <a:cubicBezTo>
                    <a:pt x="197" y="204"/>
                    <a:pt x="195" y="207"/>
                    <a:pt x="193" y="209"/>
                  </a:cubicBezTo>
                  <a:cubicBezTo>
                    <a:pt x="193" y="209"/>
                    <a:pt x="193" y="209"/>
                    <a:pt x="194" y="209"/>
                  </a:cubicBezTo>
                  <a:cubicBezTo>
                    <a:pt x="214" y="223"/>
                    <a:pt x="235" y="236"/>
                    <a:pt x="256" y="250"/>
                  </a:cubicBezTo>
                  <a:cubicBezTo>
                    <a:pt x="265" y="256"/>
                    <a:pt x="273" y="262"/>
                    <a:pt x="282" y="267"/>
                  </a:cubicBezTo>
                  <a:cubicBezTo>
                    <a:pt x="282" y="268"/>
                    <a:pt x="282" y="268"/>
                    <a:pt x="282" y="269"/>
                  </a:cubicBezTo>
                  <a:cubicBezTo>
                    <a:pt x="249" y="275"/>
                    <a:pt x="215" y="282"/>
                    <a:pt x="181" y="289"/>
                  </a:cubicBezTo>
                  <a:cubicBezTo>
                    <a:pt x="179" y="266"/>
                    <a:pt x="176" y="244"/>
                    <a:pt x="174" y="222"/>
                  </a:cubicBezTo>
                  <a:cubicBezTo>
                    <a:pt x="171" y="222"/>
                    <a:pt x="168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4"/>
                    <a:pt x="165" y="224"/>
                  </a:cubicBezTo>
                  <a:cubicBezTo>
                    <a:pt x="166" y="233"/>
                    <a:pt x="167" y="242"/>
                    <a:pt x="168" y="250"/>
                  </a:cubicBezTo>
                  <a:cubicBezTo>
                    <a:pt x="169" y="263"/>
                    <a:pt x="170" y="275"/>
                    <a:pt x="171" y="287"/>
                  </a:cubicBezTo>
                  <a:cubicBezTo>
                    <a:pt x="172" y="291"/>
                    <a:pt x="170" y="292"/>
                    <a:pt x="167" y="292"/>
                  </a:cubicBezTo>
                  <a:cubicBezTo>
                    <a:pt x="154" y="295"/>
                    <a:pt x="47" y="317"/>
                    <a:pt x="30" y="320"/>
                  </a:cubicBezTo>
                  <a:cubicBezTo>
                    <a:pt x="20" y="323"/>
                    <a:pt x="10" y="325"/>
                    <a:pt x="0" y="326"/>
                  </a:cubicBezTo>
                  <a:cubicBezTo>
                    <a:pt x="0" y="327"/>
                    <a:pt x="0" y="326"/>
                    <a:pt x="0" y="326"/>
                  </a:cubicBezTo>
                  <a:cubicBezTo>
                    <a:pt x="1" y="329"/>
                    <a:pt x="1" y="333"/>
                    <a:pt x="1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24" y="331"/>
                    <a:pt x="46" y="326"/>
                    <a:pt x="69" y="322"/>
                  </a:cubicBezTo>
                  <a:cubicBezTo>
                    <a:pt x="86" y="318"/>
                    <a:pt x="104" y="315"/>
                    <a:pt x="121" y="311"/>
                  </a:cubicBezTo>
                  <a:cubicBezTo>
                    <a:pt x="137" y="308"/>
                    <a:pt x="153" y="305"/>
                    <a:pt x="169" y="301"/>
                  </a:cubicBezTo>
                  <a:cubicBezTo>
                    <a:pt x="170" y="301"/>
                    <a:pt x="171" y="301"/>
                    <a:pt x="173" y="301"/>
                  </a:cubicBezTo>
                  <a:cubicBezTo>
                    <a:pt x="173" y="308"/>
                    <a:pt x="174" y="315"/>
                    <a:pt x="175" y="321"/>
                  </a:cubicBezTo>
                  <a:cubicBezTo>
                    <a:pt x="177" y="341"/>
                    <a:pt x="179" y="361"/>
                    <a:pt x="181" y="380"/>
                  </a:cubicBezTo>
                  <a:cubicBezTo>
                    <a:pt x="181" y="381"/>
                    <a:pt x="181" y="381"/>
                    <a:pt x="181" y="381"/>
                  </a:cubicBezTo>
                  <a:cubicBezTo>
                    <a:pt x="183" y="380"/>
                    <a:pt x="186" y="380"/>
                    <a:pt x="189" y="380"/>
                  </a:cubicBezTo>
                  <a:cubicBezTo>
                    <a:pt x="190" y="380"/>
                    <a:pt x="190" y="380"/>
                    <a:pt x="191" y="380"/>
                  </a:cubicBezTo>
                  <a:cubicBezTo>
                    <a:pt x="191" y="380"/>
                    <a:pt x="190" y="380"/>
                    <a:pt x="190" y="379"/>
                  </a:cubicBezTo>
                  <a:cubicBezTo>
                    <a:pt x="189" y="365"/>
                    <a:pt x="187" y="350"/>
                    <a:pt x="186" y="336"/>
                  </a:cubicBezTo>
                  <a:cubicBezTo>
                    <a:pt x="185" y="325"/>
                    <a:pt x="184" y="313"/>
                    <a:pt x="182" y="302"/>
                  </a:cubicBezTo>
                  <a:cubicBezTo>
                    <a:pt x="182" y="301"/>
                    <a:pt x="183" y="300"/>
                    <a:pt x="183" y="299"/>
                  </a:cubicBezTo>
                  <a:cubicBezTo>
                    <a:pt x="201" y="295"/>
                    <a:pt x="220" y="291"/>
                    <a:pt x="238" y="287"/>
                  </a:cubicBezTo>
                  <a:cubicBezTo>
                    <a:pt x="256" y="283"/>
                    <a:pt x="274" y="280"/>
                    <a:pt x="293" y="276"/>
                  </a:cubicBezTo>
                  <a:cubicBezTo>
                    <a:pt x="294" y="276"/>
                    <a:pt x="295" y="276"/>
                    <a:pt x="296" y="277"/>
                  </a:cubicBezTo>
                  <a:cubicBezTo>
                    <a:pt x="302" y="280"/>
                    <a:pt x="307" y="284"/>
                    <a:pt x="313" y="288"/>
                  </a:cubicBezTo>
                  <a:cubicBezTo>
                    <a:pt x="307" y="294"/>
                    <a:pt x="301" y="300"/>
                    <a:pt x="294" y="306"/>
                  </a:cubicBezTo>
                  <a:cubicBezTo>
                    <a:pt x="267" y="333"/>
                    <a:pt x="240" y="359"/>
                    <a:pt x="213" y="386"/>
                  </a:cubicBezTo>
                  <a:cubicBezTo>
                    <a:pt x="212" y="387"/>
                    <a:pt x="211" y="387"/>
                    <a:pt x="211" y="388"/>
                  </a:cubicBezTo>
                  <a:cubicBezTo>
                    <a:pt x="213" y="390"/>
                    <a:pt x="216" y="392"/>
                    <a:pt x="218" y="395"/>
                  </a:cubicBezTo>
                  <a:cubicBezTo>
                    <a:pt x="218" y="394"/>
                    <a:pt x="218" y="394"/>
                    <a:pt x="219" y="393"/>
                  </a:cubicBezTo>
                  <a:cubicBezTo>
                    <a:pt x="252" y="361"/>
                    <a:pt x="285" y="328"/>
                    <a:pt x="318" y="296"/>
                  </a:cubicBezTo>
                  <a:cubicBezTo>
                    <a:pt x="319" y="295"/>
                    <a:pt x="320" y="294"/>
                    <a:pt x="322" y="293"/>
                  </a:cubicBezTo>
                  <a:cubicBezTo>
                    <a:pt x="337" y="303"/>
                    <a:pt x="353" y="313"/>
                    <a:pt x="368" y="323"/>
                  </a:cubicBezTo>
                  <a:cubicBezTo>
                    <a:pt x="370" y="320"/>
                    <a:pt x="371" y="318"/>
                    <a:pt x="374" y="315"/>
                  </a:cubicBezTo>
                  <a:cubicBezTo>
                    <a:pt x="373" y="315"/>
                    <a:pt x="373" y="315"/>
                    <a:pt x="373" y="315"/>
                  </a:cubicBezTo>
                  <a:cubicBezTo>
                    <a:pt x="358" y="305"/>
                    <a:pt x="344" y="296"/>
                    <a:pt x="328" y="286"/>
                  </a:cubicBezTo>
                  <a:cubicBezTo>
                    <a:pt x="334" y="280"/>
                    <a:pt x="340" y="275"/>
                    <a:pt x="345" y="269"/>
                  </a:cubicBezTo>
                  <a:cubicBezTo>
                    <a:pt x="351" y="262"/>
                    <a:pt x="359" y="263"/>
                    <a:pt x="366" y="261"/>
                  </a:cubicBezTo>
                  <a:cubicBezTo>
                    <a:pt x="384" y="257"/>
                    <a:pt x="402" y="254"/>
                    <a:pt x="420" y="250"/>
                  </a:cubicBezTo>
                  <a:cubicBezTo>
                    <a:pt x="438" y="246"/>
                    <a:pt x="455" y="243"/>
                    <a:pt x="473" y="239"/>
                  </a:cubicBezTo>
                  <a:cubicBezTo>
                    <a:pt x="488" y="236"/>
                    <a:pt x="503" y="233"/>
                    <a:pt x="517" y="230"/>
                  </a:cubicBezTo>
                  <a:cubicBezTo>
                    <a:pt x="516" y="227"/>
                    <a:pt x="516" y="224"/>
                    <a:pt x="515" y="221"/>
                  </a:cubicBezTo>
                  <a:cubicBezTo>
                    <a:pt x="466" y="231"/>
                    <a:pt x="415" y="241"/>
                    <a:pt x="363" y="252"/>
                  </a:cubicBezTo>
                  <a:cubicBezTo>
                    <a:pt x="401" y="215"/>
                    <a:pt x="437" y="179"/>
                    <a:pt x="474" y="143"/>
                  </a:cubicBezTo>
                  <a:cubicBezTo>
                    <a:pt x="491" y="161"/>
                    <a:pt x="507" y="179"/>
                    <a:pt x="523" y="196"/>
                  </a:cubicBezTo>
                  <a:cubicBezTo>
                    <a:pt x="525" y="193"/>
                    <a:pt x="527" y="191"/>
                    <a:pt x="529" y="189"/>
                  </a:cubicBezTo>
                  <a:cubicBezTo>
                    <a:pt x="514" y="172"/>
                    <a:pt x="498" y="156"/>
                    <a:pt x="483" y="139"/>
                  </a:cubicBezTo>
                  <a:cubicBezTo>
                    <a:pt x="482" y="138"/>
                    <a:pt x="482" y="135"/>
                    <a:pt x="483" y="134"/>
                  </a:cubicBezTo>
                  <a:cubicBezTo>
                    <a:pt x="493" y="124"/>
                    <a:pt x="503" y="115"/>
                    <a:pt x="513" y="105"/>
                  </a:cubicBezTo>
                  <a:cubicBezTo>
                    <a:pt x="515" y="104"/>
                    <a:pt x="516" y="103"/>
                    <a:pt x="518" y="103"/>
                  </a:cubicBezTo>
                  <a:cubicBezTo>
                    <a:pt x="537" y="104"/>
                    <a:pt x="557" y="105"/>
                    <a:pt x="577" y="106"/>
                  </a:cubicBezTo>
                  <a:cubicBezTo>
                    <a:pt x="576" y="110"/>
                    <a:pt x="575" y="114"/>
                    <a:pt x="574" y="118"/>
                  </a:cubicBezTo>
                  <a:cubicBezTo>
                    <a:pt x="568" y="139"/>
                    <a:pt x="562" y="161"/>
                    <a:pt x="556" y="182"/>
                  </a:cubicBezTo>
                  <a:cubicBezTo>
                    <a:pt x="559" y="182"/>
                    <a:pt x="562" y="183"/>
                    <a:pt x="565" y="184"/>
                  </a:cubicBezTo>
                  <a:cubicBezTo>
                    <a:pt x="567" y="179"/>
                    <a:pt x="569" y="173"/>
                    <a:pt x="570" y="168"/>
                  </a:cubicBezTo>
                  <a:cubicBezTo>
                    <a:pt x="574" y="156"/>
                    <a:pt x="577" y="144"/>
                    <a:pt x="580" y="132"/>
                  </a:cubicBezTo>
                  <a:cubicBezTo>
                    <a:pt x="582" y="124"/>
                    <a:pt x="584" y="117"/>
                    <a:pt x="586" y="109"/>
                  </a:cubicBezTo>
                  <a:cubicBezTo>
                    <a:pt x="587" y="106"/>
                    <a:pt x="589" y="106"/>
                    <a:pt x="591" y="106"/>
                  </a:cubicBezTo>
                  <a:cubicBezTo>
                    <a:pt x="619" y="108"/>
                    <a:pt x="646" y="109"/>
                    <a:pt x="673" y="110"/>
                  </a:cubicBezTo>
                  <a:cubicBezTo>
                    <a:pt x="698" y="111"/>
                    <a:pt x="724" y="112"/>
                    <a:pt x="750" y="114"/>
                  </a:cubicBezTo>
                  <a:cubicBezTo>
                    <a:pt x="750" y="114"/>
                    <a:pt x="750" y="114"/>
                    <a:pt x="751" y="114"/>
                  </a:cubicBezTo>
                  <a:cubicBezTo>
                    <a:pt x="750" y="113"/>
                    <a:pt x="750" y="112"/>
                    <a:pt x="750" y="111"/>
                  </a:cubicBezTo>
                  <a:cubicBezTo>
                    <a:pt x="750" y="108"/>
                    <a:pt x="751" y="106"/>
                    <a:pt x="751" y="104"/>
                  </a:cubicBezTo>
                  <a:cubicBezTo>
                    <a:pt x="751" y="104"/>
                    <a:pt x="751" y="104"/>
                    <a:pt x="751" y="104"/>
                  </a:cubicBezTo>
                  <a:cubicBezTo>
                    <a:pt x="722" y="103"/>
                    <a:pt x="694" y="101"/>
                    <a:pt x="666" y="100"/>
                  </a:cubicBezTo>
                  <a:cubicBezTo>
                    <a:pt x="642" y="99"/>
                    <a:pt x="618" y="98"/>
                    <a:pt x="594" y="97"/>
                  </a:cubicBezTo>
                  <a:cubicBezTo>
                    <a:pt x="593" y="97"/>
                    <a:pt x="592" y="97"/>
                    <a:pt x="590" y="96"/>
                  </a:cubicBezTo>
                  <a:cubicBezTo>
                    <a:pt x="593" y="87"/>
                    <a:pt x="596" y="77"/>
                    <a:pt x="598" y="68"/>
                  </a:cubicBezTo>
                  <a:cubicBezTo>
                    <a:pt x="601" y="58"/>
                    <a:pt x="604" y="49"/>
                    <a:pt x="606" y="40"/>
                  </a:cubicBezTo>
                  <a:cubicBezTo>
                    <a:pt x="606" y="38"/>
                    <a:pt x="607" y="37"/>
                    <a:pt x="607" y="36"/>
                  </a:cubicBezTo>
                  <a:cubicBezTo>
                    <a:pt x="604" y="36"/>
                    <a:pt x="601" y="35"/>
                    <a:pt x="598" y="34"/>
                  </a:cubicBezTo>
                  <a:cubicBezTo>
                    <a:pt x="598" y="35"/>
                    <a:pt x="598" y="36"/>
                    <a:pt x="597" y="37"/>
                  </a:cubicBezTo>
                  <a:cubicBezTo>
                    <a:pt x="594" y="48"/>
                    <a:pt x="591" y="59"/>
                    <a:pt x="588" y="71"/>
                  </a:cubicBezTo>
                  <a:cubicBezTo>
                    <a:pt x="585" y="79"/>
                    <a:pt x="583" y="88"/>
                    <a:pt x="580" y="96"/>
                  </a:cubicBezTo>
                  <a:cubicBezTo>
                    <a:pt x="562" y="95"/>
                    <a:pt x="544" y="95"/>
                    <a:pt x="525" y="93"/>
                  </a:cubicBezTo>
                  <a:cubicBezTo>
                    <a:pt x="547" y="72"/>
                    <a:pt x="569" y="50"/>
                    <a:pt x="591" y="29"/>
                  </a:cubicBezTo>
                  <a:cubicBezTo>
                    <a:pt x="588" y="27"/>
                    <a:pt x="586" y="24"/>
                    <a:pt x="584" y="22"/>
                  </a:cubicBezTo>
                  <a:cubicBezTo>
                    <a:pt x="584" y="22"/>
                    <a:pt x="584" y="22"/>
                    <a:pt x="584" y="22"/>
                  </a:cubicBezTo>
                  <a:cubicBezTo>
                    <a:pt x="562" y="44"/>
                    <a:pt x="540" y="65"/>
                    <a:pt x="519" y="87"/>
                  </a:cubicBezTo>
                  <a:cubicBezTo>
                    <a:pt x="514" y="92"/>
                    <a:pt x="509" y="93"/>
                    <a:pt x="502" y="93"/>
                  </a:cubicBezTo>
                  <a:cubicBezTo>
                    <a:pt x="483" y="91"/>
                    <a:pt x="464" y="91"/>
                    <a:pt x="446" y="90"/>
                  </a:cubicBezTo>
                  <a:cubicBezTo>
                    <a:pt x="440" y="90"/>
                    <a:pt x="436" y="88"/>
                    <a:pt x="432" y="84"/>
                  </a:cubicBezTo>
                  <a:cubicBezTo>
                    <a:pt x="406" y="56"/>
                    <a:pt x="380" y="28"/>
                    <a:pt x="354" y="0"/>
                  </a:cubicBezTo>
                  <a:cubicBezTo>
                    <a:pt x="352" y="3"/>
                    <a:pt x="350" y="5"/>
                    <a:pt x="348" y="7"/>
                  </a:cubicBezTo>
                  <a:cubicBezTo>
                    <a:pt x="373" y="34"/>
                    <a:pt x="398" y="61"/>
                    <a:pt x="424" y="89"/>
                  </a:cubicBezTo>
                  <a:cubicBezTo>
                    <a:pt x="366" y="86"/>
                    <a:pt x="310" y="84"/>
                    <a:pt x="252" y="81"/>
                  </a:cubicBezTo>
                  <a:cubicBezTo>
                    <a:pt x="258" y="74"/>
                    <a:pt x="262" y="68"/>
                    <a:pt x="267" y="62"/>
                  </a:cubicBezTo>
                  <a:cubicBezTo>
                    <a:pt x="280" y="45"/>
                    <a:pt x="293" y="28"/>
                    <a:pt x="306" y="11"/>
                  </a:cubicBezTo>
                  <a:cubicBezTo>
                    <a:pt x="307" y="10"/>
                    <a:pt x="308" y="10"/>
                    <a:pt x="308" y="9"/>
                  </a:cubicBezTo>
                  <a:cubicBezTo>
                    <a:pt x="305" y="7"/>
                    <a:pt x="303" y="5"/>
                    <a:pt x="301" y="3"/>
                  </a:cubicBezTo>
                  <a:cubicBezTo>
                    <a:pt x="300" y="4"/>
                    <a:pt x="300" y="5"/>
                    <a:pt x="299" y="6"/>
                  </a:cubicBezTo>
                  <a:cubicBezTo>
                    <a:pt x="280" y="30"/>
                    <a:pt x="262" y="54"/>
                    <a:pt x="243" y="78"/>
                  </a:cubicBezTo>
                  <a:cubicBezTo>
                    <a:pt x="242" y="79"/>
                    <a:pt x="239" y="80"/>
                    <a:pt x="237" y="80"/>
                  </a:cubicBezTo>
                  <a:cubicBezTo>
                    <a:pt x="213" y="79"/>
                    <a:pt x="188" y="78"/>
                    <a:pt x="163" y="77"/>
                  </a:cubicBezTo>
                  <a:cubicBezTo>
                    <a:pt x="136" y="76"/>
                    <a:pt x="109" y="75"/>
                    <a:pt x="82" y="73"/>
                  </a:cubicBezTo>
                  <a:cubicBezTo>
                    <a:pt x="67" y="73"/>
                    <a:pt x="52" y="72"/>
                    <a:pt x="37" y="71"/>
                  </a:cubicBezTo>
                  <a:cubicBezTo>
                    <a:pt x="35" y="71"/>
                    <a:pt x="33" y="71"/>
                    <a:pt x="32" y="71"/>
                  </a:cubicBezTo>
                  <a:cubicBezTo>
                    <a:pt x="29" y="71"/>
                    <a:pt x="27" y="71"/>
                    <a:pt x="25" y="70"/>
                  </a:cubicBezTo>
                  <a:cubicBezTo>
                    <a:pt x="25" y="72"/>
                    <a:pt x="25" y="73"/>
                    <a:pt x="25" y="75"/>
                  </a:cubicBezTo>
                  <a:cubicBezTo>
                    <a:pt x="25" y="77"/>
                    <a:pt x="25" y="79"/>
                    <a:pt x="25" y="80"/>
                  </a:cubicBezTo>
                  <a:cubicBezTo>
                    <a:pt x="94" y="83"/>
                    <a:pt x="163" y="87"/>
                    <a:pt x="234" y="90"/>
                  </a:cubicBezTo>
                  <a:cubicBezTo>
                    <a:pt x="216" y="112"/>
                    <a:pt x="200" y="134"/>
                    <a:pt x="183" y="156"/>
                  </a:cubicBezTo>
                  <a:close/>
                  <a:moveTo>
                    <a:pt x="320" y="280"/>
                  </a:moveTo>
                  <a:cubicBezTo>
                    <a:pt x="316" y="278"/>
                    <a:pt x="313" y="276"/>
                    <a:pt x="308" y="273"/>
                  </a:cubicBezTo>
                  <a:cubicBezTo>
                    <a:pt x="317" y="271"/>
                    <a:pt x="324" y="270"/>
                    <a:pt x="332" y="268"/>
                  </a:cubicBezTo>
                  <a:cubicBezTo>
                    <a:pt x="328" y="272"/>
                    <a:pt x="324" y="276"/>
                    <a:pt x="320" y="280"/>
                  </a:cubicBezTo>
                  <a:close/>
                  <a:moveTo>
                    <a:pt x="448" y="100"/>
                  </a:moveTo>
                  <a:cubicBezTo>
                    <a:pt x="466" y="100"/>
                    <a:pt x="483" y="101"/>
                    <a:pt x="500" y="102"/>
                  </a:cubicBezTo>
                  <a:cubicBezTo>
                    <a:pt x="492" y="111"/>
                    <a:pt x="483" y="120"/>
                    <a:pt x="474" y="130"/>
                  </a:cubicBezTo>
                  <a:cubicBezTo>
                    <a:pt x="465" y="120"/>
                    <a:pt x="456" y="110"/>
                    <a:pt x="447" y="100"/>
                  </a:cubicBezTo>
                  <a:cubicBezTo>
                    <a:pt x="448" y="100"/>
                    <a:pt x="448" y="100"/>
                    <a:pt x="448" y="1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73" name="Freeform 441">
              <a:extLst>
                <a:ext uri="{FF2B5EF4-FFF2-40B4-BE49-F238E27FC236}">
                  <a16:creationId xmlns:a16="http://schemas.microsoft.com/office/drawing/2014/main" id="{7FFD2F56-2664-45BE-A367-FC68B67FD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4823" y="3347348"/>
              <a:ext cx="1021759" cy="765820"/>
            </a:xfrm>
            <a:custGeom>
              <a:avLst/>
              <a:gdLst>
                <a:gd name="T0" fmla="*/ 112 w 255"/>
                <a:gd name="T1" fmla="*/ 132 h 191"/>
                <a:gd name="T2" fmla="*/ 114 w 255"/>
                <a:gd name="T3" fmla="*/ 127 h 191"/>
                <a:gd name="T4" fmla="*/ 210 w 255"/>
                <a:gd name="T5" fmla="*/ 84 h 191"/>
                <a:gd name="T6" fmla="*/ 255 w 255"/>
                <a:gd name="T7" fmla="*/ 65 h 191"/>
                <a:gd name="T8" fmla="*/ 251 w 255"/>
                <a:gd name="T9" fmla="*/ 56 h 191"/>
                <a:gd name="T10" fmla="*/ 109 w 255"/>
                <a:gd name="T11" fmla="*/ 119 h 191"/>
                <a:gd name="T12" fmla="*/ 103 w 255"/>
                <a:gd name="T13" fmla="*/ 100 h 191"/>
                <a:gd name="T14" fmla="*/ 89 w 255"/>
                <a:gd name="T15" fmla="*/ 50 h 191"/>
                <a:gd name="T16" fmla="*/ 76 w 255"/>
                <a:gd name="T17" fmla="*/ 1 h 191"/>
                <a:gd name="T18" fmla="*/ 76 w 255"/>
                <a:gd name="T19" fmla="*/ 0 h 191"/>
                <a:gd name="T20" fmla="*/ 65 w 255"/>
                <a:gd name="T21" fmla="*/ 3 h 191"/>
                <a:gd name="T22" fmla="*/ 69 w 255"/>
                <a:gd name="T23" fmla="*/ 12 h 191"/>
                <a:gd name="T24" fmla="*/ 85 w 255"/>
                <a:gd name="T25" fmla="*/ 70 h 191"/>
                <a:gd name="T26" fmla="*/ 100 w 255"/>
                <a:gd name="T27" fmla="*/ 123 h 191"/>
                <a:gd name="T28" fmla="*/ 0 w 255"/>
                <a:gd name="T29" fmla="*/ 168 h 191"/>
                <a:gd name="T30" fmla="*/ 4 w 255"/>
                <a:gd name="T31" fmla="*/ 177 h 191"/>
                <a:gd name="T32" fmla="*/ 10 w 255"/>
                <a:gd name="T33" fmla="*/ 174 h 191"/>
                <a:gd name="T34" fmla="*/ 77 w 255"/>
                <a:gd name="T35" fmla="*/ 144 h 191"/>
                <a:gd name="T36" fmla="*/ 102 w 255"/>
                <a:gd name="T37" fmla="*/ 132 h 191"/>
                <a:gd name="T38" fmla="*/ 118 w 255"/>
                <a:gd name="T39" fmla="*/ 190 h 191"/>
                <a:gd name="T40" fmla="*/ 118 w 255"/>
                <a:gd name="T41" fmla="*/ 191 h 191"/>
                <a:gd name="T42" fmla="*/ 128 w 255"/>
                <a:gd name="T43" fmla="*/ 189 h 191"/>
                <a:gd name="T44" fmla="*/ 127 w 255"/>
                <a:gd name="T45" fmla="*/ 187 h 191"/>
                <a:gd name="T46" fmla="*/ 112 w 255"/>
                <a:gd name="T47" fmla="*/ 13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5" h="191">
                  <a:moveTo>
                    <a:pt x="112" y="132"/>
                  </a:moveTo>
                  <a:cubicBezTo>
                    <a:pt x="111" y="130"/>
                    <a:pt x="112" y="128"/>
                    <a:pt x="114" y="127"/>
                  </a:cubicBezTo>
                  <a:cubicBezTo>
                    <a:pt x="146" y="113"/>
                    <a:pt x="178" y="98"/>
                    <a:pt x="210" y="84"/>
                  </a:cubicBezTo>
                  <a:cubicBezTo>
                    <a:pt x="225" y="78"/>
                    <a:pt x="240" y="71"/>
                    <a:pt x="255" y="65"/>
                  </a:cubicBezTo>
                  <a:cubicBezTo>
                    <a:pt x="253" y="62"/>
                    <a:pt x="251" y="59"/>
                    <a:pt x="251" y="56"/>
                  </a:cubicBezTo>
                  <a:cubicBezTo>
                    <a:pt x="204" y="77"/>
                    <a:pt x="156" y="98"/>
                    <a:pt x="109" y="119"/>
                  </a:cubicBezTo>
                  <a:cubicBezTo>
                    <a:pt x="107" y="113"/>
                    <a:pt x="105" y="107"/>
                    <a:pt x="103" y="100"/>
                  </a:cubicBezTo>
                  <a:cubicBezTo>
                    <a:pt x="98" y="84"/>
                    <a:pt x="94" y="67"/>
                    <a:pt x="89" y="50"/>
                  </a:cubicBezTo>
                  <a:cubicBezTo>
                    <a:pt x="85" y="34"/>
                    <a:pt x="80" y="18"/>
                    <a:pt x="76" y="1"/>
                  </a:cubicBezTo>
                  <a:cubicBezTo>
                    <a:pt x="76" y="1"/>
                    <a:pt x="76" y="1"/>
                    <a:pt x="76" y="0"/>
                  </a:cubicBezTo>
                  <a:cubicBezTo>
                    <a:pt x="73" y="2"/>
                    <a:pt x="69" y="3"/>
                    <a:pt x="65" y="3"/>
                  </a:cubicBezTo>
                  <a:cubicBezTo>
                    <a:pt x="67" y="5"/>
                    <a:pt x="67" y="7"/>
                    <a:pt x="69" y="12"/>
                  </a:cubicBezTo>
                  <a:cubicBezTo>
                    <a:pt x="74" y="31"/>
                    <a:pt x="80" y="50"/>
                    <a:pt x="85" y="70"/>
                  </a:cubicBezTo>
                  <a:cubicBezTo>
                    <a:pt x="90" y="87"/>
                    <a:pt x="95" y="105"/>
                    <a:pt x="100" y="123"/>
                  </a:cubicBezTo>
                  <a:cubicBezTo>
                    <a:pt x="66" y="138"/>
                    <a:pt x="33" y="153"/>
                    <a:pt x="0" y="168"/>
                  </a:cubicBezTo>
                  <a:cubicBezTo>
                    <a:pt x="2" y="170"/>
                    <a:pt x="4" y="173"/>
                    <a:pt x="4" y="177"/>
                  </a:cubicBezTo>
                  <a:cubicBezTo>
                    <a:pt x="6" y="176"/>
                    <a:pt x="7" y="175"/>
                    <a:pt x="10" y="174"/>
                  </a:cubicBezTo>
                  <a:cubicBezTo>
                    <a:pt x="32" y="164"/>
                    <a:pt x="55" y="154"/>
                    <a:pt x="77" y="144"/>
                  </a:cubicBezTo>
                  <a:cubicBezTo>
                    <a:pt x="85" y="140"/>
                    <a:pt x="94" y="136"/>
                    <a:pt x="102" y="132"/>
                  </a:cubicBezTo>
                  <a:cubicBezTo>
                    <a:pt x="108" y="152"/>
                    <a:pt x="113" y="171"/>
                    <a:pt x="118" y="190"/>
                  </a:cubicBezTo>
                  <a:cubicBezTo>
                    <a:pt x="118" y="190"/>
                    <a:pt x="118" y="191"/>
                    <a:pt x="118" y="191"/>
                  </a:cubicBezTo>
                  <a:cubicBezTo>
                    <a:pt x="121" y="190"/>
                    <a:pt x="125" y="189"/>
                    <a:pt x="128" y="189"/>
                  </a:cubicBezTo>
                  <a:cubicBezTo>
                    <a:pt x="128" y="188"/>
                    <a:pt x="127" y="188"/>
                    <a:pt x="127" y="187"/>
                  </a:cubicBezTo>
                  <a:cubicBezTo>
                    <a:pt x="122" y="169"/>
                    <a:pt x="117" y="150"/>
                    <a:pt x="112" y="1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74" name="Freeform 442">
              <a:extLst>
                <a:ext uri="{FF2B5EF4-FFF2-40B4-BE49-F238E27FC236}">
                  <a16:creationId xmlns:a16="http://schemas.microsoft.com/office/drawing/2014/main" id="{4518F3C9-2976-450C-A67D-A1B45EA3D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909" y="3093408"/>
              <a:ext cx="473889" cy="119972"/>
            </a:xfrm>
            <a:custGeom>
              <a:avLst/>
              <a:gdLst>
                <a:gd name="T0" fmla="*/ 55 w 118"/>
                <a:gd name="T1" fmla="*/ 19 h 30"/>
                <a:gd name="T2" fmla="*/ 111 w 118"/>
                <a:gd name="T3" fmla="*/ 29 h 30"/>
                <a:gd name="T4" fmla="*/ 117 w 118"/>
                <a:gd name="T5" fmla="*/ 30 h 30"/>
                <a:gd name="T6" fmla="*/ 117 w 118"/>
                <a:gd name="T7" fmla="*/ 30 h 30"/>
                <a:gd name="T8" fmla="*/ 118 w 118"/>
                <a:gd name="T9" fmla="*/ 21 h 30"/>
                <a:gd name="T10" fmla="*/ 2 w 118"/>
                <a:gd name="T11" fmla="*/ 0 h 30"/>
                <a:gd name="T12" fmla="*/ 0 w 118"/>
                <a:gd name="T13" fmla="*/ 10 h 30"/>
                <a:gd name="T14" fmla="*/ 1 w 118"/>
                <a:gd name="T15" fmla="*/ 10 h 30"/>
                <a:gd name="T16" fmla="*/ 55 w 118"/>
                <a:gd name="T17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30">
                  <a:moveTo>
                    <a:pt x="55" y="19"/>
                  </a:moveTo>
                  <a:cubicBezTo>
                    <a:pt x="73" y="22"/>
                    <a:pt x="92" y="26"/>
                    <a:pt x="111" y="29"/>
                  </a:cubicBezTo>
                  <a:cubicBezTo>
                    <a:pt x="113" y="29"/>
                    <a:pt x="115" y="29"/>
                    <a:pt x="117" y="30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7" y="27"/>
                    <a:pt x="117" y="24"/>
                    <a:pt x="118" y="21"/>
                  </a:cubicBezTo>
                  <a:cubicBezTo>
                    <a:pt x="81" y="14"/>
                    <a:pt x="41" y="7"/>
                    <a:pt x="2" y="0"/>
                  </a:cubicBezTo>
                  <a:cubicBezTo>
                    <a:pt x="2" y="4"/>
                    <a:pt x="1" y="7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9" y="13"/>
                    <a:pt x="37" y="16"/>
                    <a:pt x="55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75" name="Freeform 443">
              <a:extLst>
                <a:ext uri="{FF2B5EF4-FFF2-40B4-BE49-F238E27FC236}">
                  <a16:creationId xmlns:a16="http://schemas.microsoft.com/office/drawing/2014/main" id="{D3AE5A6E-4245-4E3C-81AB-7BC9A2B42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4640" y="3651277"/>
              <a:ext cx="327922" cy="861797"/>
            </a:xfrm>
            <a:custGeom>
              <a:avLst/>
              <a:gdLst>
                <a:gd name="T0" fmla="*/ 41 w 82"/>
                <a:gd name="T1" fmla="*/ 122 h 215"/>
                <a:gd name="T2" fmla="*/ 56 w 82"/>
                <a:gd name="T3" fmla="*/ 78 h 215"/>
                <a:gd name="T4" fmla="*/ 78 w 82"/>
                <a:gd name="T5" fmla="*/ 15 h 215"/>
                <a:gd name="T6" fmla="*/ 81 w 82"/>
                <a:gd name="T7" fmla="*/ 7 h 215"/>
                <a:gd name="T8" fmla="*/ 82 w 82"/>
                <a:gd name="T9" fmla="*/ 4 h 215"/>
                <a:gd name="T10" fmla="*/ 74 w 82"/>
                <a:gd name="T11" fmla="*/ 0 h 215"/>
                <a:gd name="T12" fmla="*/ 54 w 82"/>
                <a:gd name="T13" fmla="*/ 57 h 215"/>
                <a:gd name="T14" fmla="*/ 3 w 82"/>
                <a:gd name="T15" fmla="*/ 202 h 215"/>
                <a:gd name="T16" fmla="*/ 0 w 82"/>
                <a:gd name="T17" fmla="*/ 211 h 215"/>
                <a:gd name="T18" fmla="*/ 0 w 82"/>
                <a:gd name="T19" fmla="*/ 211 h 215"/>
                <a:gd name="T20" fmla="*/ 9 w 82"/>
                <a:gd name="T21" fmla="*/ 215 h 215"/>
                <a:gd name="T22" fmla="*/ 18 w 82"/>
                <a:gd name="T23" fmla="*/ 186 h 215"/>
                <a:gd name="T24" fmla="*/ 41 w 82"/>
                <a:gd name="T25" fmla="*/ 12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215">
                  <a:moveTo>
                    <a:pt x="41" y="122"/>
                  </a:moveTo>
                  <a:cubicBezTo>
                    <a:pt x="46" y="108"/>
                    <a:pt x="51" y="93"/>
                    <a:pt x="56" y="78"/>
                  </a:cubicBezTo>
                  <a:cubicBezTo>
                    <a:pt x="64" y="57"/>
                    <a:pt x="71" y="36"/>
                    <a:pt x="78" y="15"/>
                  </a:cubicBezTo>
                  <a:cubicBezTo>
                    <a:pt x="79" y="12"/>
                    <a:pt x="80" y="10"/>
                    <a:pt x="81" y="7"/>
                  </a:cubicBezTo>
                  <a:cubicBezTo>
                    <a:pt x="81" y="6"/>
                    <a:pt x="82" y="5"/>
                    <a:pt x="82" y="4"/>
                  </a:cubicBezTo>
                  <a:cubicBezTo>
                    <a:pt x="79" y="3"/>
                    <a:pt x="76" y="2"/>
                    <a:pt x="74" y="0"/>
                  </a:cubicBezTo>
                  <a:cubicBezTo>
                    <a:pt x="67" y="19"/>
                    <a:pt x="60" y="38"/>
                    <a:pt x="54" y="57"/>
                  </a:cubicBezTo>
                  <a:cubicBezTo>
                    <a:pt x="48" y="72"/>
                    <a:pt x="10" y="181"/>
                    <a:pt x="3" y="202"/>
                  </a:cubicBezTo>
                  <a:cubicBezTo>
                    <a:pt x="2" y="205"/>
                    <a:pt x="1" y="208"/>
                    <a:pt x="0" y="211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3" y="212"/>
                    <a:pt x="6" y="213"/>
                    <a:pt x="9" y="215"/>
                  </a:cubicBezTo>
                  <a:cubicBezTo>
                    <a:pt x="12" y="205"/>
                    <a:pt x="15" y="196"/>
                    <a:pt x="18" y="186"/>
                  </a:cubicBezTo>
                  <a:cubicBezTo>
                    <a:pt x="26" y="165"/>
                    <a:pt x="33" y="143"/>
                    <a:pt x="41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76" name="Freeform 444">
              <a:extLst>
                <a:ext uri="{FF2B5EF4-FFF2-40B4-BE49-F238E27FC236}">
                  <a16:creationId xmlns:a16="http://schemas.microsoft.com/office/drawing/2014/main" id="{AB15B833-790C-4E91-8F31-52DB11705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1" y="2411570"/>
              <a:ext cx="347918" cy="477888"/>
            </a:xfrm>
            <a:custGeom>
              <a:avLst/>
              <a:gdLst>
                <a:gd name="T0" fmla="*/ 80 w 87"/>
                <a:gd name="T1" fmla="*/ 119 h 119"/>
                <a:gd name="T2" fmla="*/ 87 w 87"/>
                <a:gd name="T3" fmla="*/ 113 h 119"/>
                <a:gd name="T4" fmla="*/ 86 w 87"/>
                <a:gd name="T5" fmla="*/ 112 h 119"/>
                <a:gd name="T6" fmla="*/ 8 w 87"/>
                <a:gd name="T7" fmla="*/ 1 h 119"/>
                <a:gd name="T8" fmla="*/ 8 w 87"/>
                <a:gd name="T9" fmla="*/ 0 h 119"/>
                <a:gd name="T10" fmla="*/ 0 w 87"/>
                <a:gd name="T11" fmla="*/ 5 h 119"/>
                <a:gd name="T12" fmla="*/ 80 w 87"/>
                <a:gd name="T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19">
                  <a:moveTo>
                    <a:pt x="80" y="119"/>
                  </a:moveTo>
                  <a:cubicBezTo>
                    <a:pt x="82" y="117"/>
                    <a:pt x="84" y="115"/>
                    <a:pt x="87" y="113"/>
                  </a:cubicBezTo>
                  <a:cubicBezTo>
                    <a:pt x="87" y="113"/>
                    <a:pt x="86" y="112"/>
                    <a:pt x="86" y="112"/>
                  </a:cubicBezTo>
                  <a:cubicBezTo>
                    <a:pt x="60" y="75"/>
                    <a:pt x="34" y="38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2"/>
                    <a:pt x="3" y="4"/>
                    <a:pt x="0" y="5"/>
                  </a:cubicBezTo>
                  <a:cubicBezTo>
                    <a:pt x="26" y="43"/>
                    <a:pt x="53" y="81"/>
                    <a:pt x="8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77" name="Freeform 445">
              <a:extLst>
                <a:ext uri="{FF2B5EF4-FFF2-40B4-BE49-F238E27FC236}">
                  <a16:creationId xmlns:a16="http://schemas.microsoft.com/office/drawing/2014/main" id="{20F0EF8B-1D72-4CD6-A493-FD215627D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0819" y="4109168"/>
              <a:ext cx="379910" cy="123971"/>
            </a:xfrm>
            <a:custGeom>
              <a:avLst/>
              <a:gdLst>
                <a:gd name="T0" fmla="*/ 95 w 95"/>
                <a:gd name="T1" fmla="*/ 21 h 31"/>
                <a:gd name="T2" fmla="*/ 56 w 95"/>
                <a:gd name="T3" fmla="*/ 12 h 31"/>
                <a:gd name="T4" fmla="*/ 2 w 95"/>
                <a:gd name="T5" fmla="*/ 0 h 31"/>
                <a:gd name="T6" fmla="*/ 0 w 95"/>
                <a:gd name="T7" fmla="*/ 9 h 31"/>
                <a:gd name="T8" fmla="*/ 93 w 95"/>
                <a:gd name="T9" fmla="*/ 31 h 31"/>
                <a:gd name="T10" fmla="*/ 95 w 95"/>
                <a:gd name="T11" fmla="*/ 21 h 31"/>
                <a:gd name="T12" fmla="*/ 95 w 95"/>
                <a:gd name="T13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31">
                  <a:moveTo>
                    <a:pt x="95" y="21"/>
                  </a:moveTo>
                  <a:cubicBezTo>
                    <a:pt x="82" y="18"/>
                    <a:pt x="69" y="15"/>
                    <a:pt x="56" y="12"/>
                  </a:cubicBezTo>
                  <a:cubicBezTo>
                    <a:pt x="38" y="8"/>
                    <a:pt x="20" y="4"/>
                    <a:pt x="2" y="0"/>
                  </a:cubicBezTo>
                  <a:cubicBezTo>
                    <a:pt x="2" y="4"/>
                    <a:pt x="1" y="7"/>
                    <a:pt x="0" y="9"/>
                  </a:cubicBezTo>
                  <a:cubicBezTo>
                    <a:pt x="31" y="17"/>
                    <a:pt x="62" y="24"/>
                    <a:pt x="93" y="31"/>
                  </a:cubicBezTo>
                  <a:cubicBezTo>
                    <a:pt x="93" y="28"/>
                    <a:pt x="94" y="24"/>
                    <a:pt x="95" y="21"/>
                  </a:cubicBezTo>
                  <a:cubicBezTo>
                    <a:pt x="95" y="21"/>
                    <a:pt x="95" y="21"/>
                    <a:pt x="95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78" name="Freeform 446">
              <a:extLst>
                <a:ext uri="{FF2B5EF4-FFF2-40B4-BE49-F238E27FC236}">
                  <a16:creationId xmlns:a16="http://schemas.microsoft.com/office/drawing/2014/main" id="{270EFA30-E829-4226-BC54-8A530A95B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6399" y="4763014"/>
              <a:ext cx="1001764" cy="849800"/>
            </a:xfrm>
            <a:custGeom>
              <a:avLst/>
              <a:gdLst>
                <a:gd name="T0" fmla="*/ 250 w 250"/>
                <a:gd name="T1" fmla="*/ 205 h 212"/>
                <a:gd name="T2" fmla="*/ 195 w 250"/>
                <a:gd name="T3" fmla="*/ 158 h 212"/>
                <a:gd name="T4" fmla="*/ 86 w 250"/>
                <a:gd name="T5" fmla="*/ 67 h 212"/>
                <a:gd name="T6" fmla="*/ 7 w 250"/>
                <a:gd name="T7" fmla="*/ 1 h 212"/>
                <a:gd name="T8" fmla="*/ 6 w 250"/>
                <a:gd name="T9" fmla="*/ 0 h 212"/>
                <a:gd name="T10" fmla="*/ 0 w 250"/>
                <a:gd name="T11" fmla="*/ 7 h 212"/>
                <a:gd name="T12" fmla="*/ 244 w 250"/>
                <a:gd name="T13" fmla="*/ 212 h 212"/>
                <a:gd name="T14" fmla="*/ 250 w 250"/>
                <a:gd name="T15" fmla="*/ 205 h 212"/>
                <a:gd name="T16" fmla="*/ 250 w 250"/>
                <a:gd name="T17" fmla="*/ 20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12">
                  <a:moveTo>
                    <a:pt x="250" y="205"/>
                  </a:moveTo>
                  <a:cubicBezTo>
                    <a:pt x="232" y="189"/>
                    <a:pt x="213" y="174"/>
                    <a:pt x="195" y="158"/>
                  </a:cubicBezTo>
                  <a:cubicBezTo>
                    <a:pt x="159" y="128"/>
                    <a:pt x="122" y="98"/>
                    <a:pt x="86" y="67"/>
                  </a:cubicBezTo>
                  <a:cubicBezTo>
                    <a:pt x="60" y="45"/>
                    <a:pt x="34" y="23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4" y="2"/>
                    <a:pt x="2" y="5"/>
                    <a:pt x="0" y="7"/>
                  </a:cubicBezTo>
                  <a:cubicBezTo>
                    <a:pt x="81" y="75"/>
                    <a:pt x="163" y="144"/>
                    <a:pt x="244" y="212"/>
                  </a:cubicBezTo>
                  <a:cubicBezTo>
                    <a:pt x="246" y="209"/>
                    <a:pt x="248" y="207"/>
                    <a:pt x="250" y="205"/>
                  </a:cubicBezTo>
                  <a:cubicBezTo>
                    <a:pt x="250" y="205"/>
                    <a:pt x="250" y="205"/>
                    <a:pt x="250" y="2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79" name="Freeform 447">
              <a:extLst>
                <a:ext uri="{FF2B5EF4-FFF2-40B4-BE49-F238E27FC236}">
                  <a16:creationId xmlns:a16="http://schemas.microsoft.com/office/drawing/2014/main" id="{D2C75B3A-836D-457C-B411-76D5714F6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0131" y="5098934"/>
              <a:ext cx="577864" cy="219948"/>
            </a:xfrm>
            <a:custGeom>
              <a:avLst/>
              <a:gdLst>
                <a:gd name="T0" fmla="*/ 140 w 144"/>
                <a:gd name="T1" fmla="*/ 0 h 55"/>
                <a:gd name="T2" fmla="*/ 86 w 144"/>
                <a:gd name="T3" fmla="*/ 18 h 55"/>
                <a:gd name="T4" fmla="*/ 37 w 144"/>
                <a:gd name="T5" fmla="*/ 34 h 55"/>
                <a:gd name="T6" fmla="*/ 0 w 144"/>
                <a:gd name="T7" fmla="*/ 47 h 55"/>
                <a:gd name="T8" fmla="*/ 0 w 144"/>
                <a:gd name="T9" fmla="*/ 47 h 55"/>
                <a:gd name="T10" fmla="*/ 3 w 144"/>
                <a:gd name="T11" fmla="*/ 55 h 55"/>
                <a:gd name="T12" fmla="*/ 144 w 144"/>
                <a:gd name="T13" fmla="*/ 11 h 55"/>
                <a:gd name="T14" fmla="*/ 141 w 144"/>
                <a:gd name="T15" fmla="*/ 0 h 55"/>
                <a:gd name="T16" fmla="*/ 140 w 144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55">
                  <a:moveTo>
                    <a:pt x="140" y="0"/>
                  </a:moveTo>
                  <a:cubicBezTo>
                    <a:pt x="122" y="6"/>
                    <a:pt x="104" y="12"/>
                    <a:pt x="86" y="18"/>
                  </a:cubicBezTo>
                  <a:cubicBezTo>
                    <a:pt x="70" y="23"/>
                    <a:pt x="53" y="29"/>
                    <a:pt x="37" y="34"/>
                  </a:cubicBezTo>
                  <a:cubicBezTo>
                    <a:pt x="24" y="38"/>
                    <a:pt x="12" y="43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9"/>
                    <a:pt x="2" y="52"/>
                    <a:pt x="3" y="55"/>
                  </a:cubicBezTo>
                  <a:cubicBezTo>
                    <a:pt x="36" y="45"/>
                    <a:pt x="124" y="15"/>
                    <a:pt x="144" y="11"/>
                  </a:cubicBezTo>
                  <a:cubicBezTo>
                    <a:pt x="143" y="7"/>
                    <a:pt x="141" y="4"/>
                    <a:pt x="141" y="0"/>
                  </a:cubicBezTo>
                  <a:cubicBezTo>
                    <a:pt x="141" y="0"/>
                    <a:pt x="141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0" name="Freeform 448">
              <a:extLst>
                <a:ext uri="{FF2B5EF4-FFF2-40B4-BE49-F238E27FC236}">
                  <a16:creationId xmlns:a16="http://schemas.microsoft.com/office/drawing/2014/main" id="{655B3B23-E5F9-4EF8-AB5C-DFE427D5D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9959" y="4321118"/>
              <a:ext cx="239943" cy="629852"/>
            </a:xfrm>
            <a:custGeom>
              <a:avLst/>
              <a:gdLst>
                <a:gd name="T0" fmla="*/ 37 w 60"/>
                <a:gd name="T1" fmla="*/ 45 h 157"/>
                <a:gd name="T2" fmla="*/ 17 w 60"/>
                <a:gd name="T3" fmla="*/ 103 h 157"/>
                <a:gd name="T4" fmla="*/ 0 w 60"/>
                <a:gd name="T5" fmla="*/ 154 h 157"/>
                <a:gd name="T6" fmla="*/ 9 w 60"/>
                <a:gd name="T7" fmla="*/ 157 h 157"/>
                <a:gd name="T8" fmla="*/ 9 w 60"/>
                <a:gd name="T9" fmla="*/ 157 h 157"/>
                <a:gd name="T10" fmla="*/ 60 w 60"/>
                <a:gd name="T11" fmla="*/ 3 h 157"/>
                <a:gd name="T12" fmla="*/ 52 w 60"/>
                <a:gd name="T13" fmla="*/ 0 h 157"/>
                <a:gd name="T14" fmla="*/ 37 w 60"/>
                <a:gd name="T15" fmla="*/ 4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57">
                  <a:moveTo>
                    <a:pt x="37" y="45"/>
                  </a:moveTo>
                  <a:cubicBezTo>
                    <a:pt x="30" y="64"/>
                    <a:pt x="24" y="84"/>
                    <a:pt x="17" y="103"/>
                  </a:cubicBezTo>
                  <a:cubicBezTo>
                    <a:pt x="12" y="120"/>
                    <a:pt x="6" y="137"/>
                    <a:pt x="0" y="154"/>
                  </a:cubicBezTo>
                  <a:cubicBezTo>
                    <a:pt x="3" y="154"/>
                    <a:pt x="7" y="155"/>
                    <a:pt x="9" y="157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26" y="106"/>
                    <a:pt x="43" y="54"/>
                    <a:pt x="60" y="3"/>
                  </a:cubicBezTo>
                  <a:cubicBezTo>
                    <a:pt x="57" y="2"/>
                    <a:pt x="54" y="1"/>
                    <a:pt x="52" y="0"/>
                  </a:cubicBezTo>
                  <a:cubicBezTo>
                    <a:pt x="47" y="15"/>
                    <a:pt x="42" y="30"/>
                    <a:pt x="37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1" name="Freeform 449">
              <a:extLst>
                <a:ext uri="{FF2B5EF4-FFF2-40B4-BE49-F238E27FC236}">
                  <a16:creationId xmlns:a16="http://schemas.microsoft.com/office/drawing/2014/main" id="{EEE417F7-A965-4138-9FEB-6612EC298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922" y="2251608"/>
              <a:ext cx="681839" cy="745824"/>
            </a:xfrm>
            <a:custGeom>
              <a:avLst/>
              <a:gdLst>
                <a:gd name="T0" fmla="*/ 7 w 170"/>
                <a:gd name="T1" fmla="*/ 186 h 186"/>
                <a:gd name="T2" fmla="*/ 11 w 170"/>
                <a:gd name="T3" fmla="*/ 182 h 186"/>
                <a:gd name="T4" fmla="*/ 133 w 170"/>
                <a:gd name="T5" fmla="*/ 46 h 186"/>
                <a:gd name="T6" fmla="*/ 169 w 170"/>
                <a:gd name="T7" fmla="*/ 8 h 186"/>
                <a:gd name="T8" fmla="*/ 170 w 170"/>
                <a:gd name="T9" fmla="*/ 7 h 186"/>
                <a:gd name="T10" fmla="*/ 163 w 170"/>
                <a:gd name="T11" fmla="*/ 0 h 186"/>
                <a:gd name="T12" fmla="*/ 109 w 170"/>
                <a:gd name="T13" fmla="*/ 60 h 186"/>
                <a:gd name="T14" fmla="*/ 3 w 170"/>
                <a:gd name="T15" fmla="*/ 176 h 186"/>
                <a:gd name="T16" fmla="*/ 0 w 170"/>
                <a:gd name="T17" fmla="*/ 180 h 186"/>
                <a:gd name="T18" fmla="*/ 7 w 170"/>
                <a:gd name="T19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86">
                  <a:moveTo>
                    <a:pt x="7" y="186"/>
                  </a:moveTo>
                  <a:cubicBezTo>
                    <a:pt x="8" y="185"/>
                    <a:pt x="9" y="184"/>
                    <a:pt x="11" y="182"/>
                  </a:cubicBezTo>
                  <a:cubicBezTo>
                    <a:pt x="51" y="137"/>
                    <a:pt x="92" y="92"/>
                    <a:pt x="133" y="46"/>
                  </a:cubicBezTo>
                  <a:cubicBezTo>
                    <a:pt x="145" y="34"/>
                    <a:pt x="157" y="21"/>
                    <a:pt x="169" y="8"/>
                  </a:cubicBezTo>
                  <a:cubicBezTo>
                    <a:pt x="169" y="7"/>
                    <a:pt x="169" y="7"/>
                    <a:pt x="170" y="7"/>
                  </a:cubicBezTo>
                  <a:cubicBezTo>
                    <a:pt x="167" y="5"/>
                    <a:pt x="165" y="3"/>
                    <a:pt x="163" y="0"/>
                  </a:cubicBezTo>
                  <a:cubicBezTo>
                    <a:pt x="145" y="20"/>
                    <a:pt x="127" y="40"/>
                    <a:pt x="109" y="60"/>
                  </a:cubicBezTo>
                  <a:cubicBezTo>
                    <a:pt x="74" y="99"/>
                    <a:pt x="39" y="137"/>
                    <a:pt x="3" y="176"/>
                  </a:cubicBezTo>
                  <a:cubicBezTo>
                    <a:pt x="2" y="178"/>
                    <a:pt x="1" y="179"/>
                    <a:pt x="0" y="180"/>
                  </a:cubicBezTo>
                  <a:cubicBezTo>
                    <a:pt x="3" y="181"/>
                    <a:pt x="5" y="183"/>
                    <a:pt x="7" y="1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2" name="Freeform 450">
              <a:extLst>
                <a:ext uri="{FF2B5EF4-FFF2-40B4-BE49-F238E27FC236}">
                  <a16:creationId xmlns:a16="http://schemas.microsoft.com/office/drawing/2014/main" id="{0E25A1D7-A2EB-4EE3-BD34-FAB67528D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4933" y="3217379"/>
              <a:ext cx="313926" cy="753822"/>
            </a:xfrm>
            <a:custGeom>
              <a:avLst/>
              <a:gdLst>
                <a:gd name="T0" fmla="*/ 59 w 78"/>
                <a:gd name="T1" fmla="*/ 133 h 188"/>
                <a:gd name="T2" fmla="*/ 40 w 78"/>
                <a:gd name="T3" fmla="*/ 82 h 188"/>
                <a:gd name="T4" fmla="*/ 15 w 78"/>
                <a:gd name="T5" fmla="*/ 16 h 188"/>
                <a:gd name="T6" fmla="*/ 9 w 78"/>
                <a:gd name="T7" fmla="*/ 0 h 188"/>
                <a:gd name="T8" fmla="*/ 0 w 78"/>
                <a:gd name="T9" fmla="*/ 3 h 188"/>
                <a:gd name="T10" fmla="*/ 1 w 78"/>
                <a:gd name="T11" fmla="*/ 5 h 188"/>
                <a:gd name="T12" fmla="*/ 34 w 78"/>
                <a:gd name="T13" fmla="*/ 92 h 188"/>
                <a:gd name="T14" fmla="*/ 61 w 78"/>
                <a:gd name="T15" fmla="*/ 165 h 188"/>
                <a:gd name="T16" fmla="*/ 70 w 78"/>
                <a:gd name="T17" fmla="*/ 188 h 188"/>
                <a:gd name="T18" fmla="*/ 78 w 78"/>
                <a:gd name="T19" fmla="*/ 184 h 188"/>
                <a:gd name="T20" fmla="*/ 59 w 78"/>
                <a:gd name="T21" fmla="*/ 13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188">
                  <a:moveTo>
                    <a:pt x="59" y="133"/>
                  </a:moveTo>
                  <a:cubicBezTo>
                    <a:pt x="52" y="116"/>
                    <a:pt x="46" y="99"/>
                    <a:pt x="40" y="82"/>
                  </a:cubicBezTo>
                  <a:cubicBezTo>
                    <a:pt x="32" y="60"/>
                    <a:pt x="23" y="38"/>
                    <a:pt x="15" y="16"/>
                  </a:cubicBezTo>
                  <a:cubicBezTo>
                    <a:pt x="13" y="11"/>
                    <a:pt x="11" y="5"/>
                    <a:pt x="9" y="0"/>
                  </a:cubicBezTo>
                  <a:cubicBezTo>
                    <a:pt x="6" y="1"/>
                    <a:pt x="3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ubicBezTo>
                    <a:pt x="12" y="34"/>
                    <a:pt x="23" y="63"/>
                    <a:pt x="34" y="92"/>
                  </a:cubicBezTo>
                  <a:cubicBezTo>
                    <a:pt x="43" y="117"/>
                    <a:pt x="52" y="141"/>
                    <a:pt x="61" y="165"/>
                  </a:cubicBezTo>
                  <a:cubicBezTo>
                    <a:pt x="63" y="169"/>
                    <a:pt x="68" y="184"/>
                    <a:pt x="70" y="188"/>
                  </a:cubicBezTo>
                  <a:cubicBezTo>
                    <a:pt x="72" y="186"/>
                    <a:pt x="75" y="185"/>
                    <a:pt x="78" y="184"/>
                  </a:cubicBezTo>
                  <a:cubicBezTo>
                    <a:pt x="72" y="167"/>
                    <a:pt x="65" y="150"/>
                    <a:pt x="59" y="1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3" name="Freeform 451">
              <a:extLst>
                <a:ext uri="{FF2B5EF4-FFF2-40B4-BE49-F238E27FC236}">
                  <a16:creationId xmlns:a16="http://schemas.microsoft.com/office/drawing/2014/main" id="{23D7F029-0397-4A03-8F2F-AEFB0614B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6481" y="4697029"/>
              <a:ext cx="121972" cy="65985"/>
            </a:xfrm>
            <a:custGeom>
              <a:avLst/>
              <a:gdLst>
                <a:gd name="T0" fmla="*/ 0 w 30"/>
                <a:gd name="T1" fmla="*/ 7 h 16"/>
                <a:gd name="T2" fmla="*/ 0 w 30"/>
                <a:gd name="T3" fmla="*/ 7 h 16"/>
                <a:gd name="T4" fmla="*/ 2 w 30"/>
                <a:gd name="T5" fmla="*/ 16 h 16"/>
                <a:gd name="T6" fmla="*/ 30 w 30"/>
                <a:gd name="T7" fmla="*/ 9 h 16"/>
                <a:gd name="T8" fmla="*/ 28 w 30"/>
                <a:gd name="T9" fmla="*/ 0 h 16"/>
                <a:gd name="T10" fmla="*/ 0 w 30"/>
                <a:gd name="T11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6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2" y="13"/>
                    <a:pt x="2" y="16"/>
                  </a:cubicBezTo>
                  <a:cubicBezTo>
                    <a:pt x="12" y="14"/>
                    <a:pt x="21" y="12"/>
                    <a:pt x="30" y="9"/>
                  </a:cubicBezTo>
                  <a:cubicBezTo>
                    <a:pt x="29" y="6"/>
                    <a:pt x="28" y="3"/>
                    <a:pt x="28" y="0"/>
                  </a:cubicBezTo>
                  <a:cubicBezTo>
                    <a:pt x="19" y="2"/>
                    <a:pt x="1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4" name="Freeform 452">
              <a:extLst>
                <a:ext uri="{FF2B5EF4-FFF2-40B4-BE49-F238E27FC236}">
                  <a16:creationId xmlns:a16="http://schemas.microsoft.com/office/drawing/2014/main" id="{54EF1063-89B6-4CBB-A6C5-B622689F1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8157" y="5476844"/>
              <a:ext cx="55987" cy="79981"/>
            </a:xfrm>
            <a:custGeom>
              <a:avLst/>
              <a:gdLst>
                <a:gd name="T0" fmla="*/ 5 w 14"/>
                <a:gd name="T1" fmla="*/ 20 h 20"/>
                <a:gd name="T2" fmla="*/ 14 w 14"/>
                <a:gd name="T3" fmla="*/ 17 h 20"/>
                <a:gd name="T4" fmla="*/ 10 w 14"/>
                <a:gd name="T5" fmla="*/ 0 h 20"/>
                <a:gd name="T6" fmla="*/ 0 w 14"/>
                <a:gd name="T7" fmla="*/ 3 h 20"/>
                <a:gd name="T8" fmla="*/ 5 w 1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5" y="20"/>
                  </a:moveTo>
                  <a:cubicBezTo>
                    <a:pt x="8" y="19"/>
                    <a:pt x="11" y="18"/>
                    <a:pt x="14" y="17"/>
                  </a:cubicBezTo>
                  <a:cubicBezTo>
                    <a:pt x="13" y="12"/>
                    <a:pt x="11" y="6"/>
                    <a:pt x="10" y="0"/>
                  </a:cubicBezTo>
                  <a:cubicBezTo>
                    <a:pt x="7" y="2"/>
                    <a:pt x="4" y="3"/>
                    <a:pt x="0" y="3"/>
                  </a:cubicBezTo>
                  <a:cubicBezTo>
                    <a:pt x="2" y="9"/>
                    <a:pt x="4" y="14"/>
                    <a:pt x="5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5" name="Freeform 453">
              <a:extLst>
                <a:ext uri="{FF2B5EF4-FFF2-40B4-BE49-F238E27FC236}">
                  <a16:creationId xmlns:a16="http://schemas.microsoft.com/office/drawing/2014/main" id="{F18C6297-195A-490A-A8D7-2EEBABCFF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4617" y="4653039"/>
              <a:ext cx="303928" cy="113974"/>
            </a:xfrm>
            <a:custGeom>
              <a:avLst/>
              <a:gdLst>
                <a:gd name="T0" fmla="*/ 52 w 76"/>
                <a:gd name="T1" fmla="*/ 12 h 28"/>
                <a:gd name="T2" fmla="*/ 4 w 76"/>
                <a:gd name="T3" fmla="*/ 1 h 28"/>
                <a:gd name="T4" fmla="*/ 2 w 76"/>
                <a:gd name="T5" fmla="*/ 0 h 28"/>
                <a:gd name="T6" fmla="*/ 0 w 76"/>
                <a:gd name="T7" fmla="*/ 10 h 28"/>
                <a:gd name="T8" fmla="*/ 1 w 76"/>
                <a:gd name="T9" fmla="*/ 10 h 28"/>
                <a:gd name="T10" fmla="*/ 10 w 76"/>
                <a:gd name="T11" fmla="*/ 12 h 28"/>
                <a:gd name="T12" fmla="*/ 55 w 76"/>
                <a:gd name="T13" fmla="*/ 23 h 28"/>
                <a:gd name="T14" fmla="*/ 74 w 76"/>
                <a:gd name="T15" fmla="*/ 28 h 28"/>
                <a:gd name="T16" fmla="*/ 76 w 76"/>
                <a:gd name="T17" fmla="*/ 18 h 28"/>
                <a:gd name="T18" fmla="*/ 52 w 76"/>
                <a:gd name="T1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28">
                  <a:moveTo>
                    <a:pt x="52" y="12"/>
                  </a:moveTo>
                  <a:cubicBezTo>
                    <a:pt x="36" y="8"/>
                    <a:pt x="20" y="5"/>
                    <a:pt x="4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4"/>
                    <a:pt x="1" y="7"/>
                    <a:pt x="0" y="10"/>
                  </a:cubicBezTo>
                  <a:cubicBezTo>
                    <a:pt x="0" y="10"/>
                    <a:pt x="0" y="10"/>
                    <a:pt x="1" y="10"/>
                  </a:cubicBezTo>
                  <a:cubicBezTo>
                    <a:pt x="4" y="10"/>
                    <a:pt x="7" y="11"/>
                    <a:pt x="10" y="12"/>
                  </a:cubicBezTo>
                  <a:cubicBezTo>
                    <a:pt x="25" y="16"/>
                    <a:pt x="40" y="19"/>
                    <a:pt x="55" y="23"/>
                  </a:cubicBezTo>
                  <a:cubicBezTo>
                    <a:pt x="61" y="24"/>
                    <a:pt x="67" y="26"/>
                    <a:pt x="74" y="28"/>
                  </a:cubicBezTo>
                  <a:cubicBezTo>
                    <a:pt x="74" y="24"/>
                    <a:pt x="75" y="21"/>
                    <a:pt x="76" y="18"/>
                  </a:cubicBezTo>
                  <a:cubicBezTo>
                    <a:pt x="68" y="16"/>
                    <a:pt x="60" y="14"/>
                    <a:pt x="5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6" name="Freeform 454">
              <a:extLst>
                <a:ext uri="{FF2B5EF4-FFF2-40B4-BE49-F238E27FC236}">
                  <a16:creationId xmlns:a16="http://schemas.microsoft.com/office/drawing/2014/main" id="{1E169DD5-4525-43A9-B703-9264B957E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5875" y="3855228"/>
              <a:ext cx="249942" cy="249942"/>
            </a:xfrm>
            <a:custGeom>
              <a:avLst/>
              <a:gdLst>
                <a:gd name="T0" fmla="*/ 56 w 62"/>
                <a:gd name="T1" fmla="*/ 0 h 62"/>
                <a:gd name="T2" fmla="*/ 26 w 62"/>
                <a:gd name="T3" fmla="*/ 29 h 62"/>
                <a:gd name="T4" fmla="*/ 1 w 62"/>
                <a:gd name="T5" fmla="*/ 54 h 62"/>
                <a:gd name="T6" fmla="*/ 0 w 62"/>
                <a:gd name="T7" fmla="*/ 55 h 62"/>
                <a:gd name="T8" fmla="*/ 6 w 62"/>
                <a:gd name="T9" fmla="*/ 62 h 62"/>
                <a:gd name="T10" fmla="*/ 8 w 62"/>
                <a:gd name="T11" fmla="*/ 61 h 62"/>
                <a:gd name="T12" fmla="*/ 44 w 62"/>
                <a:gd name="T13" fmla="*/ 24 h 62"/>
                <a:gd name="T14" fmla="*/ 62 w 62"/>
                <a:gd name="T15" fmla="*/ 6 h 62"/>
                <a:gd name="T16" fmla="*/ 56 w 62"/>
                <a:gd name="T1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2">
                  <a:moveTo>
                    <a:pt x="56" y="0"/>
                  </a:moveTo>
                  <a:cubicBezTo>
                    <a:pt x="46" y="9"/>
                    <a:pt x="36" y="19"/>
                    <a:pt x="26" y="29"/>
                  </a:cubicBezTo>
                  <a:cubicBezTo>
                    <a:pt x="18" y="37"/>
                    <a:pt x="9" y="45"/>
                    <a:pt x="1" y="54"/>
                  </a:cubicBezTo>
                  <a:cubicBezTo>
                    <a:pt x="1" y="54"/>
                    <a:pt x="0" y="55"/>
                    <a:pt x="0" y="55"/>
                  </a:cubicBezTo>
                  <a:cubicBezTo>
                    <a:pt x="2" y="57"/>
                    <a:pt x="4" y="59"/>
                    <a:pt x="6" y="62"/>
                  </a:cubicBezTo>
                  <a:cubicBezTo>
                    <a:pt x="7" y="61"/>
                    <a:pt x="7" y="61"/>
                    <a:pt x="8" y="61"/>
                  </a:cubicBezTo>
                  <a:cubicBezTo>
                    <a:pt x="20" y="48"/>
                    <a:pt x="32" y="36"/>
                    <a:pt x="44" y="24"/>
                  </a:cubicBezTo>
                  <a:cubicBezTo>
                    <a:pt x="50" y="18"/>
                    <a:pt x="56" y="12"/>
                    <a:pt x="62" y="6"/>
                  </a:cubicBezTo>
                  <a:cubicBezTo>
                    <a:pt x="60" y="4"/>
                    <a:pt x="58" y="2"/>
                    <a:pt x="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7" name="Freeform 455">
              <a:extLst>
                <a:ext uri="{FF2B5EF4-FFF2-40B4-BE49-F238E27FC236}">
                  <a16:creationId xmlns:a16="http://schemas.microsoft.com/office/drawing/2014/main" id="{FBB68528-A0B6-4C4D-8C3E-CEF1CB7E7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0687" y="4361108"/>
              <a:ext cx="113974" cy="159962"/>
            </a:xfrm>
            <a:custGeom>
              <a:avLst/>
              <a:gdLst>
                <a:gd name="T0" fmla="*/ 28 w 28"/>
                <a:gd name="T1" fmla="*/ 35 h 40"/>
                <a:gd name="T2" fmla="*/ 9 w 28"/>
                <a:gd name="T3" fmla="*/ 0 h 40"/>
                <a:gd name="T4" fmla="*/ 0 w 28"/>
                <a:gd name="T5" fmla="*/ 5 h 40"/>
                <a:gd name="T6" fmla="*/ 4 w 28"/>
                <a:gd name="T7" fmla="*/ 10 h 40"/>
                <a:gd name="T8" fmla="*/ 19 w 28"/>
                <a:gd name="T9" fmla="*/ 40 h 40"/>
                <a:gd name="T10" fmla="*/ 28 w 28"/>
                <a:gd name="T11" fmla="*/ 36 h 40"/>
                <a:gd name="T12" fmla="*/ 28 w 28"/>
                <a:gd name="T13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0">
                  <a:moveTo>
                    <a:pt x="28" y="35"/>
                  </a:moveTo>
                  <a:cubicBezTo>
                    <a:pt x="22" y="24"/>
                    <a:pt x="15" y="12"/>
                    <a:pt x="9" y="0"/>
                  </a:cubicBezTo>
                  <a:cubicBezTo>
                    <a:pt x="7" y="2"/>
                    <a:pt x="4" y="4"/>
                    <a:pt x="0" y="5"/>
                  </a:cubicBezTo>
                  <a:cubicBezTo>
                    <a:pt x="2" y="6"/>
                    <a:pt x="3" y="8"/>
                    <a:pt x="4" y="10"/>
                  </a:cubicBezTo>
                  <a:cubicBezTo>
                    <a:pt x="9" y="20"/>
                    <a:pt x="14" y="30"/>
                    <a:pt x="19" y="40"/>
                  </a:cubicBezTo>
                  <a:cubicBezTo>
                    <a:pt x="22" y="38"/>
                    <a:pt x="25" y="37"/>
                    <a:pt x="28" y="36"/>
                  </a:cubicBezTo>
                  <a:cubicBezTo>
                    <a:pt x="28" y="35"/>
                    <a:pt x="28" y="35"/>
                    <a:pt x="28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8" name="Freeform 456">
              <a:extLst>
                <a:ext uri="{FF2B5EF4-FFF2-40B4-BE49-F238E27FC236}">
                  <a16:creationId xmlns:a16="http://schemas.microsoft.com/office/drawing/2014/main" id="{A6D79221-FB60-4D1B-B17F-C806990EC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608" y="2467557"/>
              <a:ext cx="283933" cy="289932"/>
            </a:xfrm>
            <a:custGeom>
              <a:avLst/>
              <a:gdLst>
                <a:gd name="T0" fmla="*/ 10 w 71"/>
                <a:gd name="T1" fmla="*/ 61 h 72"/>
                <a:gd name="T2" fmla="*/ 35 w 71"/>
                <a:gd name="T3" fmla="*/ 72 h 72"/>
                <a:gd name="T4" fmla="*/ 35 w 71"/>
                <a:gd name="T5" fmla="*/ 72 h 72"/>
                <a:gd name="T6" fmla="*/ 44 w 71"/>
                <a:gd name="T7" fmla="*/ 71 h 72"/>
                <a:gd name="T8" fmla="*/ 63 w 71"/>
                <a:gd name="T9" fmla="*/ 58 h 72"/>
                <a:gd name="T10" fmla="*/ 68 w 71"/>
                <a:gd name="T11" fmla="*/ 50 h 72"/>
                <a:gd name="T12" fmla="*/ 71 w 71"/>
                <a:gd name="T13" fmla="*/ 36 h 72"/>
                <a:gd name="T14" fmla="*/ 61 w 71"/>
                <a:gd name="T15" fmla="*/ 10 h 72"/>
                <a:gd name="T16" fmla="*/ 53 w 71"/>
                <a:gd name="T17" fmla="*/ 5 h 72"/>
                <a:gd name="T18" fmla="*/ 35 w 71"/>
                <a:gd name="T19" fmla="*/ 0 h 72"/>
                <a:gd name="T20" fmla="*/ 0 w 71"/>
                <a:gd name="T21" fmla="*/ 36 h 72"/>
                <a:gd name="T22" fmla="*/ 0 w 71"/>
                <a:gd name="T23" fmla="*/ 41 h 72"/>
                <a:gd name="T24" fmla="*/ 3 w 71"/>
                <a:gd name="T25" fmla="*/ 50 h 72"/>
                <a:gd name="T26" fmla="*/ 4 w 71"/>
                <a:gd name="T27" fmla="*/ 53 h 72"/>
                <a:gd name="T28" fmla="*/ 10 w 71"/>
                <a:gd name="T29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2">
                  <a:moveTo>
                    <a:pt x="10" y="61"/>
                  </a:moveTo>
                  <a:cubicBezTo>
                    <a:pt x="16" y="67"/>
                    <a:pt x="25" y="71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8" y="72"/>
                    <a:pt x="41" y="71"/>
                    <a:pt x="44" y="71"/>
                  </a:cubicBezTo>
                  <a:cubicBezTo>
                    <a:pt x="52" y="69"/>
                    <a:pt x="58" y="64"/>
                    <a:pt x="63" y="58"/>
                  </a:cubicBezTo>
                  <a:cubicBezTo>
                    <a:pt x="65" y="56"/>
                    <a:pt x="67" y="53"/>
                    <a:pt x="68" y="50"/>
                  </a:cubicBezTo>
                  <a:cubicBezTo>
                    <a:pt x="70" y="46"/>
                    <a:pt x="71" y="41"/>
                    <a:pt x="71" y="36"/>
                  </a:cubicBezTo>
                  <a:cubicBezTo>
                    <a:pt x="71" y="26"/>
                    <a:pt x="67" y="17"/>
                    <a:pt x="61" y="10"/>
                  </a:cubicBezTo>
                  <a:cubicBezTo>
                    <a:pt x="58" y="8"/>
                    <a:pt x="56" y="6"/>
                    <a:pt x="53" y="5"/>
                  </a:cubicBezTo>
                  <a:cubicBezTo>
                    <a:pt x="48" y="2"/>
                    <a:pt x="42" y="0"/>
                    <a:pt x="35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8"/>
                    <a:pt x="0" y="39"/>
                    <a:pt x="0" y="41"/>
                  </a:cubicBezTo>
                  <a:cubicBezTo>
                    <a:pt x="0" y="44"/>
                    <a:pt x="1" y="47"/>
                    <a:pt x="3" y="50"/>
                  </a:cubicBezTo>
                  <a:cubicBezTo>
                    <a:pt x="3" y="51"/>
                    <a:pt x="3" y="52"/>
                    <a:pt x="4" y="53"/>
                  </a:cubicBezTo>
                  <a:cubicBezTo>
                    <a:pt x="5" y="56"/>
                    <a:pt x="7" y="58"/>
                    <a:pt x="1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9" name="Freeform 457">
              <a:extLst>
                <a:ext uri="{FF2B5EF4-FFF2-40B4-BE49-F238E27FC236}">
                  <a16:creationId xmlns:a16="http://schemas.microsoft.com/office/drawing/2014/main" id="{A361A37B-BD92-405D-8267-E4076B4F2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798" y="3073413"/>
              <a:ext cx="283933" cy="285933"/>
            </a:xfrm>
            <a:custGeom>
              <a:avLst/>
              <a:gdLst>
                <a:gd name="T0" fmla="*/ 71 w 71"/>
                <a:gd name="T1" fmla="*/ 36 h 71"/>
                <a:gd name="T2" fmla="*/ 71 w 71"/>
                <a:gd name="T3" fmla="*/ 34 h 71"/>
                <a:gd name="T4" fmla="*/ 70 w 71"/>
                <a:gd name="T5" fmla="*/ 24 h 71"/>
                <a:gd name="T6" fmla="*/ 67 w 71"/>
                <a:gd name="T7" fmla="*/ 19 h 71"/>
                <a:gd name="T8" fmla="*/ 61 w 71"/>
                <a:gd name="T9" fmla="*/ 11 h 71"/>
                <a:gd name="T10" fmla="*/ 44 w 71"/>
                <a:gd name="T11" fmla="*/ 1 h 71"/>
                <a:gd name="T12" fmla="*/ 36 w 71"/>
                <a:gd name="T13" fmla="*/ 0 h 71"/>
                <a:gd name="T14" fmla="*/ 34 w 71"/>
                <a:gd name="T15" fmla="*/ 0 h 71"/>
                <a:gd name="T16" fmla="*/ 1 w 71"/>
                <a:gd name="T17" fmla="*/ 26 h 71"/>
                <a:gd name="T18" fmla="*/ 0 w 71"/>
                <a:gd name="T19" fmla="*/ 35 h 71"/>
                <a:gd name="T20" fmla="*/ 0 w 71"/>
                <a:gd name="T21" fmla="*/ 36 h 71"/>
                <a:gd name="T22" fmla="*/ 17 w 71"/>
                <a:gd name="T23" fmla="*/ 66 h 71"/>
                <a:gd name="T24" fmla="*/ 27 w 71"/>
                <a:gd name="T25" fmla="*/ 70 h 71"/>
                <a:gd name="T26" fmla="*/ 36 w 71"/>
                <a:gd name="T27" fmla="*/ 71 h 71"/>
                <a:gd name="T28" fmla="*/ 39 w 71"/>
                <a:gd name="T29" fmla="*/ 71 h 71"/>
                <a:gd name="T30" fmla="*/ 50 w 71"/>
                <a:gd name="T31" fmla="*/ 68 h 71"/>
                <a:gd name="T32" fmla="*/ 71 w 71"/>
                <a:gd name="T33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71">
                  <a:moveTo>
                    <a:pt x="71" y="36"/>
                  </a:moveTo>
                  <a:cubicBezTo>
                    <a:pt x="71" y="35"/>
                    <a:pt x="71" y="35"/>
                    <a:pt x="71" y="34"/>
                  </a:cubicBezTo>
                  <a:cubicBezTo>
                    <a:pt x="71" y="31"/>
                    <a:pt x="71" y="27"/>
                    <a:pt x="70" y="24"/>
                  </a:cubicBezTo>
                  <a:cubicBezTo>
                    <a:pt x="69" y="22"/>
                    <a:pt x="68" y="20"/>
                    <a:pt x="67" y="19"/>
                  </a:cubicBezTo>
                  <a:cubicBezTo>
                    <a:pt x="66" y="16"/>
                    <a:pt x="64" y="13"/>
                    <a:pt x="61" y="11"/>
                  </a:cubicBezTo>
                  <a:cubicBezTo>
                    <a:pt x="57" y="6"/>
                    <a:pt x="51" y="2"/>
                    <a:pt x="44" y="1"/>
                  </a:cubicBezTo>
                  <a:cubicBezTo>
                    <a:pt x="41" y="0"/>
                    <a:pt x="39" y="0"/>
                    <a:pt x="36" y="0"/>
                  </a:cubicBezTo>
                  <a:cubicBezTo>
                    <a:pt x="35" y="0"/>
                    <a:pt x="35" y="0"/>
                    <a:pt x="34" y="0"/>
                  </a:cubicBezTo>
                  <a:cubicBezTo>
                    <a:pt x="19" y="1"/>
                    <a:pt x="6" y="11"/>
                    <a:pt x="1" y="26"/>
                  </a:cubicBezTo>
                  <a:cubicBezTo>
                    <a:pt x="0" y="29"/>
                    <a:pt x="0" y="32"/>
                    <a:pt x="0" y="35"/>
                  </a:cubicBezTo>
                  <a:cubicBezTo>
                    <a:pt x="0" y="35"/>
                    <a:pt x="0" y="35"/>
                    <a:pt x="0" y="36"/>
                  </a:cubicBezTo>
                  <a:cubicBezTo>
                    <a:pt x="0" y="49"/>
                    <a:pt x="7" y="60"/>
                    <a:pt x="17" y="66"/>
                  </a:cubicBezTo>
                  <a:cubicBezTo>
                    <a:pt x="20" y="68"/>
                    <a:pt x="23" y="69"/>
                    <a:pt x="27" y="70"/>
                  </a:cubicBezTo>
                  <a:cubicBezTo>
                    <a:pt x="29" y="71"/>
                    <a:pt x="33" y="71"/>
                    <a:pt x="36" y="71"/>
                  </a:cubicBezTo>
                  <a:cubicBezTo>
                    <a:pt x="37" y="71"/>
                    <a:pt x="38" y="71"/>
                    <a:pt x="39" y="71"/>
                  </a:cubicBezTo>
                  <a:cubicBezTo>
                    <a:pt x="43" y="71"/>
                    <a:pt x="47" y="70"/>
                    <a:pt x="50" y="68"/>
                  </a:cubicBezTo>
                  <a:cubicBezTo>
                    <a:pt x="63" y="63"/>
                    <a:pt x="71" y="50"/>
                    <a:pt x="71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90" name="Freeform 458">
              <a:extLst>
                <a:ext uri="{FF2B5EF4-FFF2-40B4-BE49-F238E27FC236}">
                  <a16:creationId xmlns:a16="http://schemas.microsoft.com/office/drawing/2014/main" id="{F9972C63-1234-454A-80D5-5B7082A4C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8975" y="2949442"/>
              <a:ext cx="287932" cy="283933"/>
            </a:xfrm>
            <a:custGeom>
              <a:avLst/>
              <a:gdLst>
                <a:gd name="T0" fmla="*/ 70 w 72"/>
                <a:gd name="T1" fmla="*/ 46 h 71"/>
                <a:gd name="T2" fmla="*/ 72 w 72"/>
                <a:gd name="T3" fmla="*/ 36 h 71"/>
                <a:gd name="T4" fmla="*/ 72 w 72"/>
                <a:gd name="T5" fmla="*/ 35 h 71"/>
                <a:gd name="T6" fmla="*/ 71 w 72"/>
                <a:gd name="T7" fmla="*/ 29 h 71"/>
                <a:gd name="T8" fmla="*/ 68 w 72"/>
                <a:gd name="T9" fmla="*/ 20 h 71"/>
                <a:gd name="T10" fmla="*/ 63 w 72"/>
                <a:gd name="T11" fmla="*/ 12 h 71"/>
                <a:gd name="T12" fmla="*/ 56 w 72"/>
                <a:gd name="T13" fmla="*/ 6 h 71"/>
                <a:gd name="T14" fmla="*/ 36 w 72"/>
                <a:gd name="T15" fmla="*/ 0 h 71"/>
                <a:gd name="T16" fmla="*/ 0 w 72"/>
                <a:gd name="T17" fmla="*/ 35 h 71"/>
                <a:gd name="T18" fmla="*/ 36 w 72"/>
                <a:gd name="T19" fmla="*/ 71 h 71"/>
                <a:gd name="T20" fmla="*/ 44 w 72"/>
                <a:gd name="T21" fmla="*/ 70 h 71"/>
                <a:gd name="T22" fmla="*/ 53 w 72"/>
                <a:gd name="T23" fmla="*/ 67 h 71"/>
                <a:gd name="T24" fmla="*/ 70 w 72"/>
                <a:gd name="T25" fmla="*/ 4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1">
                  <a:moveTo>
                    <a:pt x="70" y="46"/>
                  </a:moveTo>
                  <a:cubicBezTo>
                    <a:pt x="71" y="43"/>
                    <a:pt x="72" y="40"/>
                    <a:pt x="72" y="36"/>
                  </a:cubicBezTo>
                  <a:cubicBezTo>
                    <a:pt x="72" y="36"/>
                    <a:pt x="72" y="3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71" y="26"/>
                    <a:pt x="70" y="23"/>
                    <a:pt x="68" y="20"/>
                  </a:cubicBezTo>
                  <a:cubicBezTo>
                    <a:pt x="67" y="17"/>
                    <a:pt x="65" y="14"/>
                    <a:pt x="63" y="12"/>
                  </a:cubicBezTo>
                  <a:cubicBezTo>
                    <a:pt x="61" y="9"/>
                    <a:pt x="59" y="7"/>
                    <a:pt x="56" y="6"/>
                  </a:cubicBezTo>
                  <a:cubicBezTo>
                    <a:pt x="50" y="2"/>
                    <a:pt x="43" y="0"/>
                    <a:pt x="36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39" y="71"/>
                    <a:pt x="42" y="71"/>
                    <a:pt x="44" y="70"/>
                  </a:cubicBezTo>
                  <a:cubicBezTo>
                    <a:pt x="47" y="70"/>
                    <a:pt x="50" y="68"/>
                    <a:pt x="53" y="67"/>
                  </a:cubicBezTo>
                  <a:cubicBezTo>
                    <a:pt x="61" y="63"/>
                    <a:pt x="68" y="55"/>
                    <a:pt x="70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91" name="Freeform 459">
              <a:extLst>
                <a:ext uri="{FF2B5EF4-FFF2-40B4-BE49-F238E27FC236}">
                  <a16:creationId xmlns:a16="http://schemas.microsoft.com/office/drawing/2014/main" id="{C666A3A2-7E7E-41E9-B79D-950D29AE3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885" y="3951206"/>
              <a:ext cx="289932" cy="289932"/>
            </a:xfrm>
            <a:custGeom>
              <a:avLst/>
              <a:gdLst>
                <a:gd name="T0" fmla="*/ 72 w 72"/>
                <a:gd name="T1" fmla="*/ 36 h 72"/>
                <a:gd name="T2" fmla="*/ 70 w 72"/>
                <a:gd name="T3" fmla="*/ 26 h 72"/>
                <a:gd name="T4" fmla="*/ 66 w 72"/>
                <a:gd name="T5" fmla="*/ 17 h 72"/>
                <a:gd name="T6" fmla="*/ 54 w 72"/>
                <a:gd name="T7" fmla="*/ 5 h 72"/>
                <a:gd name="T8" fmla="*/ 45 w 72"/>
                <a:gd name="T9" fmla="*/ 1 h 72"/>
                <a:gd name="T10" fmla="*/ 36 w 72"/>
                <a:gd name="T11" fmla="*/ 0 h 72"/>
                <a:gd name="T12" fmla="*/ 27 w 72"/>
                <a:gd name="T13" fmla="*/ 1 h 72"/>
                <a:gd name="T14" fmla="*/ 19 w 72"/>
                <a:gd name="T15" fmla="*/ 5 h 72"/>
                <a:gd name="T16" fmla="*/ 0 w 72"/>
                <a:gd name="T17" fmla="*/ 36 h 72"/>
                <a:gd name="T18" fmla="*/ 36 w 72"/>
                <a:gd name="T19" fmla="*/ 72 h 72"/>
                <a:gd name="T20" fmla="*/ 70 w 72"/>
                <a:gd name="T21" fmla="*/ 48 h 72"/>
                <a:gd name="T22" fmla="*/ 72 w 72"/>
                <a:gd name="T23" fmla="*/ 39 h 72"/>
                <a:gd name="T24" fmla="*/ 72 w 72"/>
                <a:gd name="T25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cubicBezTo>
                    <a:pt x="72" y="32"/>
                    <a:pt x="71" y="29"/>
                    <a:pt x="70" y="26"/>
                  </a:cubicBezTo>
                  <a:cubicBezTo>
                    <a:pt x="70" y="22"/>
                    <a:pt x="68" y="19"/>
                    <a:pt x="66" y="17"/>
                  </a:cubicBezTo>
                  <a:cubicBezTo>
                    <a:pt x="63" y="12"/>
                    <a:pt x="59" y="8"/>
                    <a:pt x="54" y="5"/>
                  </a:cubicBezTo>
                  <a:cubicBezTo>
                    <a:pt x="51" y="3"/>
                    <a:pt x="48" y="2"/>
                    <a:pt x="45" y="1"/>
                  </a:cubicBezTo>
                  <a:cubicBezTo>
                    <a:pt x="42" y="1"/>
                    <a:pt x="39" y="0"/>
                    <a:pt x="36" y="0"/>
                  </a:cubicBezTo>
                  <a:cubicBezTo>
                    <a:pt x="33" y="0"/>
                    <a:pt x="30" y="1"/>
                    <a:pt x="27" y="1"/>
                  </a:cubicBezTo>
                  <a:cubicBezTo>
                    <a:pt x="24" y="2"/>
                    <a:pt x="21" y="3"/>
                    <a:pt x="19" y="5"/>
                  </a:cubicBezTo>
                  <a:cubicBezTo>
                    <a:pt x="8" y="11"/>
                    <a:pt x="0" y="23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2" y="72"/>
                    <a:pt x="65" y="62"/>
                    <a:pt x="70" y="48"/>
                  </a:cubicBezTo>
                  <a:cubicBezTo>
                    <a:pt x="71" y="46"/>
                    <a:pt x="72" y="43"/>
                    <a:pt x="72" y="39"/>
                  </a:cubicBezTo>
                  <a:cubicBezTo>
                    <a:pt x="72" y="38"/>
                    <a:pt x="72" y="37"/>
                    <a:pt x="7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92" name="Freeform 460">
              <a:extLst>
                <a:ext uri="{FF2B5EF4-FFF2-40B4-BE49-F238E27FC236}">
                  <a16:creationId xmlns:a16="http://schemas.microsoft.com/office/drawing/2014/main" id="{487FB144-290E-4DCA-9973-6927FC413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732" y="4105169"/>
              <a:ext cx="287932" cy="283933"/>
            </a:xfrm>
            <a:custGeom>
              <a:avLst/>
              <a:gdLst>
                <a:gd name="T0" fmla="*/ 72 w 72"/>
                <a:gd name="T1" fmla="*/ 35 h 71"/>
                <a:gd name="T2" fmla="*/ 36 w 72"/>
                <a:gd name="T3" fmla="*/ 0 h 71"/>
                <a:gd name="T4" fmla="*/ 32 w 72"/>
                <a:gd name="T5" fmla="*/ 0 h 71"/>
                <a:gd name="T6" fmla="*/ 22 w 72"/>
                <a:gd name="T7" fmla="*/ 2 h 71"/>
                <a:gd name="T8" fmla="*/ 3 w 72"/>
                <a:gd name="T9" fmla="*/ 22 h 71"/>
                <a:gd name="T10" fmla="*/ 1 w 72"/>
                <a:gd name="T11" fmla="*/ 32 h 71"/>
                <a:gd name="T12" fmla="*/ 0 w 72"/>
                <a:gd name="T13" fmla="*/ 35 h 71"/>
                <a:gd name="T14" fmla="*/ 36 w 72"/>
                <a:gd name="T15" fmla="*/ 71 h 71"/>
                <a:gd name="T16" fmla="*/ 48 w 72"/>
                <a:gd name="T17" fmla="*/ 69 h 71"/>
                <a:gd name="T18" fmla="*/ 57 w 72"/>
                <a:gd name="T19" fmla="*/ 64 h 71"/>
                <a:gd name="T20" fmla="*/ 72 w 72"/>
                <a:gd name="T21" fmla="*/ 3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71">
                  <a:moveTo>
                    <a:pt x="72" y="35"/>
                  </a:moveTo>
                  <a:cubicBezTo>
                    <a:pt x="72" y="16"/>
                    <a:pt x="56" y="0"/>
                    <a:pt x="36" y="0"/>
                  </a:cubicBezTo>
                  <a:cubicBezTo>
                    <a:pt x="35" y="0"/>
                    <a:pt x="33" y="0"/>
                    <a:pt x="32" y="0"/>
                  </a:cubicBezTo>
                  <a:cubicBezTo>
                    <a:pt x="29" y="0"/>
                    <a:pt x="25" y="1"/>
                    <a:pt x="22" y="2"/>
                  </a:cubicBezTo>
                  <a:cubicBezTo>
                    <a:pt x="13" y="6"/>
                    <a:pt x="6" y="13"/>
                    <a:pt x="3" y="22"/>
                  </a:cubicBezTo>
                  <a:cubicBezTo>
                    <a:pt x="2" y="25"/>
                    <a:pt x="1" y="29"/>
                    <a:pt x="1" y="32"/>
                  </a:cubicBezTo>
                  <a:cubicBezTo>
                    <a:pt x="0" y="33"/>
                    <a:pt x="0" y="34"/>
                    <a:pt x="0" y="35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40" y="71"/>
                    <a:pt x="45" y="70"/>
                    <a:pt x="48" y="69"/>
                  </a:cubicBezTo>
                  <a:cubicBezTo>
                    <a:pt x="52" y="68"/>
                    <a:pt x="55" y="66"/>
                    <a:pt x="57" y="64"/>
                  </a:cubicBezTo>
                  <a:cubicBezTo>
                    <a:pt x="66" y="58"/>
                    <a:pt x="72" y="47"/>
                    <a:pt x="72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93" name="Freeform 461">
              <a:extLst>
                <a:ext uri="{FF2B5EF4-FFF2-40B4-BE49-F238E27FC236}">
                  <a16:creationId xmlns:a16="http://schemas.microsoft.com/office/drawing/2014/main" id="{A8074EB4-8552-42F7-B52C-F0FF2ACB5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6683" y="4493077"/>
              <a:ext cx="289932" cy="289932"/>
            </a:xfrm>
            <a:custGeom>
              <a:avLst/>
              <a:gdLst>
                <a:gd name="T0" fmla="*/ 72 w 72"/>
                <a:gd name="T1" fmla="*/ 36 h 72"/>
                <a:gd name="T2" fmla="*/ 70 w 72"/>
                <a:gd name="T3" fmla="*/ 24 h 72"/>
                <a:gd name="T4" fmla="*/ 65 w 72"/>
                <a:gd name="T5" fmla="*/ 15 h 72"/>
                <a:gd name="T6" fmla="*/ 53 w 72"/>
                <a:gd name="T7" fmla="*/ 5 h 72"/>
                <a:gd name="T8" fmla="*/ 44 w 72"/>
                <a:gd name="T9" fmla="*/ 1 h 72"/>
                <a:gd name="T10" fmla="*/ 36 w 72"/>
                <a:gd name="T11" fmla="*/ 0 h 72"/>
                <a:gd name="T12" fmla="*/ 24 w 72"/>
                <a:gd name="T13" fmla="*/ 3 h 72"/>
                <a:gd name="T14" fmla="*/ 15 w 72"/>
                <a:gd name="T15" fmla="*/ 7 h 72"/>
                <a:gd name="T16" fmla="*/ 0 w 72"/>
                <a:gd name="T17" fmla="*/ 36 h 72"/>
                <a:gd name="T18" fmla="*/ 36 w 72"/>
                <a:gd name="T19" fmla="*/ 72 h 72"/>
                <a:gd name="T20" fmla="*/ 69 w 72"/>
                <a:gd name="T21" fmla="*/ 50 h 72"/>
                <a:gd name="T22" fmla="*/ 71 w 72"/>
                <a:gd name="T23" fmla="*/ 40 h 72"/>
                <a:gd name="T24" fmla="*/ 72 w 72"/>
                <a:gd name="T25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cubicBezTo>
                    <a:pt x="72" y="32"/>
                    <a:pt x="71" y="28"/>
                    <a:pt x="70" y="24"/>
                  </a:cubicBezTo>
                  <a:cubicBezTo>
                    <a:pt x="68" y="21"/>
                    <a:pt x="67" y="18"/>
                    <a:pt x="65" y="15"/>
                  </a:cubicBezTo>
                  <a:cubicBezTo>
                    <a:pt x="62" y="11"/>
                    <a:pt x="58" y="7"/>
                    <a:pt x="53" y="5"/>
                  </a:cubicBezTo>
                  <a:cubicBezTo>
                    <a:pt x="50" y="3"/>
                    <a:pt x="47" y="2"/>
                    <a:pt x="44" y="1"/>
                  </a:cubicBezTo>
                  <a:cubicBezTo>
                    <a:pt x="41" y="1"/>
                    <a:pt x="39" y="0"/>
                    <a:pt x="36" y="0"/>
                  </a:cubicBezTo>
                  <a:cubicBezTo>
                    <a:pt x="32" y="0"/>
                    <a:pt x="28" y="1"/>
                    <a:pt x="24" y="3"/>
                  </a:cubicBezTo>
                  <a:cubicBezTo>
                    <a:pt x="21" y="4"/>
                    <a:pt x="18" y="5"/>
                    <a:pt x="15" y="7"/>
                  </a:cubicBezTo>
                  <a:cubicBezTo>
                    <a:pt x="6" y="13"/>
                    <a:pt x="0" y="24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1" y="72"/>
                    <a:pt x="64" y="63"/>
                    <a:pt x="69" y="50"/>
                  </a:cubicBezTo>
                  <a:cubicBezTo>
                    <a:pt x="70" y="47"/>
                    <a:pt x="71" y="44"/>
                    <a:pt x="71" y="40"/>
                  </a:cubicBezTo>
                  <a:cubicBezTo>
                    <a:pt x="72" y="39"/>
                    <a:pt x="72" y="38"/>
                    <a:pt x="7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94" name="Freeform 462">
              <a:extLst>
                <a:ext uri="{FF2B5EF4-FFF2-40B4-BE49-F238E27FC236}">
                  <a16:creationId xmlns:a16="http://schemas.microsoft.com/office/drawing/2014/main" id="{1D382B30-6DED-4111-B4DC-F62244F34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547" y="4633044"/>
              <a:ext cx="283933" cy="289932"/>
            </a:xfrm>
            <a:custGeom>
              <a:avLst/>
              <a:gdLst>
                <a:gd name="T0" fmla="*/ 35 w 71"/>
                <a:gd name="T1" fmla="*/ 0 h 72"/>
                <a:gd name="T2" fmla="*/ 35 w 71"/>
                <a:gd name="T3" fmla="*/ 0 h 72"/>
                <a:gd name="T4" fmla="*/ 26 w 71"/>
                <a:gd name="T5" fmla="*/ 2 h 72"/>
                <a:gd name="T6" fmla="*/ 2 w 71"/>
                <a:gd name="T7" fmla="*/ 23 h 72"/>
                <a:gd name="T8" fmla="*/ 0 w 71"/>
                <a:gd name="T9" fmla="*/ 33 h 72"/>
                <a:gd name="T10" fmla="*/ 0 w 71"/>
                <a:gd name="T11" fmla="*/ 36 h 72"/>
                <a:gd name="T12" fmla="*/ 35 w 71"/>
                <a:gd name="T13" fmla="*/ 72 h 72"/>
                <a:gd name="T14" fmla="*/ 71 w 71"/>
                <a:gd name="T15" fmla="*/ 36 h 72"/>
                <a:gd name="T16" fmla="*/ 71 w 71"/>
                <a:gd name="T17" fmla="*/ 32 h 72"/>
                <a:gd name="T18" fmla="*/ 69 w 71"/>
                <a:gd name="T19" fmla="*/ 23 h 72"/>
                <a:gd name="T20" fmla="*/ 35 w 71"/>
                <a:gd name="T2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72"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2" y="0"/>
                    <a:pt x="29" y="1"/>
                    <a:pt x="26" y="2"/>
                  </a:cubicBezTo>
                  <a:cubicBezTo>
                    <a:pt x="15" y="5"/>
                    <a:pt x="6" y="13"/>
                    <a:pt x="2" y="23"/>
                  </a:cubicBezTo>
                  <a:cubicBezTo>
                    <a:pt x="1" y="26"/>
                    <a:pt x="0" y="29"/>
                    <a:pt x="0" y="33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0" y="56"/>
                    <a:pt x="16" y="72"/>
                    <a:pt x="35" y="72"/>
                  </a:cubicBezTo>
                  <a:cubicBezTo>
                    <a:pt x="55" y="72"/>
                    <a:pt x="71" y="56"/>
                    <a:pt x="71" y="36"/>
                  </a:cubicBezTo>
                  <a:cubicBezTo>
                    <a:pt x="71" y="35"/>
                    <a:pt x="71" y="34"/>
                    <a:pt x="71" y="32"/>
                  </a:cubicBezTo>
                  <a:cubicBezTo>
                    <a:pt x="71" y="29"/>
                    <a:pt x="70" y="26"/>
                    <a:pt x="69" y="23"/>
                  </a:cubicBezTo>
                  <a:cubicBezTo>
                    <a:pt x="64" y="10"/>
                    <a:pt x="51" y="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96" name="Freeform 463">
              <a:extLst>
                <a:ext uri="{FF2B5EF4-FFF2-40B4-BE49-F238E27FC236}">
                  <a16:creationId xmlns:a16="http://schemas.microsoft.com/office/drawing/2014/main" id="{6A6B9331-BCFF-452E-A7EF-1152DECD3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586" y="3387339"/>
              <a:ext cx="287932" cy="287932"/>
            </a:xfrm>
            <a:custGeom>
              <a:avLst/>
              <a:gdLst>
                <a:gd name="T0" fmla="*/ 68 w 72"/>
                <a:gd name="T1" fmla="*/ 51 h 72"/>
                <a:gd name="T2" fmla="*/ 71 w 72"/>
                <a:gd name="T3" fmla="*/ 42 h 72"/>
                <a:gd name="T4" fmla="*/ 72 w 72"/>
                <a:gd name="T5" fmla="*/ 36 h 72"/>
                <a:gd name="T6" fmla="*/ 65 w 72"/>
                <a:gd name="T7" fmla="*/ 15 h 72"/>
                <a:gd name="T8" fmla="*/ 58 w 72"/>
                <a:gd name="T9" fmla="*/ 8 h 72"/>
                <a:gd name="T10" fmla="*/ 38 w 72"/>
                <a:gd name="T11" fmla="*/ 0 h 72"/>
                <a:gd name="T12" fmla="*/ 36 w 72"/>
                <a:gd name="T13" fmla="*/ 0 h 72"/>
                <a:gd name="T14" fmla="*/ 28 w 72"/>
                <a:gd name="T15" fmla="*/ 1 h 72"/>
                <a:gd name="T16" fmla="*/ 0 w 72"/>
                <a:gd name="T17" fmla="*/ 36 h 72"/>
                <a:gd name="T18" fmla="*/ 2 w 72"/>
                <a:gd name="T19" fmla="*/ 46 h 72"/>
                <a:gd name="T20" fmla="*/ 6 w 72"/>
                <a:gd name="T21" fmla="*/ 55 h 72"/>
                <a:gd name="T22" fmla="*/ 17 w 72"/>
                <a:gd name="T23" fmla="*/ 66 h 72"/>
                <a:gd name="T24" fmla="*/ 25 w 72"/>
                <a:gd name="T25" fmla="*/ 70 h 72"/>
                <a:gd name="T26" fmla="*/ 36 w 72"/>
                <a:gd name="T27" fmla="*/ 72 h 72"/>
                <a:gd name="T28" fmla="*/ 36 w 72"/>
                <a:gd name="T29" fmla="*/ 72 h 72"/>
                <a:gd name="T30" fmla="*/ 46 w 72"/>
                <a:gd name="T31" fmla="*/ 70 h 72"/>
                <a:gd name="T32" fmla="*/ 68 w 72"/>
                <a:gd name="T33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>
                  <a:moveTo>
                    <a:pt x="68" y="51"/>
                  </a:moveTo>
                  <a:cubicBezTo>
                    <a:pt x="70" y="48"/>
                    <a:pt x="71" y="45"/>
                    <a:pt x="71" y="42"/>
                  </a:cubicBezTo>
                  <a:cubicBezTo>
                    <a:pt x="72" y="40"/>
                    <a:pt x="72" y="38"/>
                    <a:pt x="72" y="36"/>
                  </a:cubicBezTo>
                  <a:cubicBezTo>
                    <a:pt x="72" y="28"/>
                    <a:pt x="69" y="20"/>
                    <a:pt x="65" y="15"/>
                  </a:cubicBezTo>
                  <a:cubicBezTo>
                    <a:pt x="63" y="12"/>
                    <a:pt x="60" y="10"/>
                    <a:pt x="58" y="8"/>
                  </a:cubicBezTo>
                  <a:cubicBezTo>
                    <a:pt x="52" y="3"/>
                    <a:pt x="45" y="1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  <a:cubicBezTo>
                    <a:pt x="33" y="0"/>
                    <a:pt x="30" y="0"/>
                    <a:pt x="28" y="1"/>
                  </a:cubicBezTo>
                  <a:cubicBezTo>
                    <a:pt x="12" y="5"/>
                    <a:pt x="0" y="19"/>
                    <a:pt x="0" y="36"/>
                  </a:cubicBezTo>
                  <a:cubicBezTo>
                    <a:pt x="0" y="39"/>
                    <a:pt x="1" y="43"/>
                    <a:pt x="2" y="46"/>
                  </a:cubicBezTo>
                  <a:cubicBezTo>
                    <a:pt x="2" y="49"/>
                    <a:pt x="4" y="52"/>
                    <a:pt x="6" y="55"/>
                  </a:cubicBezTo>
                  <a:cubicBezTo>
                    <a:pt x="8" y="59"/>
                    <a:pt x="12" y="63"/>
                    <a:pt x="17" y="66"/>
                  </a:cubicBezTo>
                  <a:cubicBezTo>
                    <a:pt x="19" y="68"/>
                    <a:pt x="22" y="69"/>
                    <a:pt x="25" y="70"/>
                  </a:cubicBezTo>
                  <a:cubicBezTo>
                    <a:pt x="29" y="71"/>
                    <a:pt x="32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9" y="72"/>
                    <a:pt x="43" y="71"/>
                    <a:pt x="46" y="70"/>
                  </a:cubicBezTo>
                  <a:cubicBezTo>
                    <a:pt x="56" y="67"/>
                    <a:pt x="64" y="60"/>
                    <a:pt x="68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97" name="Freeform 464">
              <a:extLst>
                <a:ext uri="{FF2B5EF4-FFF2-40B4-BE49-F238E27FC236}">
                  <a16:creationId xmlns:a16="http://schemas.microsoft.com/office/drawing/2014/main" id="{9DFB8229-98D5-495D-96E2-335D7E30F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6343" y="3715261"/>
              <a:ext cx="283933" cy="283933"/>
            </a:xfrm>
            <a:custGeom>
              <a:avLst/>
              <a:gdLst>
                <a:gd name="T0" fmla="*/ 31 w 71"/>
                <a:gd name="T1" fmla="*/ 0 h 71"/>
                <a:gd name="T2" fmla="*/ 21 w 71"/>
                <a:gd name="T3" fmla="*/ 3 h 71"/>
                <a:gd name="T4" fmla="*/ 3 w 71"/>
                <a:gd name="T5" fmla="*/ 20 h 71"/>
                <a:gd name="T6" fmla="*/ 0 w 71"/>
                <a:gd name="T7" fmla="*/ 29 h 71"/>
                <a:gd name="T8" fmla="*/ 0 w 71"/>
                <a:gd name="T9" fmla="*/ 36 h 71"/>
                <a:gd name="T10" fmla="*/ 2 w 71"/>
                <a:gd name="T11" fmla="*/ 48 h 71"/>
                <a:gd name="T12" fmla="*/ 7 w 71"/>
                <a:gd name="T13" fmla="*/ 57 h 71"/>
                <a:gd name="T14" fmla="*/ 14 w 71"/>
                <a:gd name="T15" fmla="*/ 64 h 71"/>
                <a:gd name="T16" fmla="*/ 22 w 71"/>
                <a:gd name="T17" fmla="*/ 69 h 71"/>
                <a:gd name="T18" fmla="*/ 35 w 71"/>
                <a:gd name="T19" fmla="*/ 71 h 71"/>
                <a:gd name="T20" fmla="*/ 67 w 71"/>
                <a:gd name="T21" fmla="*/ 52 h 71"/>
                <a:gd name="T22" fmla="*/ 71 w 71"/>
                <a:gd name="T23" fmla="*/ 42 h 71"/>
                <a:gd name="T24" fmla="*/ 71 w 71"/>
                <a:gd name="T25" fmla="*/ 36 h 71"/>
                <a:gd name="T26" fmla="*/ 71 w 71"/>
                <a:gd name="T27" fmla="*/ 33 h 71"/>
                <a:gd name="T28" fmla="*/ 69 w 71"/>
                <a:gd name="T29" fmla="*/ 23 h 71"/>
                <a:gd name="T30" fmla="*/ 63 w 71"/>
                <a:gd name="T31" fmla="*/ 13 h 71"/>
                <a:gd name="T32" fmla="*/ 55 w 71"/>
                <a:gd name="T33" fmla="*/ 6 h 71"/>
                <a:gd name="T34" fmla="*/ 35 w 71"/>
                <a:gd name="T35" fmla="*/ 0 h 71"/>
                <a:gd name="T36" fmla="*/ 31 w 71"/>
                <a:gd name="T3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71">
                  <a:moveTo>
                    <a:pt x="31" y="0"/>
                  </a:moveTo>
                  <a:cubicBezTo>
                    <a:pt x="28" y="1"/>
                    <a:pt x="24" y="1"/>
                    <a:pt x="21" y="3"/>
                  </a:cubicBezTo>
                  <a:cubicBezTo>
                    <a:pt x="14" y="6"/>
                    <a:pt x="7" y="12"/>
                    <a:pt x="3" y="20"/>
                  </a:cubicBezTo>
                  <a:cubicBezTo>
                    <a:pt x="2" y="23"/>
                    <a:pt x="1" y="26"/>
                    <a:pt x="0" y="29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0" y="40"/>
                    <a:pt x="1" y="44"/>
                    <a:pt x="2" y="48"/>
                  </a:cubicBezTo>
                  <a:cubicBezTo>
                    <a:pt x="3" y="51"/>
                    <a:pt x="5" y="54"/>
                    <a:pt x="7" y="57"/>
                  </a:cubicBezTo>
                  <a:cubicBezTo>
                    <a:pt x="9" y="60"/>
                    <a:pt x="11" y="62"/>
                    <a:pt x="14" y="64"/>
                  </a:cubicBezTo>
                  <a:cubicBezTo>
                    <a:pt x="16" y="66"/>
                    <a:pt x="19" y="68"/>
                    <a:pt x="22" y="69"/>
                  </a:cubicBezTo>
                  <a:cubicBezTo>
                    <a:pt x="26" y="71"/>
                    <a:pt x="31" y="71"/>
                    <a:pt x="35" y="71"/>
                  </a:cubicBezTo>
                  <a:cubicBezTo>
                    <a:pt x="49" y="71"/>
                    <a:pt x="62" y="63"/>
                    <a:pt x="67" y="52"/>
                  </a:cubicBezTo>
                  <a:cubicBezTo>
                    <a:pt x="69" y="49"/>
                    <a:pt x="70" y="46"/>
                    <a:pt x="71" y="42"/>
                  </a:cubicBezTo>
                  <a:cubicBezTo>
                    <a:pt x="71" y="40"/>
                    <a:pt x="71" y="38"/>
                    <a:pt x="71" y="36"/>
                  </a:cubicBezTo>
                  <a:cubicBezTo>
                    <a:pt x="71" y="35"/>
                    <a:pt x="71" y="34"/>
                    <a:pt x="71" y="33"/>
                  </a:cubicBezTo>
                  <a:cubicBezTo>
                    <a:pt x="71" y="29"/>
                    <a:pt x="70" y="26"/>
                    <a:pt x="69" y="23"/>
                  </a:cubicBezTo>
                  <a:cubicBezTo>
                    <a:pt x="67" y="19"/>
                    <a:pt x="65" y="16"/>
                    <a:pt x="63" y="13"/>
                  </a:cubicBezTo>
                  <a:cubicBezTo>
                    <a:pt x="61" y="10"/>
                    <a:pt x="58" y="8"/>
                    <a:pt x="55" y="6"/>
                  </a:cubicBezTo>
                  <a:cubicBezTo>
                    <a:pt x="49" y="2"/>
                    <a:pt x="43" y="0"/>
                    <a:pt x="35" y="0"/>
                  </a:cubicBezTo>
                  <a:cubicBezTo>
                    <a:pt x="34" y="0"/>
                    <a:pt x="32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98" name="Freeform 465">
              <a:extLst>
                <a:ext uri="{FF2B5EF4-FFF2-40B4-BE49-F238E27FC236}">
                  <a16:creationId xmlns:a16="http://schemas.microsoft.com/office/drawing/2014/main" id="{17CA4582-F319-4FCC-BAAE-93F13DD69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0455" y="4537066"/>
              <a:ext cx="283933" cy="289932"/>
            </a:xfrm>
            <a:custGeom>
              <a:avLst/>
              <a:gdLst>
                <a:gd name="T0" fmla="*/ 65 w 71"/>
                <a:gd name="T1" fmla="*/ 56 h 72"/>
                <a:gd name="T2" fmla="*/ 67 w 71"/>
                <a:gd name="T3" fmla="*/ 53 h 72"/>
                <a:gd name="T4" fmla="*/ 70 w 71"/>
                <a:gd name="T5" fmla="*/ 43 h 72"/>
                <a:gd name="T6" fmla="*/ 71 w 71"/>
                <a:gd name="T7" fmla="*/ 37 h 72"/>
                <a:gd name="T8" fmla="*/ 71 w 71"/>
                <a:gd name="T9" fmla="*/ 36 h 72"/>
                <a:gd name="T10" fmla="*/ 70 w 71"/>
                <a:gd name="T11" fmla="*/ 27 h 72"/>
                <a:gd name="T12" fmla="*/ 57 w 71"/>
                <a:gd name="T13" fmla="*/ 8 h 72"/>
                <a:gd name="T14" fmla="*/ 49 w 71"/>
                <a:gd name="T15" fmla="*/ 3 h 72"/>
                <a:gd name="T16" fmla="*/ 35 w 71"/>
                <a:gd name="T17" fmla="*/ 0 h 72"/>
                <a:gd name="T18" fmla="*/ 0 w 71"/>
                <a:gd name="T19" fmla="*/ 36 h 72"/>
                <a:gd name="T20" fmla="*/ 0 w 71"/>
                <a:gd name="T21" fmla="*/ 40 h 72"/>
                <a:gd name="T22" fmla="*/ 2 w 71"/>
                <a:gd name="T23" fmla="*/ 49 h 72"/>
                <a:gd name="T24" fmla="*/ 35 w 71"/>
                <a:gd name="T25" fmla="*/ 72 h 72"/>
                <a:gd name="T26" fmla="*/ 59 w 71"/>
                <a:gd name="T27" fmla="*/ 63 h 72"/>
                <a:gd name="T28" fmla="*/ 65 w 71"/>
                <a:gd name="T29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2">
                  <a:moveTo>
                    <a:pt x="65" y="56"/>
                  </a:moveTo>
                  <a:cubicBezTo>
                    <a:pt x="66" y="55"/>
                    <a:pt x="67" y="54"/>
                    <a:pt x="67" y="53"/>
                  </a:cubicBezTo>
                  <a:cubicBezTo>
                    <a:pt x="69" y="50"/>
                    <a:pt x="70" y="47"/>
                    <a:pt x="70" y="43"/>
                  </a:cubicBezTo>
                  <a:cubicBezTo>
                    <a:pt x="71" y="41"/>
                    <a:pt x="71" y="39"/>
                    <a:pt x="71" y="37"/>
                  </a:cubicBezTo>
                  <a:cubicBezTo>
                    <a:pt x="71" y="37"/>
                    <a:pt x="71" y="36"/>
                    <a:pt x="71" y="36"/>
                  </a:cubicBezTo>
                  <a:cubicBezTo>
                    <a:pt x="71" y="33"/>
                    <a:pt x="71" y="30"/>
                    <a:pt x="70" y="27"/>
                  </a:cubicBezTo>
                  <a:cubicBezTo>
                    <a:pt x="68" y="19"/>
                    <a:pt x="64" y="12"/>
                    <a:pt x="57" y="8"/>
                  </a:cubicBezTo>
                  <a:cubicBezTo>
                    <a:pt x="55" y="6"/>
                    <a:pt x="52" y="4"/>
                    <a:pt x="49" y="3"/>
                  </a:cubicBezTo>
                  <a:cubicBezTo>
                    <a:pt x="45" y="1"/>
                    <a:pt x="40" y="0"/>
                    <a:pt x="35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7"/>
                    <a:pt x="0" y="39"/>
                    <a:pt x="0" y="40"/>
                  </a:cubicBezTo>
                  <a:cubicBezTo>
                    <a:pt x="0" y="43"/>
                    <a:pt x="1" y="46"/>
                    <a:pt x="2" y="49"/>
                  </a:cubicBezTo>
                  <a:cubicBezTo>
                    <a:pt x="8" y="62"/>
                    <a:pt x="20" y="72"/>
                    <a:pt x="35" y="72"/>
                  </a:cubicBezTo>
                  <a:cubicBezTo>
                    <a:pt x="44" y="72"/>
                    <a:pt x="53" y="68"/>
                    <a:pt x="59" y="63"/>
                  </a:cubicBezTo>
                  <a:cubicBezTo>
                    <a:pt x="61" y="61"/>
                    <a:pt x="63" y="58"/>
                    <a:pt x="65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99" name="Freeform 466">
              <a:extLst>
                <a:ext uri="{FF2B5EF4-FFF2-40B4-BE49-F238E27FC236}">
                  <a16:creationId xmlns:a16="http://schemas.microsoft.com/office/drawing/2014/main" id="{E59ABB01-E959-450F-9C47-7C0496C2F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2386" y="3077412"/>
              <a:ext cx="283933" cy="285933"/>
            </a:xfrm>
            <a:custGeom>
              <a:avLst/>
              <a:gdLst>
                <a:gd name="T0" fmla="*/ 35 w 71"/>
                <a:gd name="T1" fmla="*/ 71 h 71"/>
                <a:gd name="T2" fmla="*/ 40 w 71"/>
                <a:gd name="T3" fmla="*/ 71 h 71"/>
                <a:gd name="T4" fmla="*/ 50 w 71"/>
                <a:gd name="T5" fmla="*/ 68 h 71"/>
                <a:gd name="T6" fmla="*/ 71 w 71"/>
                <a:gd name="T7" fmla="*/ 36 h 71"/>
                <a:gd name="T8" fmla="*/ 66 w 71"/>
                <a:gd name="T9" fmla="*/ 17 h 71"/>
                <a:gd name="T10" fmla="*/ 60 w 71"/>
                <a:gd name="T11" fmla="*/ 9 h 71"/>
                <a:gd name="T12" fmla="*/ 35 w 71"/>
                <a:gd name="T13" fmla="*/ 0 h 71"/>
                <a:gd name="T14" fmla="*/ 9 w 71"/>
                <a:gd name="T15" fmla="*/ 12 h 71"/>
                <a:gd name="T16" fmla="*/ 3 w 71"/>
                <a:gd name="T17" fmla="*/ 20 h 71"/>
                <a:gd name="T18" fmla="*/ 0 w 71"/>
                <a:gd name="T19" fmla="*/ 36 h 71"/>
                <a:gd name="T20" fmla="*/ 35 w 71"/>
                <a:gd name="T2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71">
                  <a:moveTo>
                    <a:pt x="35" y="71"/>
                  </a:moveTo>
                  <a:cubicBezTo>
                    <a:pt x="37" y="71"/>
                    <a:pt x="39" y="71"/>
                    <a:pt x="40" y="71"/>
                  </a:cubicBezTo>
                  <a:cubicBezTo>
                    <a:pt x="44" y="71"/>
                    <a:pt x="47" y="70"/>
                    <a:pt x="50" y="68"/>
                  </a:cubicBezTo>
                  <a:cubicBezTo>
                    <a:pt x="62" y="63"/>
                    <a:pt x="71" y="50"/>
                    <a:pt x="71" y="36"/>
                  </a:cubicBezTo>
                  <a:cubicBezTo>
                    <a:pt x="71" y="29"/>
                    <a:pt x="69" y="22"/>
                    <a:pt x="66" y="17"/>
                  </a:cubicBezTo>
                  <a:cubicBezTo>
                    <a:pt x="64" y="14"/>
                    <a:pt x="62" y="12"/>
                    <a:pt x="60" y="9"/>
                  </a:cubicBezTo>
                  <a:cubicBezTo>
                    <a:pt x="53" y="3"/>
                    <a:pt x="45" y="0"/>
                    <a:pt x="35" y="0"/>
                  </a:cubicBezTo>
                  <a:cubicBezTo>
                    <a:pt x="25" y="0"/>
                    <a:pt x="15" y="5"/>
                    <a:pt x="9" y="12"/>
                  </a:cubicBezTo>
                  <a:cubicBezTo>
                    <a:pt x="6" y="15"/>
                    <a:pt x="5" y="17"/>
                    <a:pt x="3" y="20"/>
                  </a:cubicBezTo>
                  <a:cubicBezTo>
                    <a:pt x="1" y="25"/>
                    <a:pt x="0" y="30"/>
                    <a:pt x="0" y="36"/>
                  </a:cubicBezTo>
                  <a:cubicBezTo>
                    <a:pt x="0" y="55"/>
                    <a:pt x="16" y="71"/>
                    <a:pt x="35" y="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00" name="Freeform 467">
              <a:extLst>
                <a:ext uri="{FF2B5EF4-FFF2-40B4-BE49-F238E27FC236}">
                  <a16:creationId xmlns:a16="http://schemas.microsoft.com/office/drawing/2014/main" id="{43AA9FF1-BDEB-4C29-8E71-EB1208C79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266" y="4445088"/>
              <a:ext cx="283933" cy="285933"/>
            </a:xfrm>
            <a:custGeom>
              <a:avLst/>
              <a:gdLst>
                <a:gd name="T0" fmla="*/ 0 w 71"/>
                <a:gd name="T1" fmla="*/ 35 h 71"/>
                <a:gd name="T2" fmla="*/ 0 w 71"/>
                <a:gd name="T3" fmla="*/ 36 h 71"/>
                <a:gd name="T4" fmla="*/ 1 w 71"/>
                <a:gd name="T5" fmla="*/ 45 h 71"/>
                <a:gd name="T6" fmla="*/ 36 w 71"/>
                <a:gd name="T7" fmla="*/ 71 h 71"/>
                <a:gd name="T8" fmla="*/ 44 w 71"/>
                <a:gd name="T9" fmla="*/ 70 h 71"/>
                <a:gd name="T10" fmla="*/ 54 w 71"/>
                <a:gd name="T11" fmla="*/ 66 h 71"/>
                <a:gd name="T12" fmla="*/ 71 w 71"/>
                <a:gd name="T13" fmla="*/ 36 h 71"/>
                <a:gd name="T14" fmla="*/ 70 w 71"/>
                <a:gd name="T15" fmla="*/ 26 h 71"/>
                <a:gd name="T16" fmla="*/ 66 w 71"/>
                <a:gd name="T17" fmla="*/ 17 h 71"/>
                <a:gd name="T18" fmla="*/ 42 w 71"/>
                <a:gd name="T19" fmla="*/ 1 h 71"/>
                <a:gd name="T20" fmla="*/ 36 w 71"/>
                <a:gd name="T21" fmla="*/ 0 h 71"/>
                <a:gd name="T22" fmla="*/ 33 w 71"/>
                <a:gd name="T23" fmla="*/ 0 h 71"/>
                <a:gd name="T24" fmla="*/ 0 w 71"/>
                <a:gd name="T25" fmla="*/ 3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1">
                  <a:moveTo>
                    <a:pt x="0" y="35"/>
                  </a:moveTo>
                  <a:cubicBezTo>
                    <a:pt x="0" y="35"/>
                    <a:pt x="0" y="35"/>
                    <a:pt x="0" y="36"/>
                  </a:cubicBezTo>
                  <a:cubicBezTo>
                    <a:pt x="0" y="39"/>
                    <a:pt x="0" y="42"/>
                    <a:pt x="1" y="45"/>
                  </a:cubicBezTo>
                  <a:cubicBezTo>
                    <a:pt x="5" y="60"/>
                    <a:pt x="19" y="71"/>
                    <a:pt x="36" y="71"/>
                  </a:cubicBezTo>
                  <a:cubicBezTo>
                    <a:pt x="39" y="71"/>
                    <a:pt x="41" y="71"/>
                    <a:pt x="44" y="70"/>
                  </a:cubicBezTo>
                  <a:cubicBezTo>
                    <a:pt x="48" y="70"/>
                    <a:pt x="51" y="68"/>
                    <a:pt x="54" y="66"/>
                  </a:cubicBezTo>
                  <a:cubicBezTo>
                    <a:pt x="64" y="60"/>
                    <a:pt x="71" y="49"/>
                    <a:pt x="71" y="36"/>
                  </a:cubicBezTo>
                  <a:cubicBezTo>
                    <a:pt x="71" y="32"/>
                    <a:pt x="71" y="29"/>
                    <a:pt x="70" y="26"/>
                  </a:cubicBezTo>
                  <a:cubicBezTo>
                    <a:pt x="69" y="23"/>
                    <a:pt x="68" y="20"/>
                    <a:pt x="66" y="17"/>
                  </a:cubicBezTo>
                  <a:cubicBezTo>
                    <a:pt x="61" y="9"/>
                    <a:pt x="53" y="2"/>
                    <a:pt x="42" y="1"/>
                  </a:cubicBezTo>
                  <a:cubicBezTo>
                    <a:pt x="40" y="0"/>
                    <a:pt x="38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  <a:cubicBezTo>
                    <a:pt x="14" y="2"/>
                    <a:pt x="0" y="17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01" name="Freeform 468">
              <a:extLst>
                <a:ext uri="{FF2B5EF4-FFF2-40B4-BE49-F238E27FC236}">
                  <a16:creationId xmlns:a16="http://schemas.microsoft.com/office/drawing/2014/main" id="{E16D64D7-7778-4FE2-BF58-BABA4B8E3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8195" y="5202910"/>
              <a:ext cx="283933" cy="285933"/>
            </a:xfrm>
            <a:custGeom>
              <a:avLst/>
              <a:gdLst>
                <a:gd name="T0" fmla="*/ 57 w 71"/>
                <a:gd name="T1" fmla="*/ 7 h 71"/>
                <a:gd name="T2" fmla="*/ 49 w 71"/>
                <a:gd name="T3" fmla="*/ 3 h 71"/>
                <a:gd name="T4" fmla="*/ 49 w 71"/>
                <a:gd name="T5" fmla="*/ 3 h 71"/>
                <a:gd name="T6" fmla="*/ 40 w 71"/>
                <a:gd name="T7" fmla="*/ 0 h 71"/>
                <a:gd name="T8" fmla="*/ 35 w 71"/>
                <a:gd name="T9" fmla="*/ 0 h 71"/>
                <a:gd name="T10" fmla="*/ 27 w 71"/>
                <a:gd name="T11" fmla="*/ 1 h 71"/>
                <a:gd name="T12" fmla="*/ 18 w 71"/>
                <a:gd name="T13" fmla="*/ 4 h 71"/>
                <a:gd name="T14" fmla="*/ 0 w 71"/>
                <a:gd name="T15" fmla="*/ 36 h 71"/>
                <a:gd name="T16" fmla="*/ 35 w 71"/>
                <a:gd name="T17" fmla="*/ 71 h 71"/>
                <a:gd name="T18" fmla="*/ 40 w 71"/>
                <a:gd name="T19" fmla="*/ 71 h 71"/>
                <a:gd name="T20" fmla="*/ 50 w 71"/>
                <a:gd name="T21" fmla="*/ 68 h 71"/>
                <a:gd name="T22" fmla="*/ 71 w 71"/>
                <a:gd name="T23" fmla="*/ 36 h 71"/>
                <a:gd name="T24" fmla="*/ 71 w 71"/>
                <a:gd name="T25" fmla="*/ 29 h 71"/>
                <a:gd name="T26" fmla="*/ 68 w 71"/>
                <a:gd name="T27" fmla="*/ 21 h 71"/>
                <a:gd name="T28" fmla="*/ 57 w 71"/>
                <a:gd name="T29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1">
                  <a:moveTo>
                    <a:pt x="57" y="7"/>
                  </a:moveTo>
                  <a:cubicBezTo>
                    <a:pt x="55" y="6"/>
                    <a:pt x="52" y="4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6" y="1"/>
                    <a:pt x="43" y="1"/>
                    <a:pt x="40" y="0"/>
                  </a:cubicBezTo>
                  <a:cubicBezTo>
                    <a:pt x="38" y="0"/>
                    <a:pt x="37" y="0"/>
                    <a:pt x="35" y="0"/>
                  </a:cubicBezTo>
                  <a:cubicBezTo>
                    <a:pt x="33" y="0"/>
                    <a:pt x="30" y="0"/>
                    <a:pt x="27" y="1"/>
                  </a:cubicBezTo>
                  <a:cubicBezTo>
                    <a:pt x="24" y="2"/>
                    <a:pt x="21" y="3"/>
                    <a:pt x="18" y="4"/>
                  </a:cubicBezTo>
                  <a:cubicBezTo>
                    <a:pt x="7" y="10"/>
                    <a:pt x="0" y="22"/>
                    <a:pt x="0" y="36"/>
                  </a:cubicBezTo>
                  <a:cubicBezTo>
                    <a:pt x="0" y="55"/>
                    <a:pt x="16" y="71"/>
                    <a:pt x="35" y="71"/>
                  </a:cubicBezTo>
                  <a:cubicBezTo>
                    <a:pt x="37" y="71"/>
                    <a:pt x="39" y="71"/>
                    <a:pt x="40" y="71"/>
                  </a:cubicBezTo>
                  <a:cubicBezTo>
                    <a:pt x="44" y="71"/>
                    <a:pt x="47" y="70"/>
                    <a:pt x="50" y="68"/>
                  </a:cubicBezTo>
                  <a:cubicBezTo>
                    <a:pt x="62" y="63"/>
                    <a:pt x="71" y="50"/>
                    <a:pt x="71" y="36"/>
                  </a:cubicBezTo>
                  <a:cubicBezTo>
                    <a:pt x="71" y="34"/>
                    <a:pt x="71" y="32"/>
                    <a:pt x="71" y="29"/>
                  </a:cubicBezTo>
                  <a:cubicBezTo>
                    <a:pt x="70" y="26"/>
                    <a:pt x="69" y="23"/>
                    <a:pt x="68" y="21"/>
                  </a:cubicBezTo>
                  <a:cubicBezTo>
                    <a:pt x="65" y="15"/>
                    <a:pt x="62" y="11"/>
                    <a:pt x="57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02" name="Freeform 469">
              <a:extLst>
                <a:ext uri="{FF2B5EF4-FFF2-40B4-BE49-F238E27FC236}">
                  <a16:creationId xmlns:a16="http://schemas.microsoft.com/office/drawing/2014/main" id="{633AADE7-32D6-4E8A-82BC-FE51EB4DB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4172" y="5544828"/>
              <a:ext cx="283933" cy="283933"/>
            </a:xfrm>
            <a:custGeom>
              <a:avLst/>
              <a:gdLst>
                <a:gd name="T0" fmla="*/ 11 w 71"/>
                <a:gd name="T1" fmla="*/ 10 h 71"/>
                <a:gd name="T2" fmla="*/ 5 w 71"/>
                <a:gd name="T3" fmla="*/ 17 h 71"/>
                <a:gd name="T4" fmla="*/ 0 w 71"/>
                <a:gd name="T5" fmla="*/ 36 h 71"/>
                <a:gd name="T6" fmla="*/ 36 w 71"/>
                <a:gd name="T7" fmla="*/ 71 h 71"/>
                <a:gd name="T8" fmla="*/ 71 w 71"/>
                <a:gd name="T9" fmla="*/ 36 h 71"/>
                <a:gd name="T10" fmla="*/ 36 w 71"/>
                <a:gd name="T11" fmla="*/ 0 h 71"/>
                <a:gd name="T12" fmla="*/ 30 w 71"/>
                <a:gd name="T13" fmla="*/ 0 h 71"/>
                <a:gd name="T14" fmla="*/ 21 w 71"/>
                <a:gd name="T15" fmla="*/ 3 h 71"/>
                <a:gd name="T16" fmla="*/ 11 w 71"/>
                <a:gd name="T17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11" y="10"/>
                  </a:moveTo>
                  <a:cubicBezTo>
                    <a:pt x="9" y="12"/>
                    <a:pt x="7" y="14"/>
                    <a:pt x="5" y="17"/>
                  </a:cubicBezTo>
                  <a:cubicBezTo>
                    <a:pt x="2" y="23"/>
                    <a:pt x="0" y="29"/>
                    <a:pt x="0" y="36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55" y="71"/>
                    <a:pt x="71" y="55"/>
                    <a:pt x="71" y="36"/>
                  </a:cubicBezTo>
                  <a:cubicBezTo>
                    <a:pt x="71" y="16"/>
                    <a:pt x="55" y="0"/>
                    <a:pt x="36" y="0"/>
                  </a:cubicBezTo>
                  <a:cubicBezTo>
                    <a:pt x="34" y="0"/>
                    <a:pt x="32" y="0"/>
                    <a:pt x="30" y="0"/>
                  </a:cubicBezTo>
                  <a:cubicBezTo>
                    <a:pt x="27" y="1"/>
                    <a:pt x="24" y="2"/>
                    <a:pt x="21" y="3"/>
                  </a:cubicBezTo>
                  <a:cubicBezTo>
                    <a:pt x="17" y="5"/>
                    <a:pt x="14" y="7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03" name="Freeform 470">
              <a:extLst>
                <a:ext uri="{FF2B5EF4-FFF2-40B4-BE49-F238E27FC236}">
                  <a16:creationId xmlns:a16="http://schemas.microsoft.com/office/drawing/2014/main" id="{15B01DF5-86B0-4E3C-9BFB-2AB3828CC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5997" y="4934973"/>
              <a:ext cx="283933" cy="287932"/>
            </a:xfrm>
            <a:custGeom>
              <a:avLst/>
              <a:gdLst>
                <a:gd name="T0" fmla="*/ 35 w 71"/>
                <a:gd name="T1" fmla="*/ 0 h 72"/>
                <a:gd name="T2" fmla="*/ 28 w 71"/>
                <a:gd name="T3" fmla="*/ 1 h 72"/>
                <a:gd name="T4" fmla="*/ 17 w 71"/>
                <a:gd name="T5" fmla="*/ 5 h 72"/>
                <a:gd name="T6" fmla="*/ 2 w 71"/>
                <a:gd name="T7" fmla="*/ 23 h 72"/>
                <a:gd name="T8" fmla="*/ 0 w 71"/>
                <a:gd name="T9" fmla="*/ 32 h 72"/>
                <a:gd name="T10" fmla="*/ 0 w 71"/>
                <a:gd name="T11" fmla="*/ 36 h 72"/>
                <a:gd name="T12" fmla="*/ 0 w 71"/>
                <a:gd name="T13" fmla="*/ 41 h 72"/>
                <a:gd name="T14" fmla="*/ 3 w 71"/>
                <a:gd name="T15" fmla="*/ 52 h 72"/>
                <a:gd name="T16" fmla="*/ 35 w 71"/>
                <a:gd name="T17" fmla="*/ 72 h 72"/>
                <a:gd name="T18" fmla="*/ 71 w 71"/>
                <a:gd name="T19" fmla="*/ 36 h 72"/>
                <a:gd name="T20" fmla="*/ 50 w 71"/>
                <a:gd name="T21" fmla="*/ 4 h 72"/>
                <a:gd name="T22" fmla="*/ 41 w 71"/>
                <a:gd name="T23" fmla="*/ 1 h 72"/>
                <a:gd name="T24" fmla="*/ 35 w 71"/>
                <a:gd name="T2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2">
                  <a:moveTo>
                    <a:pt x="35" y="0"/>
                  </a:moveTo>
                  <a:cubicBezTo>
                    <a:pt x="33" y="0"/>
                    <a:pt x="30" y="1"/>
                    <a:pt x="28" y="1"/>
                  </a:cubicBezTo>
                  <a:cubicBezTo>
                    <a:pt x="24" y="2"/>
                    <a:pt x="20" y="3"/>
                    <a:pt x="17" y="5"/>
                  </a:cubicBezTo>
                  <a:cubicBezTo>
                    <a:pt x="10" y="9"/>
                    <a:pt x="5" y="16"/>
                    <a:pt x="2" y="23"/>
                  </a:cubicBezTo>
                  <a:cubicBezTo>
                    <a:pt x="1" y="26"/>
                    <a:pt x="0" y="29"/>
                    <a:pt x="0" y="32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0" y="38"/>
                    <a:pt x="0" y="39"/>
                    <a:pt x="0" y="41"/>
                  </a:cubicBezTo>
                  <a:cubicBezTo>
                    <a:pt x="0" y="45"/>
                    <a:pt x="2" y="48"/>
                    <a:pt x="3" y="52"/>
                  </a:cubicBezTo>
                  <a:cubicBezTo>
                    <a:pt x="9" y="64"/>
                    <a:pt x="21" y="72"/>
                    <a:pt x="35" y="72"/>
                  </a:cubicBezTo>
                  <a:cubicBezTo>
                    <a:pt x="55" y="72"/>
                    <a:pt x="71" y="56"/>
                    <a:pt x="71" y="36"/>
                  </a:cubicBezTo>
                  <a:cubicBezTo>
                    <a:pt x="71" y="22"/>
                    <a:pt x="63" y="9"/>
                    <a:pt x="50" y="4"/>
                  </a:cubicBezTo>
                  <a:cubicBezTo>
                    <a:pt x="48" y="2"/>
                    <a:pt x="44" y="1"/>
                    <a:pt x="41" y="1"/>
                  </a:cubicBezTo>
                  <a:cubicBezTo>
                    <a:pt x="39" y="1"/>
                    <a:pt x="37" y="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04" name="Freeform 471">
              <a:extLst>
                <a:ext uri="{FF2B5EF4-FFF2-40B4-BE49-F238E27FC236}">
                  <a16:creationId xmlns:a16="http://schemas.microsoft.com/office/drawing/2014/main" id="{E3CD5A2E-0C97-49D0-BFD9-FB2D9EABA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6080" y="4101170"/>
              <a:ext cx="285933" cy="287932"/>
            </a:xfrm>
            <a:custGeom>
              <a:avLst/>
              <a:gdLst>
                <a:gd name="T0" fmla="*/ 0 w 71"/>
                <a:gd name="T1" fmla="*/ 36 h 72"/>
                <a:gd name="T2" fmla="*/ 1 w 71"/>
                <a:gd name="T3" fmla="*/ 46 h 72"/>
                <a:gd name="T4" fmla="*/ 6 w 71"/>
                <a:gd name="T5" fmla="*/ 56 h 72"/>
                <a:gd name="T6" fmla="*/ 17 w 71"/>
                <a:gd name="T7" fmla="*/ 67 h 72"/>
                <a:gd name="T8" fmla="*/ 26 w 71"/>
                <a:gd name="T9" fmla="*/ 71 h 72"/>
                <a:gd name="T10" fmla="*/ 36 w 71"/>
                <a:gd name="T11" fmla="*/ 72 h 72"/>
                <a:gd name="T12" fmla="*/ 44 w 71"/>
                <a:gd name="T13" fmla="*/ 71 h 72"/>
                <a:gd name="T14" fmla="*/ 53 w 71"/>
                <a:gd name="T15" fmla="*/ 67 h 72"/>
                <a:gd name="T16" fmla="*/ 71 w 71"/>
                <a:gd name="T17" fmla="*/ 38 h 72"/>
                <a:gd name="T18" fmla="*/ 71 w 71"/>
                <a:gd name="T19" fmla="*/ 36 h 72"/>
                <a:gd name="T20" fmla="*/ 71 w 71"/>
                <a:gd name="T21" fmla="*/ 28 h 72"/>
                <a:gd name="T22" fmla="*/ 36 w 71"/>
                <a:gd name="T23" fmla="*/ 0 h 72"/>
                <a:gd name="T24" fmla="*/ 4 w 71"/>
                <a:gd name="T25" fmla="*/ 20 h 72"/>
                <a:gd name="T26" fmla="*/ 1 w 71"/>
                <a:gd name="T27" fmla="*/ 29 h 72"/>
                <a:gd name="T28" fmla="*/ 0 w 71"/>
                <a:gd name="T29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2">
                  <a:moveTo>
                    <a:pt x="0" y="36"/>
                  </a:moveTo>
                  <a:cubicBezTo>
                    <a:pt x="0" y="39"/>
                    <a:pt x="0" y="43"/>
                    <a:pt x="1" y="46"/>
                  </a:cubicBezTo>
                  <a:cubicBezTo>
                    <a:pt x="2" y="49"/>
                    <a:pt x="4" y="53"/>
                    <a:pt x="6" y="56"/>
                  </a:cubicBezTo>
                  <a:cubicBezTo>
                    <a:pt x="9" y="60"/>
                    <a:pt x="12" y="64"/>
                    <a:pt x="17" y="67"/>
                  </a:cubicBezTo>
                  <a:cubicBezTo>
                    <a:pt x="20" y="68"/>
                    <a:pt x="23" y="70"/>
                    <a:pt x="26" y="71"/>
                  </a:cubicBezTo>
                  <a:cubicBezTo>
                    <a:pt x="29" y="71"/>
                    <a:pt x="32" y="72"/>
                    <a:pt x="36" y="72"/>
                  </a:cubicBezTo>
                  <a:cubicBezTo>
                    <a:pt x="39" y="72"/>
                    <a:pt x="42" y="72"/>
                    <a:pt x="44" y="71"/>
                  </a:cubicBezTo>
                  <a:cubicBezTo>
                    <a:pt x="48" y="70"/>
                    <a:pt x="51" y="69"/>
                    <a:pt x="53" y="67"/>
                  </a:cubicBezTo>
                  <a:cubicBezTo>
                    <a:pt x="64" y="61"/>
                    <a:pt x="71" y="50"/>
                    <a:pt x="71" y="38"/>
                  </a:cubicBezTo>
                  <a:cubicBezTo>
                    <a:pt x="71" y="37"/>
                    <a:pt x="71" y="37"/>
                    <a:pt x="71" y="36"/>
                  </a:cubicBezTo>
                  <a:cubicBezTo>
                    <a:pt x="71" y="33"/>
                    <a:pt x="71" y="31"/>
                    <a:pt x="71" y="28"/>
                  </a:cubicBezTo>
                  <a:cubicBezTo>
                    <a:pt x="67" y="12"/>
                    <a:pt x="53" y="0"/>
                    <a:pt x="36" y="0"/>
                  </a:cubicBezTo>
                  <a:cubicBezTo>
                    <a:pt x="22" y="0"/>
                    <a:pt x="10" y="8"/>
                    <a:pt x="4" y="20"/>
                  </a:cubicBezTo>
                  <a:cubicBezTo>
                    <a:pt x="2" y="23"/>
                    <a:pt x="1" y="26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05" name="Freeform 472">
              <a:extLst>
                <a:ext uri="{FF2B5EF4-FFF2-40B4-BE49-F238E27FC236}">
                  <a16:creationId xmlns:a16="http://schemas.microsoft.com/office/drawing/2014/main" id="{D2A58D98-73D5-4B2F-A5F8-27F570F24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8091" y="3475318"/>
              <a:ext cx="289932" cy="287932"/>
            </a:xfrm>
            <a:custGeom>
              <a:avLst/>
              <a:gdLst>
                <a:gd name="T0" fmla="*/ 67 w 72"/>
                <a:gd name="T1" fmla="*/ 18 h 72"/>
                <a:gd name="T2" fmla="*/ 61 w 72"/>
                <a:gd name="T3" fmla="*/ 11 h 72"/>
                <a:gd name="T4" fmla="*/ 48 w 72"/>
                <a:gd name="T5" fmla="*/ 2 h 72"/>
                <a:gd name="T6" fmla="*/ 39 w 72"/>
                <a:gd name="T7" fmla="*/ 0 h 72"/>
                <a:gd name="T8" fmla="*/ 36 w 72"/>
                <a:gd name="T9" fmla="*/ 0 h 72"/>
                <a:gd name="T10" fmla="*/ 18 w 72"/>
                <a:gd name="T11" fmla="*/ 5 h 72"/>
                <a:gd name="T12" fmla="*/ 10 w 72"/>
                <a:gd name="T13" fmla="*/ 11 h 72"/>
                <a:gd name="T14" fmla="*/ 0 w 72"/>
                <a:gd name="T15" fmla="*/ 36 h 72"/>
                <a:gd name="T16" fmla="*/ 0 w 72"/>
                <a:gd name="T17" fmla="*/ 40 h 72"/>
                <a:gd name="T18" fmla="*/ 3 w 72"/>
                <a:gd name="T19" fmla="*/ 49 h 72"/>
                <a:gd name="T20" fmla="*/ 22 w 72"/>
                <a:gd name="T21" fmla="*/ 69 h 72"/>
                <a:gd name="T22" fmla="*/ 32 w 72"/>
                <a:gd name="T23" fmla="*/ 72 h 72"/>
                <a:gd name="T24" fmla="*/ 36 w 72"/>
                <a:gd name="T25" fmla="*/ 72 h 72"/>
                <a:gd name="T26" fmla="*/ 59 w 72"/>
                <a:gd name="T27" fmla="*/ 63 h 72"/>
                <a:gd name="T28" fmla="*/ 66 w 72"/>
                <a:gd name="T29" fmla="*/ 56 h 72"/>
                <a:gd name="T30" fmla="*/ 70 w 72"/>
                <a:gd name="T31" fmla="*/ 46 h 72"/>
                <a:gd name="T32" fmla="*/ 72 w 72"/>
                <a:gd name="T33" fmla="*/ 37 h 72"/>
                <a:gd name="T34" fmla="*/ 72 w 72"/>
                <a:gd name="T35" fmla="*/ 36 h 72"/>
                <a:gd name="T36" fmla="*/ 67 w 72"/>
                <a:gd name="T37" fmla="*/ 1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72">
                  <a:moveTo>
                    <a:pt x="67" y="18"/>
                  </a:moveTo>
                  <a:cubicBezTo>
                    <a:pt x="65" y="15"/>
                    <a:pt x="63" y="13"/>
                    <a:pt x="61" y="11"/>
                  </a:cubicBezTo>
                  <a:cubicBezTo>
                    <a:pt x="58" y="7"/>
                    <a:pt x="53" y="4"/>
                    <a:pt x="48" y="2"/>
                  </a:cubicBezTo>
                  <a:cubicBezTo>
                    <a:pt x="45" y="1"/>
                    <a:pt x="42" y="1"/>
                    <a:pt x="39" y="0"/>
                  </a:cubicBezTo>
                  <a:cubicBezTo>
                    <a:pt x="38" y="0"/>
                    <a:pt x="37" y="0"/>
                    <a:pt x="36" y="0"/>
                  </a:cubicBezTo>
                  <a:cubicBezTo>
                    <a:pt x="29" y="0"/>
                    <a:pt x="23" y="2"/>
                    <a:pt x="18" y="5"/>
                  </a:cubicBezTo>
                  <a:cubicBezTo>
                    <a:pt x="15" y="7"/>
                    <a:pt x="13" y="9"/>
                    <a:pt x="10" y="11"/>
                  </a:cubicBezTo>
                  <a:cubicBezTo>
                    <a:pt x="4" y="17"/>
                    <a:pt x="0" y="26"/>
                    <a:pt x="0" y="36"/>
                  </a:cubicBezTo>
                  <a:cubicBezTo>
                    <a:pt x="0" y="37"/>
                    <a:pt x="0" y="39"/>
                    <a:pt x="0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6" y="58"/>
                    <a:pt x="13" y="65"/>
                    <a:pt x="22" y="69"/>
                  </a:cubicBezTo>
                  <a:cubicBezTo>
                    <a:pt x="25" y="70"/>
                    <a:pt x="29" y="71"/>
                    <a:pt x="32" y="72"/>
                  </a:cubicBezTo>
                  <a:cubicBezTo>
                    <a:pt x="34" y="72"/>
                    <a:pt x="35" y="72"/>
                    <a:pt x="36" y="72"/>
                  </a:cubicBezTo>
                  <a:cubicBezTo>
                    <a:pt x="45" y="72"/>
                    <a:pt x="53" y="68"/>
                    <a:pt x="59" y="63"/>
                  </a:cubicBezTo>
                  <a:cubicBezTo>
                    <a:pt x="62" y="61"/>
                    <a:pt x="64" y="59"/>
                    <a:pt x="66" y="56"/>
                  </a:cubicBezTo>
                  <a:cubicBezTo>
                    <a:pt x="68" y="53"/>
                    <a:pt x="69" y="50"/>
                    <a:pt x="70" y="46"/>
                  </a:cubicBezTo>
                  <a:cubicBezTo>
                    <a:pt x="71" y="43"/>
                    <a:pt x="72" y="40"/>
                    <a:pt x="72" y="37"/>
                  </a:cubicBezTo>
                  <a:cubicBezTo>
                    <a:pt x="72" y="37"/>
                    <a:pt x="72" y="36"/>
                    <a:pt x="72" y="36"/>
                  </a:cubicBezTo>
                  <a:cubicBezTo>
                    <a:pt x="72" y="29"/>
                    <a:pt x="70" y="23"/>
                    <a:pt x="6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06" name="Freeform 473">
              <a:extLst>
                <a:ext uri="{FF2B5EF4-FFF2-40B4-BE49-F238E27FC236}">
                  <a16:creationId xmlns:a16="http://schemas.microsoft.com/office/drawing/2014/main" id="{83318F87-F943-40B3-9DF0-CC34DB1FC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929" y="4049182"/>
              <a:ext cx="289932" cy="283933"/>
            </a:xfrm>
            <a:custGeom>
              <a:avLst/>
              <a:gdLst>
                <a:gd name="T0" fmla="*/ 58 w 72"/>
                <a:gd name="T1" fmla="*/ 7 h 71"/>
                <a:gd name="T2" fmla="*/ 44 w 72"/>
                <a:gd name="T3" fmla="*/ 1 h 71"/>
                <a:gd name="T4" fmla="*/ 36 w 72"/>
                <a:gd name="T5" fmla="*/ 0 h 71"/>
                <a:gd name="T6" fmla="*/ 34 w 72"/>
                <a:gd name="T7" fmla="*/ 0 h 71"/>
                <a:gd name="T8" fmla="*/ 12 w 72"/>
                <a:gd name="T9" fmla="*/ 9 h 71"/>
                <a:gd name="T10" fmla="*/ 6 w 72"/>
                <a:gd name="T11" fmla="*/ 17 h 71"/>
                <a:gd name="T12" fmla="*/ 0 w 72"/>
                <a:gd name="T13" fmla="*/ 34 h 71"/>
                <a:gd name="T14" fmla="*/ 0 w 72"/>
                <a:gd name="T15" fmla="*/ 36 h 71"/>
                <a:gd name="T16" fmla="*/ 1 w 72"/>
                <a:gd name="T17" fmla="*/ 43 h 71"/>
                <a:gd name="T18" fmla="*/ 21 w 72"/>
                <a:gd name="T19" fmla="*/ 68 h 71"/>
                <a:gd name="T20" fmla="*/ 29 w 72"/>
                <a:gd name="T21" fmla="*/ 71 h 71"/>
                <a:gd name="T22" fmla="*/ 36 w 72"/>
                <a:gd name="T23" fmla="*/ 71 h 71"/>
                <a:gd name="T24" fmla="*/ 72 w 72"/>
                <a:gd name="T25" fmla="*/ 36 h 71"/>
                <a:gd name="T26" fmla="*/ 64 w 72"/>
                <a:gd name="T27" fmla="*/ 14 h 71"/>
                <a:gd name="T28" fmla="*/ 58 w 72"/>
                <a:gd name="T29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71">
                  <a:moveTo>
                    <a:pt x="58" y="7"/>
                  </a:moveTo>
                  <a:cubicBezTo>
                    <a:pt x="54" y="4"/>
                    <a:pt x="49" y="2"/>
                    <a:pt x="44" y="1"/>
                  </a:cubicBezTo>
                  <a:cubicBezTo>
                    <a:pt x="41" y="0"/>
                    <a:pt x="39" y="0"/>
                    <a:pt x="36" y="0"/>
                  </a:cubicBezTo>
                  <a:cubicBezTo>
                    <a:pt x="35" y="0"/>
                    <a:pt x="35" y="0"/>
                    <a:pt x="34" y="0"/>
                  </a:cubicBezTo>
                  <a:cubicBezTo>
                    <a:pt x="26" y="0"/>
                    <a:pt x="18" y="4"/>
                    <a:pt x="12" y="9"/>
                  </a:cubicBezTo>
                  <a:cubicBezTo>
                    <a:pt x="9" y="11"/>
                    <a:pt x="7" y="14"/>
                    <a:pt x="6" y="17"/>
                  </a:cubicBezTo>
                  <a:cubicBezTo>
                    <a:pt x="3" y="22"/>
                    <a:pt x="1" y="27"/>
                    <a:pt x="0" y="34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0" y="38"/>
                    <a:pt x="0" y="41"/>
                    <a:pt x="1" y="43"/>
                  </a:cubicBezTo>
                  <a:cubicBezTo>
                    <a:pt x="3" y="54"/>
                    <a:pt x="11" y="63"/>
                    <a:pt x="21" y="68"/>
                  </a:cubicBezTo>
                  <a:cubicBezTo>
                    <a:pt x="23" y="69"/>
                    <a:pt x="26" y="70"/>
                    <a:pt x="29" y="71"/>
                  </a:cubicBezTo>
                  <a:cubicBezTo>
                    <a:pt x="32" y="71"/>
                    <a:pt x="34" y="71"/>
                    <a:pt x="36" y="71"/>
                  </a:cubicBezTo>
                  <a:cubicBezTo>
                    <a:pt x="56" y="71"/>
                    <a:pt x="72" y="55"/>
                    <a:pt x="72" y="36"/>
                  </a:cubicBezTo>
                  <a:cubicBezTo>
                    <a:pt x="72" y="27"/>
                    <a:pt x="69" y="20"/>
                    <a:pt x="64" y="14"/>
                  </a:cubicBezTo>
                  <a:cubicBezTo>
                    <a:pt x="62" y="11"/>
                    <a:pt x="60" y="9"/>
                    <a:pt x="58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07" name="Freeform 474">
              <a:extLst>
                <a:ext uri="{FF2B5EF4-FFF2-40B4-BE49-F238E27FC236}">
                  <a16:creationId xmlns:a16="http://schemas.microsoft.com/office/drawing/2014/main" id="{7A3FEC92-ED00-41FA-9B73-3D3D8D691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9828" y="3623283"/>
              <a:ext cx="287932" cy="283933"/>
            </a:xfrm>
            <a:custGeom>
              <a:avLst/>
              <a:gdLst>
                <a:gd name="T0" fmla="*/ 36 w 72"/>
                <a:gd name="T1" fmla="*/ 0 h 71"/>
                <a:gd name="T2" fmla="*/ 27 w 72"/>
                <a:gd name="T3" fmla="*/ 1 h 71"/>
                <a:gd name="T4" fmla="*/ 18 w 72"/>
                <a:gd name="T5" fmla="*/ 4 h 71"/>
                <a:gd name="T6" fmla="*/ 2 w 72"/>
                <a:gd name="T7" fmla="*/ 26 h 71"/>
                <a:gd name="T8" fmla="*/ 0 w 72"/>
                <a:gd name="T9" fmla="*/ 35 h 71"/>
                <a:gd name="T10" fmla="*/ 0 w 72"/>
                <a:gd name="T11" fmla="*/ 35 h 71"/>
                <a:gd name="T12" fmla="*/ 8 w 72"/>
                <a:gd name="T13" fmla="*/ 58 h 71"/>
                <a:gd name="T14" fmla="*/ 14 w 72"/>
                <a:gd name="T15" fmla="*/ 64 h 71"/>
                <a:gd name="T16" fmla="*/ 36 w 72"/>
                <a:gd name="T17" fmla="*/ 71 h 71"/>
                <a:gd name="T18" fmla="*/ 72 w 72"/>
                <a:gd name="T19" fmla="*/ 35 h 71"/>
                <a:gd name="T20" fmla="*/ 36 w 72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71">
                  <a:moveTo>
                    <a:pt x="36" y="0"/>
                  </a:moveTo>
                  <a:cubicBezTo>
                    <a:pt x="33" y="0"/>
                    <a:pt x="30" y="0"/>
                    <a:pt x="27" y="1"/>
                  </a:cubicBezTo>
                  <a:cubicBezTo>
                    <a:pt x="24" y="2"/>
                    <a:pt x="21" y="3"/>
                    <a:pt x="18" y="4"/>
                  </a:cubicBezTo>
                  <a:cubicBezTo>
                    <a:pt x="10" y="9"/>
                    <a:pt x="4" y="17"/>
                    <a:pt x="2" y="26"/>
                  </a:cubicBezTo>
                  <a:cubicBezTo>
                    <a:pt x="1" y="29"/>
                    <a:pt x="0" y="32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4"/>
                    <a:pt x="3" y="52"/>
                    <a:pt x="8" y="58"/>
                  </a:cubicBezTo>
                  <a:cubicBezTo>
                    <a:pt x="10" y="60"/>
                    <a:pt x="12" y="62"/>
                    <a:pt x="14" y="64"/>
                  </a:cubicBezTo>
                  <a:cubicBezTo>
                    <a:pt x="20" y="68"/>
                    <a:pt x="28" y="71"/>
                    <a:pt x="36" y="71"/>
                  </a:cubicBezTo>
                  <a:cubicBezTo>
                    <a:pt x="56" y="71"/>
                    <a:pt x="72" y="55"/>
                    <a:pt x="72" y="35"/>
                  </a:cubicBezTo>
                  <a:cubicBezTo>
                    <a:pt x="72" y="16"/>
                    <a:pt x="56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08" name="Freeform 475">
              <a:extLst>
                <a:ext uri="{FF2B5EF4-FFF2-40B4-BE49-F238E27FC236}">
                  <a16:creationId xmlns:a16="http://schemas.microsoft.com/office/drawing/2014/main" id="{3633E2A1-B973-4850-9B21-04CE7E341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9907" y="2853465"/>
              <a:ext cx="285933" cy="283933"/>
            </a:xfrm>
            <a:custGeom>
              <a:avLst/>
              <a:gdLst>
                <a:gd name="T0" fmla="*/ 1 w 71"/>
                <a:gd name="T1" fmla="*/ 24 h 71"/>
                <a:gd name="T2" fmla="*/ 0 w 71"/>
                <a:gd name="T3" fmla="*/ 34 h 71"/>
                <a:gd name="T4" fmla="*/ 0 w 71"/>
                <a:gd name="T5" fmla="*/ 35 h 71"/>
                <a:gd name="T6" fmla="*/ 5 w 71"/>
                <a:gd name="T7" fmla="*/ 54 h 71"/>
                <a:gd name="T8" fmla="*/ 11 w 71"/>
                <a:gd name="T9" fmla="*/ 61 h 71"/>
                <a:gd name="T10" fmla="*/ 28 w 71"/>
                <a:gd name="T11" fmla="*/ 70 h 71"/>
                <a:gd name="T12" fmla="*/ 35 w 71"/>
                <a:gd name="T13" fmla="*/ 71 h 71"/>
                <a:gd name="T14" fmla="*/ 38 w 71"/>
                <a:gd name="T15" fmla="*/ 71 h 71"/>
                <a:gd name="T16" fmla="*/ 45 w 71"/>
                <a:gd name="T17" fmla="*/ 70 h 71"/>
                <a:gd name="T18" fmla="*/ 54 w 71"/>
                <a:gd name="T19" fmla="*/ 66 h 71"/>
                <a:gd name="T20" fmla="*/ 71 w 71"/>
                <a:gd name="T21" fmla="*/ 35 h 71"/>
                <a:gd name="T22" fmla="*/ 35 w 71"/>
                <a:gd name="T23" fmla="*/ 0 h 71"/>
                <a:gd name="T24" fmla="*/ 19 w 71"/>
                <a:gd name="T25" fmla="*/ 3 h 71"/>
                <a:gd name="T26" fmla="*/ 12 w 71"/>
                <a:gd name="T27" fmla="*/ 9 h 71"/>
                <a:gd name="T28" fmla="*/ 1 w 71"/>
                <a:gd name="T29" fmla="*/ 2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1">
                  <a:moveTo>
                    <a:pt x="1" y="24"/>
                  </a:moveTo>
                  <a:cubicBezTo>
                    <a:pt x="0" y="27"/>
                    <a:pt x="0" y="31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0" y="42"/>
                    <a:pt x="2" y="49"/>
                    <a:pt x="5" y="54"/>
                  </a:cubicBezTo>
                  <a:cubicBezTo>
                    <a:pt x="7" y="57"/>
                    <a:pt x="9" y="59"/>
                    <a:pt x="11" y="61"/>
                  </a:cubicBezTo>
                  <a:cubicBezTo>
                    <a:pt x="16" y="66"/>
                    <a:pt x="22" y="69"/>
                    <a:pt x="28" y="70"/>
                  </a:cubicBezTo>
                  <a:cubicBezTo>
                    <a:pt x="31" y="71"/>
                    <a:pt x="33" y="71"/>
                    <a:pt x="35" y="71"/>
                  </a:cubicBezTo>
                  <a:cubicBezTo>
                    <a:pt x="36" y="71"/>
                    <a:pt x="37" y="71"/>
                    <a:pt x="38" y="71"/>
                  </a:cubicBezTo>
                  <a:cubicBezTo>
                    <a:pt x="40" y="71"/>
                    <a:pt x="43" y="70"/>
                    <a:pt x="45" y="70"/>
                  </a:cubicBezTo>
                  <a:cubicBezTo>
                    <a:pt x="49" y="69"/>
                    <a:pt x="51" y="68"/>
                    <a:pt x="54" y="66"/>
                  </a:cubicBezTo>
                  <a:cubicBezTo>
                    <a:pt x="64" y="60"/>
                    <a:pt x="71" y="48"/>
                    <a:pt x="71" y="35"/>
                  </a:cubicBezTo>
                  <a:cubicBezTo>
                    <a:pt x="71" y="16"/>
                    <a:pt x="55" y="0"/>
                    <a:pt x="35" y="0"/>
                  </a:cubicBezTo>
                  <a:cubicBezTo>
                    <a:pt x="30" y="0"/>
                    <a:pt x="24" y="1"/>
                    <a:pt x="19" y="3"/>
                  </a:cubicBezTo>
                  <a:cubicBezTo>
                    <a:pt x="16" y="5"/>
                    <a:pt x="14" y="7"/>
                    <a:pt x="12" y="9"/>
                  </a:cubicBezTo>
                  <a:cubicBezTo>
                    <a:pt x="7" y="13"/>
                    <a:pt x="3" y="18"/>
                    <a:pt x="1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09" name="Freeform 476">
              <a:extLst>
                <a:ext uri="{FF2B5EF4-FFF2-40B4-BE49-F238E27FC236}">
                  <a16:creationId xmlns:a16="http://schemas.microsoft.com/office/drawing/2014/main" id="{7D3E9C28-AB01-4086-9801-7AB30B786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6021" y="2163628"/>
              <a:ext cx="287932" cy="283933"/>
            </a:xfrm>
            <a:custGeom>
              <a:avLst/>
              <a:gdLst>
                <a:gd name="T0" fmla="*/ 1 w 72"/>
                <a:gd name="T1" fmla="*/ 29 h 71"/>
                <a:gd name="T2" fmla="*/ 0 w 72"/>
                <a:gd name="T3" fmla="*/ 36 h 71"/>
                <a:gd name="T4" fmla="*/ 1 w 72"/>
                <a:gd name="T5" fmla="*/ 39 h 71"/>
                <a:gd name="T6" fmla="*/ 9 w 72"/>
                <a:gd name="T7" fmla="*/ 59 h 71"/>
                <a:gd name="T8" fmla="*/ 17 w 72"/>
                <a:gd name="T9" fmla="*/ 66 h 71"/>
                <a:gd name="T10" fmla="*/ 24 w 72"/>
                <a:gd name="T11" fmla="*/ 69 h 71"/>
                <a:gd name="T12" fmla="*/ 33 w 72"/>
                <a:gd name="T13" fmla="*/ 71 h 71"/>
                <a:gd name="T14" fmla="*/ 36 w 72"/>
                <a:gd name="T15" fmla="*/ 71 h 71"/>
                <a:gd name="T16" fmla="*/ 53 w 72"/>
                <a:gd name="T17" fmla="*/ 67 h 71"/>
                <a:gd name="T18" fmla="*/ 61 w 72"/>
                <a:gd name="T19" fmla="*/ 62 h 71"/>
                <a:gd name="T20" fmla="*/ 72 w 72"/>
                <a:gd name="T21" fmla="*/ 36 h 71"/>
                <a:gd name="T22" fmla="*/ 36 w 72"/>
                <a:gd name="T23" fmla="*/ 0 h 71"/>
                <a:gd name="T24" fmla="*/ 10 w 72"/>
                <a:gd name="T25" fmla="*/ 12 h 71"/>
                <a:gd name="T26" fmla="*/ 4 w 72"/>
                <a:gd name="T27" fmla="*/ 20 h 71"/>
                <a:gd name="T28" fmla="*/ 1 w 72"/>
                <a:gd name="T29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71">
                  <a:moveTo>
                    <a:pt x="1" y="29"/>
                  </a:moveTo>
                  <a:cubicBezTo>
                    <a:pt x="1" y="31"/>
                    <a:pt x="0" y="33"/>
                    <a:pt x="0" y="36"/>
                  </a:cubicBezTo>
                  <a:cubicBezTo>
                    <a:pt x="0" y="37"/>
                    <a:pt x="0" y="38"/>
                    <a:pt x="1" y="39"/>
                  </a:cubicBezTo>
                  <a:cubicBezTo>
                    <a:pt x="1" y="47"/>
                    <a:pt x="4" y="54"/>
                    <a:pt x="9" y="59"/>
                  </a:cubicBezTo>
                  <a:cubicBezTo>
                    <a:pt x="12" y="62"/>
                    <a:pt x="14" y="64"/>
                    <a:pt x="17" y="66"/>
                  </a:cubicBezTo>
                  <a:cubicBezTo>
                    <a:pt x="19" y="67"/>
                    <a:pt x="21" y="68"/>
                    <a:pt x="24" y="69"/>
                  </a:cubicBezTo>
                  <a:cubicBezTo>
                    <a:pt x="27" y="70"/>
                    <a:pt x="30" y="71"/>
                    <a:pt x="33" y="71"/>
                  </a:cubicBezTo>
                  <a:cubicBezTo>
                    <a:pt x="34" y="71"/>
                    <a:pt x="35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cubicBezTo>
                    <a:pt x="56" y="66"/>
                    <a:pt x="58" y="64"/>
                    <a:pt x="61" y="62"/>
                  </a:cubicBezTo>
                  <a:cubicBezTo>
                    <a:pt x="68" y="55"/>
                    <a:pt x="72" y="4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ubicBezTo>
                    <a:pt x="26" y="0"/>
                    <a:pt x="16" y="4"/>
                    <a:pt x="10" y="12"/>
                  </a:cubicBezTo>
                  <a:cubicBezTo>
                    <a:pt x="7" y="14"/>
                    <a:pt x="5" y="17"/>
                    <a:pt x="4" y="20"/>
                  </a:cubicBezTo>
                  <a:cubicBezTo>
                    <a:pt x="3" y="23"/>
                    <a:pt x="2" y="26"/>
                    <a:pt x="1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10" name="Freeform 477">
              <a:extLst>
                <a:ext uri="{FF2B5EF4-FFF2-40B4-BE49-F238E27FC236}">
                  <a16:creationId xmlns:a16="http://schemas.microsoft.com/office/drawing/2014/main" id="{B173947B-53F7-4AF7-8F3F-91FD557DC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6184" y="1721732"/>
              <a:ext cx="283933" cy="289932"/>
            </a:xfrm>
            <a:custGeom>
              <a:avLst/>
              <a:gdLst>
                <a:gd name="T0" fmla="*/ 0 w 71"/>
                <a:gd name="T1" fmla="*/ 38 h 72"/>
                <a:gd name="T2" fmla="*/ 6 w 71"/>
                <a:gd name="T3" fmla="*/ 57 h 72"/>
                <a:gd name="T4" fmla="*/ 13 w 71"/>
                <a:gd name="T5" fmla="*/ 64 h 72"/>
                <a:gd name="T6" fmla="*/ 20 w 71"/>
                <a:gd name="T7" fmla="*/ 69 h 72"/>
                <a:gd name="T8" fmla="*/ 29 w 71"/>
                <a:gd name="T9" fmla="*/ 71 h 72"/>
                <a:gd name="T10" fmla="*/ 35 w 71"/>
                <a:gd name="T11" fmla="*/ 72 h 72"/>
                <a:gd name="T12" fmla="*/ 63 w 71"/>
                <a:gd name="T13" fmla="*/ 59 h 72"/>
                <a:gd name="T14" fmla="*/ 68 w 71"/>
                <a:gd name="T15" fmla="*/ 51 h 72"/>
                <a:gd name="T16" fmla="*/ 71 w 71"/>
                <a:gd name="T17" fmla="*/ 36 h 72"/>
                <a:gd name="T18" fmla="*/ 35 w 71"/>
                <a:gd name="T19" fmla="*/ 0 h 72"/>
                <a:gd name="T20" fmla="*/ 1 w 71"/>
                <a:gd name="T21" fmla="*/ 28 h 72"/>
                <a:gd name="T22" fmla="*/ 0 w 71"/>
                <a:gd name="T23" fmla="*/ 36 h 72"/>
                <a:gd name="T24" fmla="*/ 0 w 71"/>
                <a:gd name="T25" fmla="*/ 3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2">
                  <a:moveTo>
                    <a:pt x="0" y="38"/>
                  </a:moveTo>
                  <a:cubicBezTo>
                    <a:pt x="0" y="45"/>
                    <a:pt x="2" y="51"/>
                    <a:pt x="6" y="57"/>
                  </a:cubicBezTo>
                  <a:cubicBezTo>
                    <a:pt x="8" y="59"/>
                    <a:pt x="10" y="62"/>
                    <a:pt x="13" y="64"/>
                  </a:cubicBezTo>
                  <a:cubicBezTo>
                    <a:pt x="15" y="66"/>
                    <a:pt x="17" y="67"/>
                    <a:pt x="20" y="69"/>
                  </a:cubicBezTo>
                  <a:cubicBezTo>
                    <a:pt x="23" y="70"/>
                    <a:pt x="26" y="71"/>
                    <a:pt x="29" y="71"/>
                  </a:cubicBezTo>
                  <a:cubicBezTo>
                    <a:pt x="31" y="72"/>
                    <a:pt x="33" y="72"/>
                    <a:pt x="35" y="72"/>
                  </a:cubicBezTo>
                  <a:cubicBezTo>
                    <a:pt x="46" y="72"/>
                    <a:pt x="56" y="67"/>
                    <a:pt x="63" y="59"/>
                  </a:cubicBezTo>
                  <a:cubicBezTo>
                    <a:pt x="65" y="57"/>
                    <a:pt x="66" y="54"/>
                    <a:pt x="68" y="51"/>
                  </a:cubicBezTo>
                  <a:cubicBezTo>
                    <a:pt x="70" y="47"/>
                    <a:pt x="71" y="42"/>
                    <a:pt x="71" y="36"/>
                  </a:cubicBezTo>
                  <a:cubicBezTo>
                    <a:pt x="71" y="16"/>
                    <a:pt x="55" y="0"/>
                    <a:pt x="35" y="0"/>
                  </a:cubicBezTo>
                  <a:cubicBezTo>
                    <a:pt x="19" y="0"/>
                    <a:pt x="4" y="12"/>
                    <a:pt x="1" y="28"/>
                  </a:cubicBezTo>
                  <a:cubicBezTo>
                    <a:pt x="0" y="30"/>
                    <a:pt x="0" y="33"/>
                    <a:pt x="0" y="36"/>
                  </a:cubicBezTo>
                  <a:cubicBezTo>
                    <a:pt x="0" y="37"/>
                    <a:pt x="0" y="37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11" name="Freeform 478">
              <a:extLst>
                <a:ext uri="{FF2B5EF4-FFF2-40B4-BE49-F238E27FC236}">
                  <a16:creationId xmlns:a16="http://schemas.microsoft.com/office/drawing/2014/main" id="{CDEC7B13-A222-43B7-8748-07C2D8070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4243" y="2591527"/>
              <a:ext cx="287932" cy="285933"/>
            </a:xfrm>
            <a:custGeom>
              <a:avLst/>
              <a:gdLst>
                <a:gd name="T0" fmla="*/ 50 w 72"/>
                <a:gd name="T1" fmla="*/ 2 h 71"/>
                <a:gd name="T2" fmla="*/ 41 w 72"/>
                <a:gd name="T3" fmla="*/ 0 h 71"/>
                <a:gd name="T4" fmla="*/ 36 w 72"/>
                <a:gd name="T5" fmla="*/ 0 h 71"/>
                <a:gd name="T6" fmla="*/ 14 w 72"/>
                <a:gd name="T7" fmla="*/ 7 h 71"/>
                <a:gd name="T8" fmla="*/ 8 w 72"/>
                <a:gd name="T9" fmla="*/ 14 h 71"/>
                <a:gd name="T10" fmla="*/ 0 w 72"/>
                <a:gd name="T11" fmla="*/ 35 h 71"/>
                <a:gd name="T12" fmla="*/ 0 w 72"/>
                <a:gd name="T13" fmla="*/ 39 h 71"/>
                <a:gd name="T14" fmla="*/ 2 w 72"/>
                <a:gd name="T15" fmla="*/ 48 h 71"/>
                <a:gd name="T16" fmla="*/ 5 w 72"/>
                <a:gd name="T17" fmla="*/ 54 h 71"/>
                <a:gd name="T18" fmla="*/ 12 w 72"/>
                <a:gd name="T19" fmla="*/ 62 h 71"/>
                <a:gd name="T20" fmla="*/ 28 w 72"/>
                <a:gd name="T21" fmla="*/ 70 h 71"/>
                <a:gd name="T22" fmla="*/ 36 w 72"/>
                <a:gd name="T23" fmla="*/ 71 h 71"/>
                <a:gd name="T24" fmla="*/ 39 w 72"/>
                <a:gd name="T25" fmla="*/ 71 h 71"/>
                <a:gd name="T26" fmla="*/ 51 w 72"/>
                <a:gd name="T27" fmla="*/ 68 h 71"/>
                <a:gd name="T28" fmla="*/ 60 w 72"/>
                <a:gd name="T29" fmla="*/ 62 h 71"/>
                <a:gd name="T30" fmla="*/ 70 w 72"/>
                <a:gd name="T31" fmla="*/ 47 h 71"/>
                <a:gd name="T32" fmla="*/ 72 w 72"/>
                <a:gd name="T33" fmla="*/ 38 h 71"/>
                <a:gd name="T34" fmla="*/ 72 w 72"/>
                <a:gd name="T35" fmla="*/ 35 h 71"/>
                <a:gd name="T36" fmla="*/ 50 w 72"/>
                <a:gd name="T37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71">
                  <a:moveTo>
                    <a:pt x="50" y="2"/>
                  </a:moveTo>
                  <a:cubicBezTo>
                    <a:pt x="47" y="1"/>
                    <a:pt x="44" y="0"/>
                    <a:pt x="41" y="0"/>
                  </a:cubicBezTo>
                  <a:cubicBezTo>
                    <a:pt x="39" y="0"/>
                    <a:pt x="38" y="0"/>
                    <a:pt x="36" y="0"/>
                  </a:cubicBezTo>
                  <a:cubicBezTo>
                    <a:pt x="28" y="0"/>
                    <a:pt x="20" y="2"/>
                    <a:pt x="14" y="7"/>
                  </a:cubicBezTo>
                  <a:cubicBezTo>
                    <a:pt x="12" y="9"/>
                    <a:pt x="10" y="11"/>
                    <a:pt x="8" y="14"/>
                  </a:cubicBezTo>
                  <a:cubicBezTo>
                    <a:pt x="3" y="20"/>
                    <a:pt x="0" y="27"/>
                    <a:pt x="0" y="35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1" y="42"/>
                    <a:pt x="1" y="45"/>
                    <a:pt x="2" y="48"/>
                  </a:cubicBezTo>
                  <a:cubicBezTo>
                    <a:pt x="3" y="50"/>
                    <a:pt x="4" y="52"/>
                    <a:pt x="5" y="54"/>
                  </a:cubicBezTo>
                  <a:cubicBezTo>
                    <a:pt x="7" y="57"/>
                    <a:pt x="9" y="59"/>
                    <a:pt x="12" y="62"/>
                  </a:cubicBezTo>
                  <a:cubicBezTo>
                    <a:pt x="16" y="66"/>
                    <a:pt x="22" y="69"/>
                    <a:pt x="28" y="70"/>
                  </a:cubicBezTo>
                  <a:cubicBezTo>
                    <a:pt x="31" y="71"/>
                    <a:pt x="33" y="71"/>
                    <a:pt x="36" y="71"/>
                  </a:cubicBezTo>
                  <a:cubicBezTo>
                    <a:pt x="37" y="71"/>
                    <a:pt x="38" y="71"/>
                    <a:pt x="39" y="71"/>
                  </a:cubicBezTo>
                  <a:cubicBezTo>
                    <a:pt x="43" y="71"/>
                    <a:pt x="47" y="70"/>
                    <a:pt x="51" y="68"/>
                  </a:cubicBezTo>
                  <a:cubicBezTo>
                    <a:pt x="54" y="66"/>
                    <a:pt x="57" y="64"/>
                    <a:pt x="60" y="62"/>
                  </a:cubicBezTo>
                  <a:cubicBezTo>
                    <a:pt x="64" y="58"/>
                    <a:pt x="68" y="53"/>
                    <a:pt x="70" y="47"/>
                  </a:cubicBezTo>
                  <a:cubicBezTo>
                    <a:pt x="71" y="44"/>
                    <a:pt x="71" y="41"/>
                    <a:pt x="72" y="38"/>
                  </a:cubicBezTo>
                  <a:cubicBezTo>
                    <a:pt x="72" y="37"/>
                    <a:pt x="72" y="36"/>
                    <a:pt x="72" y="35"/>
                  </a:cubicBezTo>
                  <a:cubicBezTo>
                    <a:pt x="72" y="21"/>
                    <a:pt x="63" y="8"/>
                    <a:pt x="5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12" name="Freeform 479">
              <a:extLst>
                <a:ext uri="{FF2B5EF4-FFF2-40B4-BE49-F238E27FC236}">
                  <a16:creationId xmlns:a16="http://schemas.microsoft.com/office/drawing/2014/main" id="{E784CFFE-249B-43F2-A192-97E30A29F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4776" y="2019662"/>
              <a:ext cx="283933" cy="287932"/>
            </a:xfrm>
            <a:custGeom>
              <a:avLst/>
              <a:gdLst>
                <a:gd name="T0" fmla="*/ 15 w 71"/>
                <a:gd name="T1" fmla="*/ 65 h 72"/>
                <a:gd name="T2" fmla="*/ 26 w 71"/>
                <a:gd name="T3" fmla="*/ 70 h 72"/>
                <a:gd name="T4" fmla="*/ 35 w 71"/>
                <a:gd name="T5" fmla="*/ 72 h 72"/>
                <a:gd name="T6" fmla="*/ 37 w 71"/>
                <a:gd name="T7" fmla="*/ 72 h 72"/>
                <a:gd name="T8" fmla="*/ 71 w 71"/>
                <a:gd name="T9" fmla="*/ 41 h 72"/>
                <a:gd name="T10" fmla="*/ 71 w 71"/>
                <a:gd name="T11" fmla="*/ 36 h 72"/>
                <a:gd name="T12" fmla="*/ 71 w 71"/>
                <a:gd name="T13" fmla="*/ 31 h 72"/>
                <a:gd name="T14" fmla="*/ 71 w 71"/>
                <a:gd name="T15" fmla="*/ 29 h 72"/>
                <a:gd name="T16" fmla="*/ 67 w 71"/>
                <a:gd name="T17" fmla="*/ 18 h 72"/>
                <a:gd name="T18" fmla="*/ 35 w 71"/>
                <a:gd name="T19" fmla="*/ 0 h 72"/>
                <a:gd name="T20" fmla="*/ 0 w 71"/>
                <a:gd name="T21" fmla="*/ 36 h 72"/>
                <a:gd name="T22" fmla="*/ 8 w 71"/>
                <a:gd name="T23" fmla="*/ 58 h 72"/>
                <a:gd name="T24" fmla="*/ 15 w 71"/>
                <a:gd name="T2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2">
                  <a:moveTo>
                    <a:pt x="15" y="65"/>
                  </a:moveTo>
                  <a:cubicBezTo>
                    <a:pt x="18" y="67"/>
                    <a:pt x="22" y="69"/>
                    <a:pt x="26" y="70"/>
                  </a:cubicBezTo>
                  <a:cubicBezTo>
                    <a:pt x="29" y="71"/>
                    <a:pt x="32" y="72"/>
                    <a:pt x="35" y="72"/>
                  </a:cubicBezTo>
                  <a:cubicBezTo>
                    <a:pt x="36" y="72"/>
                    <a:pt x="37" y="72"/>
                    <a:pt x="37" y="72"/>
                  </a:cubicBezTo>
                  <a:cubicBezTo>
                    <a:pt x="54" y="71"/>
                    <a:pt x="68" y="58"/>
                    <a:pt x="71" y="41"/>
                  </a:cubicBezTo>
                  <a:cubicBezTo>
                    <a:pt x="71" y="40"/>
                    <a:pt x="71" y="38"/>
                    <a:pt x="71" y="36"/>
                  </a:cubicBezTo>
                  <a:cubicBezTo>
                    <a:pt x="71" y="34"/>
                    <a:pt x="71" y="33"/>
                    <a:pt x="71" y="31"/>
                  </a:cubicBezTo>
                  <a:cubicBezTo>
                    <a:pt x="71" y="31"/>
                    <a:pt x="71" y="30"/>
                    <a:pt x="71" y="29"/>
                  </a:cubicBezTo>
                  <a:cubicBezTo>
                    <a:pt x="70" y="25"/>
                    <a:pt x="69" y="22"/>
                    <a:pt x="67" y="18"/>
                  </a:cubicBezTo>
                  <a:cubicBezTo>
                    <a:pt x="61" y="8"/>
                    <a:pt x="49" y="0"/>
                    <a:pt x="35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44"/>
                    <a:pt x="3" y="52"/>
                    <a:pt x="8" y="58"/>
                  </a:cubicBezTo>
                  <a:cubicBezTo>
                    <a:pt x="10" y="61"/>
                    <a:pt x="12" y="63"/>
                    <a:pt x="15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13" name="Freeform 480">
              <a:extLst>
                <a:ext uri="{FF2B5EF4-FFF2-40B4-BE49-F238E27FC236}">
                  <a16:creationId xmlns:a16="http://schemas.microsoft.com/office/drawing/2014/main" id="{6B14E2B9-2ECB-4304-A641-D25655FC8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2457" y="1629754"/>
              <a:ext cx="287932" cy="287932"/>
            </a:xfrm>
            <a:custGeom>
              <a:avLst/>
              <a:gdLst>
                <a:gd name="T0" fmla="*/ 11 w 72"/>
                <a:gd name="T1" fmla="*/ 61 h 72"/>
                <a:gd name="T2" fmla="*/ 18 w 72"/>
                <a:gd name="T3" fmla="*/ 67 h 72"/>
                <a:gd name="T4" fmla="*/ 36 w 72"/>
                <a:gd name="T5" fmla="*/ 72 h 72"/>
                <a:gd name="T6" fmla="*/ 58 w 72"/>
                <a:gd name="T7" fmla="*/ 65 h 72"/>
                <a:gd name="T8" fmla="*/ 64 w 72"/>
                <a:gd name="T9" fmla="*/ 58 h 72"/>
                <a:gd name="T10" fmla="*/ 71 w 72"/>
                <a:gd name="T11" fmla="*/ 43 h 72"/>
                <a:gd name="T12" fmla="*/ 72 w 72"/>
                <a:gd name="T13" fmla="*/ 36 h 72"/>
                <a:gd name="T14" fmla="*/ 72 w 72"/>
                <a:gd name="T15" fmla="*/ 33 h 72"/>
                <a:gd name="T16" fmla="*/ 36 w 72"/>
                <a:gd name="T17" fmla="*/ 0 h 72"/>
                <a:gd name="T18" fmla="*/ 0 w 72"/>
                <a:gd name="T19" fmla="*/ 36 h 72"/>
                <a:gd name="T20" fmla="*/ 1 w 72"/>
                <a:gd name="T21" fmla="*/ 41 h 72"/>
                <a:gd name="T22" fmla="*/ 3 w 72"/>
                <a:gd name="T23" fmla="*/ 50 h 72"/>
                <a:gd name="T24" fmla="*/ 11 w 72"/>
                <a:gd name="T25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2">
                  <a:moveTo>
                    <a:pt x="11" y="61"/>
                  </a:moveTo>
                  <a:cubicBezTo>
                    <a:pt x="13" y="63"/>
                    <a:pt x="15" y="65"/>
                    <a:pt x="18" y="67"/>
                  </a:cubicBezTo>
                  <a:cubicBezTo>
                    <a:pt x="23" y="70"/>
                    <a:pt x="30" y="72"/>
                    <a:pt x="36" y="72"/>
                  </a:cubicBezTo>
                  <a:cubicBezTo>
                    <a:pt x="44" y="72"/>
                    <a:pt x="52" y="69"/>
                    <a:pt x="58" y="65"/>
                  </a:cubicBezTo>
                  <a:cubicBezTo>
                    <a:pt x="60" y="63"/>
                    <a:pt x="62" y="61"/>
                    <a:pt x="64" y="58"/>
                  </a:cubicBezTo>
                  <a:cubicBezTo>
                    <a:pt x="68" y="54"/>
                    <a:pt x="70" y="49"/>
                    <a:pt x="71" y="43"/>
                  </a:cubicBezTo>
                  <a:cubicBezTo>
                    <a:pt x="72" y="41"/>
                    <a:pt x="72" y="38"/>
                    <a:pt x="72" y="36"/>
                  </a:cubicBezTo>
                  <a:cubicBezTo>
                    <a:pt x="72" y="35"/>
                    <a:pt x="72" y="34"/>
                    <a:pt x="72" y="33"/>
                  </a:cubicBezTo>
                  <a:cubicBezTo>
                    <a:pt x="70" y="15"/>
                    <a:pt x="55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8"/>
                    <a:pt x="1" y="39"/>
                    <a:pt x="1" y="41"/>
                  </a:cubicBezTo>
                  <a:cubicBezTo>
                    <a:pt x="1" y="44"/>
                    <a:pt x="2" y="47"/>
                    <a:pt x="3" y="50"/>
                  </a:cubicBezTo>
                  <a:cubicBezTo>
                    <a:pt x="5" y="54"/>
                    <a:pt x="7" y="58"/>
                    <a:pt x="11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5" name="AutoShape 78" descr="© INSCALE GmbH, 26.05.2010&#10;http://www.presentationload.com/">
            <a:extLst>
              <a:ext uri="{FF2B5EF4-FFF2-40B4-BE49-F238E27FC236}">
                <a16:creationId xmlns:a16="http://schemas.microsoft.com/office/drawing/2014/main" id="{3F46A48D-6153-8743-90DD-F5DF286C502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71028" y="4028857"/>
            <a:ext cx="3282177" cy="737879"/>
          </a:xfrm>
          <a:prstGeom prst="roundRect">
            <a:avLst>
              <a:gd name="adj" fmla="val 16667"/>
            </a:avLst>
          </a:prstGeom>
          <a:solidFill>
            <a:srgbClr val="11475F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Анализ на основе опубликованных</a:t>
            </a:r>
            <a:br>
              <a:rPr lang="ru-RU" sz="16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</a:br>
            <a:r>
              <a:rPr lang="ru-RU" sz="16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методик оценки риска</a:t>
            </a:r>
          </a:p>
        </p:txBody>
      </p:sp>
      <p:sp>
        <p:nvSpPr>
          <p:cNvPr id="6" name="AutoShape 81" descr="© INSCALE GmbH, 26.05.2010&#10;http://www.presentationload.com/">
            <a:extLst>
              <a:ext uri="{FF2B5EF4-FFF2-40B4-BE49-F238E27FC236}">
                <a16:creationId xmlns:a16="http://schemas.microsoft.com/office/drawing/2014/main" id="{2720C7C5-7459-FB48-8E9A-702BF46BC3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50597" y="2214964"/>
            <a:ext cx="3722067" cy="383171"/>
          </a:xfrm>
          <a:prstGeom prst="roundRect">
            <a:avLst>
              <a:gd name="adj" fmla="val 16667"/>
            </a:avLst>
          </a:prstGeom>
          <a:solidFill>
            <a:srgbClr val="E5E7FF"/>
          </a:solidFill>
          <a:ln>
            <a:solidFill>
              <a:schemeClr val="accent2">
                <a:lumMod val="20000"/>
                <a:lumOff val="8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600" noProof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Выявленные факторы риска</a:t>
            </a:r>
            <a:endParaRPr lang="de-DE" sz="1600" noProof="1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7" name="AutoShape 82" descr="© INSCALE GmbH, 26.05.2010&#10;http://www.presentationload.com/">
            <a:extLst>
              <a:ext uri="{FF2B5EF4-FFF2-40B4-BE49-F238E27FC236}">
                <a16:creationId xmlns:a16="http://schemas.microsoft.com/office/drawing/2014/main" id="{55967BEE-946D-254F-8549-239BC56A4EEE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50597" y="3216946"/>
            <a:ext cx="3722067" cy="464364"/>
          </a:xfrm>
          <a:prstGeom prst="roundRect">
            <a:avLst>
              <a:gd name="adj" fmla="val 16667"/>
            </a:avLst>
          </a:prstGeom>
          <a:solidFill>
            <a:srgbClr val="E5E7FF"/>
          </a:solidFill>
          <a:ln>
            <a:solidFill>
              <a:schemeClr val="accent2">
                <a:lumMod val="20000"/>
                <a:lumOff val="8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noProof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Подозрения на скрытые заболевания</a:t>
            </a:r>
            <a:endParaRPr lang="de-DE" sz="1600" noProof="1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8" name="AutoShape 83" descr="© INSCALE GmbH, 26.05.2010&#10;http://www.presentationload.com/">
            <a:extLst>
              <a:ext uri="{FF2B5EF4-FFF2-40B4-BE49-F238E27FC236}">
                <a16:creationId xmlns:a16="http://schemas.microsoft.com/office/drawing/2014/main" id="{A0D7F295-644C-5442-A098-FE6EFAD73C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50596" y="5021387"/>
            <a:ext cx="3722067" cy="531496"/>
          </a:xfrm>
          <a:prstGeom prst="roundRect">
            <a:avLst>
              <a:gd name="adj" fmla="val 16667"/>
            </a:avLst>
          </a:prstGeom>
          <a:solidFill>
            <a:srgbClr val="E5E7FF"/>
          </a:solidFill>
          <a:ln>
            <a:solidFill>
              <a:schemeClr val="accent2">
                <a:lumMod val="20000"/>
                <a:lumOff val="8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noProof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Предупреждения</a:t>
            </a:r>
            <a:endParaRPr lang="de-DE" sz="1600" noProof="1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9" name="AutoShape 84" descr="© INSCALE GmbH, 26.05.2010&#10;http://www.presentationload.com/">
            <a:extLst>
              <a:ext uri="{FF2B5EF4-FFF2-40B4-BE49-F238E27FC236}">
                <a16:creationId xmlns:a16="http://schemas.microsoft.com/office/drawing/2014/main" id="{40795C92-BCB0-7443-B84A-EC05E4729FC4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50597" y="5679707"/>
            <a:ext cx="3722066" cy="486361"/>
          </a:xfrm>
          <a:prstGeom prst="roundRect">
            <a:avLst>
              <a:gd name="adj" fmla="val 16667"/>
            </a:avLst>
          </a:prstGeom>
          <a:solidFill>
            <a:srgbClr val="E5E7FF"/>
          </a:solidFill>
          <a:ln>
            <a:solidFill>
              <a:schemeClr val="accent2">
                <a:lumMod val="20000"/>
                <a:lumOff val="8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noProof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Итоговая оценка риска пациента</a:t>
            </a:r>
            <a:endParaRPr lang="de-DE" sz="1600" noProof="1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0" name="Rectangle 109" descr="© INSCALE GmbH, 26.05.2010&#10;http://www.presentationload.com/">
            <a:extLst>
              <a:ext uri="{FF2B5EF4-FFF2-40B4-BE49-F238E27FC236}">
                <a16:creationId xmlns:a16="http://schemas.microsoft.com/office/drawing/2014/main" id="{1CB293DF-95D1-AF4F-8556-D86DF1518B9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4130" y="1622636"/>
            <a:ext cx="3356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noProof="1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ВХОДНЫЕ ДАННЫЕ: </a:t>
            </a:r>
            <a:br>
              <a:rPr lang="en-US" sz="1600" noProof="1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</a:br>
            <a:r>
              <a:rPr lang="ru-RU" sz="1600" noProof="1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электронная медицинская карта (ЭМК)</a:t>
            </a:r>
            <a:endParaRPr lang="de-DE" sz="1600" noProof="1">
              <a:solidFill>
                <a:schemeClr val="accent2"/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1" name="Rectangle 110" descr="© INSCALE GmbH, 26.05.2010&#10;http://www.presentationload.com/">
            <a:extLst>
              <a:ext uri="{FF2B5EF4-FFF2-40B4-BE49-F238E27FC236}">
                <a16:creationId xmlns:a16="http://schemas.microsoft.com/office/drawing/2014/main" id="{BA264DF5-7C38-E747-AD09-164C28CEC79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50409" y="1616363"/>
            <a:ext cx="38461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noProof="1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СПОСОБЫ АНАЛИЗА:</a:t>
            </a:r>
            <a:endParaRPr lang="de-DE" sz="1600" noProof="1">
              <a:solidFill>
                <a:schemeClr val="accent2"/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2" name="Rectangle 111" descr="© INSCALE GmbH, 26.05.2010&#10;http://www.presentationload.com/">
            <a:extLst>
              <a:ext uri="{FF2B5EF4-FFF2-40B4-BE49-F238E27FC236}">
                <a16:creationId xmlns:a16="http://schemas.microsoft.com/office/drawing/2014/main" id="{AD88FB22-5B85-264B-A75C-F713700B473B}"/>
              </a:ext>
            </a:extLst>
          </p:cNvPr>
          <p:cNvSpPr>
            <a:spLocks noChangeArrowheads="1"/>
          </p:cNvSpPr>
          <p:nvPr/>
        </p:nvSpPr>
        <p:spPr bwMode="gray">
          <a:xfrm>
            <a:off x="8210312" y="1616363"/>
            <a:ext cx="38623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noProof="1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ВЫХОДНЫЕ РЕЗУЛЬТАТЫ:</a:t>
            </a:r>
            <a:endParaRPr lang="de-DE" sz="1600" noProof="1">
              <a:solidFill>
                <a:schemeClr val="accent2"/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3" name="AutoShape 81" descr="© INSCALE GmbH, 26.05.2010&#10;http://www.presentationload.com/">
            <a:extLst>
              <a:ext uri="{FF2B5EF4-FFF2-40B4-BE49-F238E27FC236}">
                <a16:creationId xmlns:a16="http://schemas.microsoft.com/office/drawing/2014/main" id="{C93EE855-60B7-A64D-8C76-105D4CEC963C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50597" y="2721424"/>
            <a:ext cx="3722067" cy="383171"/>
          </a:xfrm>
          <a:prstGeom prst="roundRect">
            <a:avLst>
              <a:gd name="adj" fmla="val 16667"/>
            </a:avLst>
          </a:prstGeom>
          <a:solidFill>
            <a:srgbClr val="E5E7FF"/>
          </a:solidFill>
          <a:ln>
            <a:solidFill>
              <a:schemeClr val="accent2">
                <a:lumMod val="20000"/>
                <a:lumOff val="8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noProof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Прогноз развития заболеваний</a:t>
            </a:r>
            <a:endParaRPr lang="de-DE" sz="1600" noProof="1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225CF81-BC2B-D54B-8D29-B83B12E28E3F}"/>
              </a:ext>
            </a:extLst>
          </p:cNvPr>
          <p:cNvGrpSpPr/>
          <p:nvPr/>
        </p:nvGrpSpPr>
        <p:grpSpPr>
          <a:xfrm>
            <a:off x="432434" y="2651930"/>
            <a:ext cx="2970217" cy="512763"/>
            <a:chOff x="392760" y="2866972"/>
            <a:chExt cx="2970217" cy="512763"/>
          </a:xfrm>
        </p:grpSpPr>
        <p:sp>
          <p:nvSpPr>
            <p:cNvPr id="15" name="Shape 3605">
              <a:extLst>
                <a:ext uri="{FF2B5EF4-FFF2-40B4-BE49-F238E27FC236}">
                  <a16:creationId xmlns:a16="http://schemas.microsoft.com/office/drawing/2014/main" id="{8A529F6F-BFAE-874A-9680-C79B0FBD4C09}"/>
                </a:ext>
              </a:extLst>
            </p:cNvPr>
            <p:cNvSpPr/>
            <p:nvPr/>
          </p:nvSpPr>
          <p:spPr>
            <a:xfrm>
              <a:off x="392760" y="2866972"/>
              <a:ext cx="420974" cy="512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3"/>
                    <a:pt x="14400" y="6873"/>
                  </a:cubicBezTo>
                  <a:lnTo>
                    <a:pt x="20400" y="6873"/>
                  </a:lnTo>
                  <a:cubicBezTo>
                    <a:pt x="20400" y="6873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4800" y="8836"/>
                  </a:moveTo>
                  <a:cubicBezTo>
                    <a:pt x="4800" y="9108"/>
                    <a:pt x="5068" y="9327"/>
                    <a:pt x="5400" y="9327"/>
                  </a:cubicBezTo>
                  <a:lnTo>
                    <a:pt x="16200" y="9327"/>
                  </a:lnTo>
                  <a:cubicBezTo>
                    <a:pt x="16532" y="9327"/>
                    <a:pt x="16800" y="9108"/>
                    <a:pt x="16800" y="8836"/>
                  </a:cubicBezTo>
                  <a:cubicBezTo>
                    <a:pt x="16800" y="8566"/>
                    <a:pt x="16532" y="8345"/>
                    <a:pt x="16200" y="8345"/>
                  </a:cubicBezTo>
                  <a:lnTo>
                    <a:pt x="5400" y="8345"/>
                  </a:lnTo>
                  <a:cubicBezTo>
                    <a:pt x="5068" y="8345"/>
                    <a:pt x="4800" y="8566"/>
                    <a:pt x="4800" y="8836"/>
                  </a:cubicBezTo>
                  <a:moveTo>
                    <a:pt x="16200" y="12273"/>
                  </a:moveTo>
                  <a:lnTo>
                    <a:pt x="5400" y="12273"/>
                  </a:lnTo>
                  <a:cubicBezTo>
                    <a:pt x="5068" y="12273"/>
                    <a:pt x="4800" y="12493"/>
                    <a:pt x="4800" y="12764"/>
                  </a:cubicBezTo>
                  <a:cubicBezTo>
                    <a:pt x="4800" y="13035"/>
                    <a:pt x="5068" y="13255"/>
                    <a:pt x="5400" y="13255"/>
                  </a:cubicBezTo>
                  <a:lnTo>
                    <a:pt x="16200" y="13255"/>
                  </a:lnTo>
                  <a:cubicBezTo>
                    <a:pt x="16532" y="13255"/>
                    <a:pt x="16800" y="13035"/>
                    <a:pt x="16800" y="12764"/>
                  </a:cubicBezTo>
                  <a:cubicBezTo>
                    <a:pt x="16800" y="12493"/>
                    <a:pt x="16532" y="12273"/>
                    <a:pt x="16200" y="12273"/>
                  </a:cubicBezTo>
                  <a:moveTo>
                    <a:pt x="5400" y="5400"/>
                  </a:moveTo>
                  <a:lnTo>
                    <a:pt x="8400" y="5400"/>
                  </a:lnTo>
                  <a:cubicBezTo>
                    <a:pt x="8732" y="5400"/>
                    <a:pt x="9000" y="5181"/>
                    <a:pt x="9000" y="4909"/>
                  </a:cubicBezTo>
                  <a:cubicBezTo>
                    <a:pt x="9000" y="4638"/>
                    <a:pt x="8732" y="4418"/>
                    <a:pt x="8400" y="4418"/>
                  </a:cubicBezTo>
                  <a:lnTo>
                    <a:pt x="5400" y="4418"/>
                  </a:lnTo>
                  <a:cubicBezTo>
                    <a:pt x="5068" y="4418"/>
                    <a:pt x="4800" y="4638"/>
                    <a:pt x="4800" y="4909"/>
                  </a:cubicBezTo>
                  <a:cubicBezTo>
                    <a:pt x="4800" y="5181"/>
                    <a:pt x="5068" y="5400"/>
                    <a:pt x="5400" y="5400"/>
                  </a:cubicBezTo>
                  <a:moveTo>
                    <a:pt x="12600" y="16200"/>
                  </a:moveTo>
                  <a:lnTo>
                    <a:pt x="5400" y="16200"/>
                  </a:lnTo>
                  <a:cubicBezTo>
                    <a:pt x="5068" y="16200"/>
                    <a:pt x="4800" y="16420"/>
                    <a:pt x="4800" y="16691"/>
                  </a:cubicBezTo>
                  <a:cubicBezTo>
                    <a:pt x="4800" y="16962"/>
                    <a:pt x="5068" y="17182"/>
                    <a:pt x="5400" y="17182"/>
                  </a:cubicBezTo>
                  <a:lnTo>
                    <a:pt x="12600" y="17182"/>
                  </a:lnTo>
                  <a:cubicBezTo>
                    <a:pt x="12932" y="17182"/>
                    <a:pt x="13200" y="16962"/>
                    <a:pt x="13200" y="16691"/>
                  </a:cubicBezTo>
                  <a:cubicBezTo>
                    <a:pt x="13200" y="16420"/>
                    <a:pt x="12932" y="16200"/>
                    <a:pt x="12600" y="16200"/>
                  </a:cubicBezTo>
                </a:path>
              </a:pathLst>
            </a:custGeom>
            <a:solidFill>
              <a:srgbClr val="2CACBA"/>
            </a:solidFill>
            <a:ln w="127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endParaRPr sz="160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256EC1-EDEC-4843-9958-034C2A9FAAC2}"/>
                </a:ext>
              </a:extLst>
            </p:cNvPr>
            <p:cNvSpPr txBox="1"/>
            <p:nvPr/>
          </p:nvSpPr>
          <p:spPr>
            <a:xfrm>
              <a:off x="870807" y="2924647"/>
              <a:ext cx="24921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Врачебные осмотры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3CC1400-DB28-214F-BEA1-02729C7532DC}"/>
              </a:ext>
            </a:extLst>
          </p:cNvPr>
          <p:cNvGrpSpPr/>
          <p:nvPr/>
        </p:nvGrpSpPr>
        <p:grpSpPr>
          <a:xfrm>
            <a:off x="432434" y="3276230"/>
            <a:ext cx="2970217" cy="584775"/>
            <a:chOff x="392760" y="2802294"/>
            <a:chExt cx="2970217" cy="584775"/>
          </a:xfrm>
        </p:grpSpPr>
        <p:sp>
          <p:nvSpPr>
            <p:cNvPr id="18" name="Shape 3605">
              <a:extLst>
                <a:ext uri="{FF2B5EF4-FFF2-40B4-BE49-F238E27FC236}">
                  <a16:creationId xmlns:a16="http://schemas.microsoft.com/office/drawing/2014/main" id="{41733742-934C-0348-8EA2-3E4B6A5CE2FA}"/>
                </a:ext>
              </a:extLst>
            </p:cNvPr>
            <p:cNvSpPr/>
            <p:nvPr/>
          </p:nvSpPr>
          <p:spPr>
            <a:xfrm>
              <a:off x="392760" y="2866972"/>
              <a:ext cx="420974" cy="512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3"/>
                    <a:pt x="14400" y="6873"/>
                  </a:cubicBezTo>
                  <a:lnTo>
                    <a:pt x="20400" y="6873"/>
                  </a:lnTo>
                  <a:cubicBezTo>
                    <a:pt x="20400" y="6873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4800" y="8836"/>
                  </a:moveTo>
                  <a:cubicBezTo>
                    <a:pt x="4800" y="9108"/>
                    <a:pt x="5068" y="9327"/>
                    <a:pt x="5400" y="9327"/>
                  </a:cubicBezTo>
                  <a:lnTo>
                    <a:pt x="16200" y="9327"/>
                  </a:lnTo>
                  <a:cubicBezTo>
                    <a:pt x="16532" y="9327"/>
                    <a:pt x="16800" y="9108"/>
                    <a:pt x="16800" y="8836"/>
                  </a:cubicBezTo>
                  <a:cubicBezTo>
                    <a:pt x="16800" y="8566"/>
                    <a:pt x="16532" y="8345"/>
                    <a:pt x="16200" y="8345"/>
                  </a:cubicBezTo>
                  <a:lnTo>
                    <a:pt x="5400" y="8345"/>
                  </a:lnTo>
                  <a:cubicBezTo>
                    <a:pt x="5068" y="8345"/>
                    <a:pt x="4800" y="8566"/>
                    <a:pt x="4800" y="8836"/>
                  </a:cubicBezTo>
                  <a:moveTo>
                    <a:pt x="16200" y="12273"/>
                  </a:moveTo>
                  <a:lnTo>
                    <a:pt x="5400" y="12273"/>
                  </a:lnTo>
                  <a:cubicBezTo>
                    <a:pt x="5068" y="12273"/>
                    <a:pt x="4800" y="12493"/>
                    <a:pt x="4800" y="12764"/>
                  </a:cubicBezTo>
                  <a:cubicBezTo>
                    <a:pt x="4800" y="13035"/>
                    <a:pt x="5068" y="13255"/>
                    <a:pt x="5400" y="13255"/>
                  </a:cubicBezTo>
                  <a:lnTo>
                    <a:pt x="16200" y="13255"/>
                  </a:lnTo>
                  <a:cubicBezTo>
                    <a:pt x="16532" y="13255"/>
                    <a:pt x="16800" y="13035"/>
                    <a:pt x="16800" y="12764"/>
                  </a:cubicBezTo>
                  <a:cubicBezTo>
                    <a:pt x="16800" y="12493"/>
                    <a:pt x="16532" y="12273"/>
                    <a:pt x="16200" y="12273"/>
                  </a:cubicBezTo>
                  <a:moveTo>
                    <a:pt x="5400" y="5400"/>
                  </a:moveTo>
                  <a:lnTo>
                    <a:pt x="8400" y="5400"/>
                  </a:lnTo>
                  <a:cubicBezTo>
                    <a:pt x="8732" y="5400"/>
                    <a:pt x="9000" y="5181"/>
                    <a:pt x="9000" y="4909"/>
                  </a:cubicBezTo>
                  <a:cubicBezTo>
                    <a:pt x="9000" y="4638"/>
                    <a:pt x="8732" y="4418"/>
                    <a:pt x="8400" y="4418"/>
                  </a:cubicBezTo>
                  <a:lnTo>
                    <a:pt x="5400" y="4418"/>
                  </a:lnTo>
                  <a:cubicBezTo>
                    <a:pt x="5068" y="4418"/>
                    <a:pt x="4800" y="4638"/>
                    <a:pt x="4800" y="4909"/>
                  </a:cubicBezTo>
                  <a:cubicBezTo>
                    <a:pt x="4800" y="5181"/>
                    <a:pt x="5068" y="5400"/>
                    <a:pt x="5400" y="5400"/>
                  </a:cubicBezTo>
                  <a:moveTo>
                    <a:pt x="12600" y="16200"/>
                  </a:moveTo>
                  <a:lnTo>
                    <a:pt x="5400" y="16200"/>
                  </a:lnTo>
                  <a:cubicBezTo>
                    <a:pt x="5068" y="16200"/>
                    <a:pt x="4800" y="16420"/>
                    <a:pt x="4800" y="16691"/>
                  </a:cubicBezTo>
                  <a:cubicBezTo>
                    <a:pt x="4800" y="16962"/>
                    <a:pt x="5068" y="17182"/>
                    <a:pt x="5400" y="17182"/>
                  </a:cubicBezTo>
                  <a:lnTo>
                    <a:pt x="12600" y="17182"/>
                  </a:lnTo>
                  <a:cubicBezTo>
                    <a:pt x="12932" y="17182"/>
                    <a:pt x="13200" y="16962"/>
                    <a:pt x="13200" y="16691"/>
                  </a:cubicBezTo>
                  <a:cubicBezTo>
                    <a:pt x="13200" y="16420"/>
                    <a:pt x="12932" y="16200"/>
                    <a:pt x="12600" y="16200"/>
                  </a:cubicBezTo>
                </a:path>
              </a:pathLst>
            </a:custGeom>
            <a:solidFill>
              <a:srgbClr val="2CACBA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160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3071CB-372A-EA40-97F5-E10C44D0E21F}"/>
                </a:ext>
              </a:extLst>
            </p:cNvPr>
            <p:cNvSpPr txBox="1"/>
            <p:nvPr/>
          </p:nvSpPr>
          <p:spPr>
            <a:xfrm>
              <a:off x="870807" y="2802294"/>
              <a:ext cx="24921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Лабораторные исследования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5E37926-A44B-2640-9D6B-2641BFE7A804}"/>
              </a:ext>
            </a:extLst>
          </p:cNvPr>
          <p:cNvGrpSpPr/>
          <p:nvPr/>
        </p:nvGrpSpPr>
        <p:grpSpPr>
          <a:xfrm>
            <a:off x="437221" y="3966232"/>
            <a:ext cx="2970217" cy="584775"/>
            <a:chOff x="392760" y="2802294"/>
            <a:chExt cx="2970217" cy="584775"/>
          </a:xfrm>
        </p:grpSpPr>
        <p:sp>
          <p:nvSpPr>
            <p:cNvPr id="21" name="Shape 3605">
              <a:extLst>
                <a:ext uri="{FF2B5EF4-FFF2-40B4-BE49-F238E27FC236}">
                  <a16:creationId xmlns:a16="http://schemas.microsoft.com/office/drawing/2014/main" id="{058F72BF-8A95-BD43-B2CD-80D9D6DD6C8F}"/>
                </a:ext>
              </a:extLst>
            </p:cNvPr>
            <p:cNvSpPr/>
            <p:nvPr/>
          </p:nvSpPr>
          <p:spPr>
            <a:xfrm>
              <a:off x="392760" y="2866972"/>
              <a:ext cx="420974" cy="512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3"/>
                    <a:pt x="14400" y="6873"/>
                  </a:cubicBezTo>
                  <a:lnTo>
                    <a:pt x="20400" y="6873"/>
                  </a:lnTo>
                  <a:cubicBezTo>
                    <a:pt x="20400" y="6873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4800" y="8836"/>
                  </a:moveTo>
                  <a:cubicBezTo>
                    <a:pt x="4800" y="9108"/>
                    <a:pt x="5068" y="9327"/>
                    <a:pt x="5400" y="9327"/>
                  </a:cubicBezTo>
                  <a:lnTo>
                    <a:pt x="16200" y="9327"/>
                  </a:lnTo>
                  <a:cubicBezTo>
                    <a:pt x="16532" y="9327"/>
                    <a:pt x="16800" y="9108"/>
                    <a:pt x="16800" y="8836"/>
                  </a:cubicBezTo>
                  <a:cubicBezTo>
                    <a:pt x="16800" y="8566"/>
                    <a:pt x="16532" y="8345"/>
                    <a:pt x="16200" y="8345"/>
                  </a:cubicBezTo>
                  <a:lnTo>
                    <a:pt x="5400" y="8345"/>
                  </a:lnTo>
                  <a:cubicBezTo>
                    <a:pt x="5068" y="8345"/>
                    <a:pt x="4800" y="8566"/>
                    <a:pt x="4800" y="8836"/>
                  </a:cubicBezTo>
                  <a:moveTo>
                    <a:pt x="16200" y="12273"/>
                  </a:moveTo>
                  <a:lnTo>
                    <a:pt x="5400" y="12273"/>
                  </a:lnTo>
                  <a:cubicBezTo>
                    <a:pt x="5068" y="12273"/>
                    <a:pt x="4800" y="12493"/>
                    <a:pt x="4800" y="12764"/>
                  </a:cubicBezTo>
                  <a:cubicBezTo>
                    <a:pt x="4800" y="13035"/>
                    <a:pt x="5068" y="13255"/>
                    <a:pt x="5400" y="13255"/>
                  </a:cubicBezTo>
                  <a:lnTo>
                    <a:pt x="16200" y="13255"/>
                  </a:lnTo>
                  <a:cubicBezTo>
                    <a:pt x="16532" y="13255"/>
                    <a:pt x="16800" y="13035"/>
                    <a:pt x="16800" y="12764"/>
                  </a:cubicBezTo>
                  <a:cubicBezTo>
                    <a:pt x="16800" y="12493"/>
                    <a:pt x="16532" y="12273"/>
                    <a:pt x="16200" y="12273"/>
                  </a:cubicBezTo>
                  <a:moveTo>
                    <a:pt x="5400" y="5400"/>
                  </a:moveTo>
                  <a:lnTo>
                    <a:pt x="8400" y="5400"/>
                  </a:lnTo>
                  <a:cubicBezTo>
                    <a:pt x="8732" y="5400"/>
                    <a:pt x="9000" y="5181"/>
                    <a:pt x="9000" y="4909"/>
                  </a:cubicBezTo>
                  <a:cubicBezTo>
                    <a:pt x="9000" y="4638"/>
                    <a:pt x="8732" y="4418"/>
                    <a:pt x="8400" y="4418"/>
                  </a:cubicBezTo>
                  <a:lnTo>
                    <a:pt x="5400" y="4418"/>
                  </a:lnTo>
                  <a:cubicBezTo>
                    <a:pt x="5068" y="4418"/>
                    <a:pt x="4800" y="4638"/>
                    <a:pt x="4800" y="4909"/>
                  </a:cubicBezTo>
                  <a:cubicBezTo>
                    <a:pt x="4800" y="5181"/>
                    <a:pt x="5068" y="5400"/>
                    <a:pt x="5400" y="5400"/>
                  </a:cubicBezTo>
                  <a:moveTo>
                    <a:pt x="12600" y="16200"/>
                  </a:moveTo>
                  <a:lnTo>
                    <a:pt x="5400" y="16200"/>
                  </a:lnTo>
                  <a:cubicBezTo>
                    <a:pt x="5068" y="16200"/>
                    <a:pt x="4800" y="16420"/>
                    <a:pt x="4800" y="16691"/>
                  </a:cubicBezTo>
                  <a:cubicBezTo>
                    <a:pt x="4800" y="16962"/>
                    <a:pt x="5068" y="17182"/>
                    <a:pt x="5400" y="17182"/>
                  </a:cubicBezTo>
                  <a:lnTo>
                    <a:pt x="12600" y="17182"/>
                  </a:lnTo>
                  <a:cubicBezTo>
                    <a:pt x="12932" y="17182"/>
                    <a:pt x="13200" y="16962"/>
                    <a:pt x="13200" y="16691"/>
                  </a:cubicBezTo>
                  <a:cubicBezTo>
                    <a:pt x="13200" y="16420"/>
                    <a:pt x="12932" y="16200"/>
                    <a:pt x="12600" y="16200"/>
                  </a:cubicBezTo>
                </a:path>
              </a:pathLst>
            </a:custGeom>
            <a:solidFill>
              <a:srgbClr val="2CACBA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160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1BCB4F-B7F0-234C-8F34-786F5EF8CA22}"/>
                </a:ext>
              </a:extLst>
            </p:cNvPr>
            <p:cNvSpPr txBox="1"/>
            <p:nvPr/>
          </p:nvSpPr>
          <p:spPr>
            <a:xfrm>
              <a:off x="870807" y="2802294"/>
              <a:ext cx="24921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Инструментальные исследования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5561324-9421-CF4F-BA8F-38827CF068A2}"/>
              </a:ext>
            </a:extLst>
          </p:cNvPr>
          <p:cNvGrpSpPr/>
          <p:nvPr/>
        </p:nvGrpSpPr>
        <p:grpSpPr>
          <a:xfrm>
            <a:off x="445092" y="4642070"/>
            <a:ext cx="3195309" cy="830997"/>
            <a:chOff x="392760" y="2802294"/>
            <a:chExt cx="3195309" cy="830997"/>
          </a:xfrm>
        </p:grpSpPr>
        <p:sp>
          <p:nvSpPr>
            <p:cNvPr id="24" name="Shape 3605">
              <a:extLst>
                <a:ext uri="{FF2B5EF4-FFF2-40B4-BE49-F238E27FC236}">
                  <a16:creationId xmlns:a16="http://schemas.microsoft.com/office/drawing/2014/main" id="{539A2A51-D4AC-374A-B076-19B143545C69}"/>
                </a:ext>
              </a:extLst>
            </p:cNvPr>
            <p:cNvSpPr/>
            <p:nvPr/>
          </p:nvSpPr>
          <p:spPr>
            <a:xfrm>
              <a:off x="392760" y="2866972"/>
              <a:ext cx="420974" cy="512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3"/>
                    <a:pt x="14400" y="6873"/>
                  </a:cubicBezTo>
                  <a:lnTo>
                    <a:pt x="20400" y="6873"/>
                  </a:lnTo>
                  <a:cubicBezTo>
                    <a:pt x="20400" y="6873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4800" y="8836"/>
                  </a:moveTo>
                  <a:cubicBezTo>
                    <a:pt x="4800" y="9108"/>
                    <a:pt x="5068" y="9327"/>
                    <a:pt x="5400" y="9327"/>
                  </a:cubicBezTo>
                  <a:lnTo>
                    <a:pt x="16200" y="9327"/>
                  </a:lnTo>
                  <a:cubicBezTo>
                    <a:pt x="16532" y="9327"/>
                    <a:pt x="16800" y="9108"/>
                    <a:pt x="16800" y="8836"/>
                  </a:cubicBezTo>
                  <a:cubicBezTo>
                    <a:pt x="16800" y="8566"/>
                    <a:pt x="16532" y="8345"/>
                    <a:pt x="16200" y="8345"/>
                  </a:cubicBezTo>
                  <a:lnTo>
                    <a:pt x="5400" y="8345"/>
                  </a:lnTo>
                  <a:cubicBezTo>
                    <a:pt x="5068" y="8345"/>
                    <a:pt x="4800" y="8566"/>
                    <a:pt x="4800" y="8836"/>
                  </a:cubicBezTo>
                  <a:moveTo>
                    <a:pt x="16200" y="12273"/>
                  </a:moveTo>
                  <a:lnTo>
                    <a:pt x="5400" y="12273"/>
                  </a:lnTo>
                  <a:cubicBezTo>
                    <a:pt x="5068" y="12273"/>
                    <a:pt x="4800" y="12493"/>
                    <a:pt x="4800" y="12764"/>
                  </a:cubicBezTo>
                  <a:cubicBezTo>
                    <a:pt x="4800" y="13035"/>
                    <a:pt x="5068" y="13255"/>
                    <a:pt x="5400" y="13255"/>
                  </a:cubicBezTo>
                  <a:lnTo>
                    <a:pt x="16200" y="13255"/>
                  </a:lnTo>
                  <a:cubicBezTo>
                    <a:pt x="16532" y="13255"/>
                    <a:pt x="16800" y="13035"/>
                    <a:pt x="16800" y="12764"/>
                  </a:cubicBezTo>
                  <a:cubicBezTo>
                    <a:pt x="16800" y="12493"/>
                    <a:pt x="16532" y="12273"/>
                    <a:pt x="16200" y="12273"/>
                  </a:cubicBezTo>
                  <a:moveTo>
                    <a:pt x="5400" y="5400"/>
                  </a:moveTo>
                  <a:lnTo>
                    <a:pt x="8400" y="5400"/>
                  </a:lnTo>
                  <a:cubicBezTo>
                    <a:pt x="8732" y="5400"/>
                    <a:pt x="9000" y="5181"/>
                    <a:pt x="9000" y="4909"/>
                  </a:cubicBezTo>
                  <a:cubicBezTo>
                    <a:pt x="9000" y="4638"/>
                    <a:pt x="8732" y="4418"/>
                    <a:pt x="8400" y="4418"/>
                  </a:cubicBezTo>
                  <a:lnTo>
                    <a:pt x="5400" y="4418"/>
                  </a:lnTo>
                  <a:cubicBezTo>
                    <a:pt x="5068" y="4418"/>
                    <a:pt x="4800" y="4638"/>
                    <a:pt x="4800" y="4909"/>
                  </a:cubicBezTo>
                  <a:cubicBezTo>
                    <a:pt x="4800" y="5181"/>
                    <a:pt x="5068" y="5400"/>
                    <a:pt x="5400" y="5400"/>
                  </a:cubicBezTo>
                  <a:moveTo>
                    <a:pt x="12600" y="16200"/>
                  </a:moveTo>
                  <a:lnTo>
                    <a:pt x="5400" y="16200"/>
                  </a:lnTo>
                  <a:cubicBezTo>
                    <a:pt x="5068" y="16200"/>
                    <a:pt x="4800" y="16420"/>
                    <a:pt x="4800" y="16691"/>
                  </a:cubicBezTo>
                  <a:cubicBezTo>
                    <a:pt x="4800" y="16962"/>
                    <a:pt x="5068" y="17182"/>
                    <a:pt x="5400" y="17182"/>
                  </a:cubicBezTo>
                  <a:lnTo>
                    <a:pt x="12600" y="17182"/>
                  </a:lnTo>
                  <a:cubicBezTo>
                    <a:pt x="12932" y="17182"/>
                    <a:pt x="13200" y="16962"/>
                    <a:pt x="13200" y="16691"/>
                  </a:cubicBezTo>
                  <a:cubicBezTo>
                    <a:pt x="13200" y="16420"/>
                    <a:pt x="12932" y="16200"/>
                    <a:pt x="12600" y="16200"/>
                  </a:cubicBezTo>
                </a:path>
              </a:pathLst>
            </a:custGeom>
            <a:solidFill>
              <a:srgbClr val="2CACBA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160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D750577-7FC4-FC41-A571-F73391A6FEEF}"/>
                </a:ext>
              </a:extLst>
            </p:cNvPr>
            <p:cNvSpPr txBox="1"/>
            <p:nvPr/>
          </p:nvSpPr>
          <p:spPr>
            <a:xfrm>
              <a:off x="870806" y="2802294"/>
              <a:ext cx="27172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Прошлые эпизоды, связанные с заболеваниями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7EBDC65-85F4-384D-8B53-6CD19FB66ED6}"/>
              </a:ext>
            </a:extLst>
          </p:cNvPr>
          <p:cNvGrpSpPr/>
          <p:nvPr/>
        </p:nvGrpSpPr>
        <p:grpSpPr>
          <a:xfrm>
            <a:off x="450094" y="5396753"/>
            <a:ext cx="2971374" cy="636841"/>
            <a:chOff x="392760" y="2866972"/>
            <a:chExt cx="2971374" cy="636840"/>
          </a:xfrm>
        </p:grpSpPr>
        <p:sp>
          <p:nvSpPr>
            <p:cNvPr id="27" name="Shape 3605">
              <a:extLst>
                <a:ext uri="{FF2B5EF4-FFF2-40B4-BE49-F238E27FC236}">
                  <a16:creationId xmlns:a16="http://schemas.microsoft.com/office/drawing/2014/main" id="{0B2E3988-3008-C046-BFF7-A7331539E6F6}"/>
                </a:ext>
              </a:extLst>
            </p:cNvPr>
            <p:cNvSpPr/>
            <p:nvPr/>
          </p:nvSpPr>
          <p:spPr>
            <a:xfrm>
              <a:off x="392760" y="2866972"/>
              <a:ext cx="420974" cy="512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3"/>
                    <a:pt x="14400" y="6873"/>
                  </a:cubicBezTo>
                  <a:lnTo>
                    <a:pt x="20400" y="6873"/>
                  </a:lnTo>
                  <a:cubicBezTo>
                    <a:pt x="20400" y="6873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4800" y="8836"/>
                  </a:moveTo>
                  <a:cubicBezTo>
                    <a:pt x="4800" y="9108"/>
                    <a:pt x="5068" y="9327"/>
                    <a:pt x="5400" y="9327"/>
                  </a:cubicBezTo>
                  <a:lnTo>
                    <a:pt x="16200" y="9327"/>
                  </a:lnTo>
                  <a:cubicBezTo>
                    <a:pt x="16532" y="9327"/>
                    <a:pt x="16800" y="9108"/>
                    <a:pt x="16800" y="8836"/>
                  </a:cubicBezTo>
                  <a:cubicBezTo>
                    <a:pt x="16800" y="8566"/>
                    <a:pt x="16532" y="8345"/>
                    <a:pt x="16200" y="8345"/>
                  </a:cubicBezTo>
                  <a:lnTo>
                    <a:pt x="5400" y="8345"/>
                  </a:lnTo>
                  <a:cubicBezTo>
                    <a:pt x="5068" y="8345"/>
                    <a:pt x="4800" y="8566"/>
                    <a:pt x="4800" y="8836"/>
                  </a:cubicBezTo>
                  <a:moveTo>
                    <a:pt x="16200" y="12273"/>
                  </a:moveTo>
                  <a:lnTo>
                    <a:pt x="5400" y="12273"/>
                  </a:lnTo>
                  <a:cubicBezTo>
                    <a:pt x="5068" y="12273"/>
                    <a:pt x="4800" y="12493"/>
                    <a:pt x="4800" y="12764"/>
                  </a:cubicBezTo>
                  <a:cubicBezTo>
                    <a:pt x="4800" y="13035"/>
                    <a:pt x="5068" y="13255"/>
                    <a:pt x="5400" y="13255"/>
                  </a:cubicBezTo>
                  <a:lnTo>
                    <a:pt x="16200" y="13255"/>
                  </a:lnTo>
                  <a:cubicBezTo>
                    <a:pt x="16532" y="13255"/>
                    <a:pt x="16800" y="13035"/>
                    <a:pt x="16800" y="12764"/>
                  </a:cubicBezTo>
                  <a:cubicBezTo>
                    <a:pt x="16800" y="12493"/>
                    <a:pt x="16532" y="12273"/>
                    <a:pt x="16200" y="12273"/>
                  </a:cubicBezTo>
                  <a:moveTo>
                    <a:pt x="5400" y="5400"/>
                  </a:moveTo>
                  <a:lnTo>
                    <a:pt x="8400" y="5400"/>
                  </a:lnTo>
                  <a:cubicBezTo>
                    <a:pt x="8732" y="5400"/>
                    <a:pt x="9000" y="5181"/>
                    <a:pt x="9000" y="4909"/>
                  </a:cubicBezTo>
                  <a:cubicBezTo>
                    <a:pt x="9000" y="4638"/>
                    <a:pt x="8732" y="4418"/>
                    <a:pt x="8400" y="4418"/>
                  </a:cubicBezTo>
                  <a:lnTo>
                    <a:pt x="5400" y="4418"/>
                  </a:lnTo>
                  <a:cubicBezTo>
                    <a:pt x="5068" y="4418"/>
                    <a:pt x="4800" y="4638"/>
                    <a:pt x="4800" y="4909"/>
                  </a:cubicBezTo>
                  <a:cubicBezTo>
                    <a:pt x="4800" y="5181"/>
                    <a:pt x="5068" y="5400"/>
                    <a:pt x="5400" y="5400"/>
                  </a:cubicBezTo>
                  <a:moveTo>
                    <a:pt x="12600" y="16200"/>
                  </a:moveTo>
                  <a:lnTo>
                    <a:pt x="5400" y="16200"/>
                  </a:lnTo>
                  <a:cubicBezTo>
                    <a:pt x="5068" y="16200"/>
                    <a:pt x="4800" y="16420"/>
                    <a:pt x="4800" y="16691"/>
                  </a:cubicBezTo>
                  <a:cubicBezTo>
                    <a:pt x="4800" y="16962"/>
                    <a:pt x="5068" y="17182"/>
                    <a:pt x="5400" y="17182"/>
                  </a:cubicBezTo>
                  <a:lnTo>
                    <a:pt x="12600" y="17182"/>
                  </a:lnTo>
                  <a:cubicBezTo>
                    <a:pt x="12932" y="17182"/>
                    <a:pt x="13200" y="16962"/>
                    <a:pt x="13200" y="16691"/>
                  </a:cubicBezTo>
                  <a:cubicBezTo>
                    <a:pt x="13200" y="16420"/>
                    <a:pt x="12932" y="16200"/>
                    <a:pt x="12600" y="16200"/>
                  </a:cubicBezTo>
                </a:path>
              </a:pathLst>
            </a:custGeom>
            <a:solidFill>
              <a:srgbClr val="2CACBA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160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A27347E-541E-644F-A8B4-623539B74805}"/>
                </a:ext>
              </a:extLst>
            </p:cNvPr>
            <p:cNvSpPr txBox="1"/>
            <p:nvPr/>
          </p:nvSpPr>
          <p:spPr>
            <a:xfrm>
              <a:off x="871964" y="2919038"/>
              <a:ext cx="2492170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Другие данные пациента</a:t>
              </a:r>
            </a:p>
          </p:txBody>
        </p:sp>
      </p:grpSp>
      <p:sp>
        <p:nvSpPr>
          <p:cNvPr id="29" name="Закрывающая фигурная скобка 25">
            <a:extLst>
              <a:ext uri="{FF2B5EF4-FFF2-40B4-BE49-F238E27FC236}">
                <a16:creationId xmlns:a16="http://schemas.microsoft.com/office/drawing/2014/main" id="{36EA9A29-492E-9F4E-A47F-C8F53F6248F3}"/>
              </a:ext>
            </a:extLst>
          </p:cNvPr>
          <p:cNvSpPr/>
          <p:nvPr/>
        </p:nvSpPr>
        <p:spPr>
          <a:xfrm>
            <a:off x="3280579" y="2516189"/>
            <a:ext cx="919347" cy="3805647"/>
          </a:xfrm>
          <a:prstGeom prst="rightBrace">
            <a:avLst>
              <a:gd name="adj1" fmla="val 8333"/>
              <a:gd name="adj2" fmla="val 50231"/>
            </a:avLst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0" name="AutoShape 78" descr="© INSCALE GmbH, 26.05.2010&#10;http://www.presentationload.com/">
            <a:extLst>
              <a:ext uri="{FF2B5EF4-FFF2-40B4-BE49-F238E27FC236}">
                <a16:creationId xmlns:a16="http://schemas.microsoft.com/office/drawing/2014/main" id="{73FF460E-D9B9-FF42-8DA8-7611032F4DB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71028" y="4941136"/>
            <a:ext cx="3282177" cy="737879"/>
          </a:xfrm>
          <a:prstGeom prst="roundRect">
            <a:avLst>
              <a:gd name="adj" fmla="val 16667"/>
            </a:avLst>
          </a:prstGeom>
          <a:solidFill>
            <a:srgbClr val="11475F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Анализ на основе требований </a:t>
            </a:r>
            <a:br>
              <a:rPr lang="ru-RU" sz="16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</a:br>
            <a:r>
              <a:rPr lang="ru-RU" sz="16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нормативно-правовых актов</a:t>
            </a:r>
            <a:endParaRPr lang="de-DE" sz="16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1" name="AutoShape 78" descr="© INSCALE GmbH, 26.05.2010&#10;http://www.presentationload.com/">
            <a:extLst>
              <a:ext uri="{FF2B5EF4-FFF2-40B4-BE49-F238E27FC236}">
                <a16:creationId xmlns:a16="http://schemas.microsoft.com/office/drawing/2014/main" id="{7BCD3C20-FC0E-6B48-B684-8E9AEEE3D94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71028" y="5859473"/>
            <a:ext cx="3273863" cy="737879"/>
          </a:xfrm>
          <a:prstGeom prst="roundRect">
            <a:avLst>
              <a:gd name="adj" fmla="val 16667"/>
            </a:avLst>
          </a:prstGeom>
          <a:solidFill>
            <a:srgbClr val="11475F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Анализ на основе алгоритмов </a:t>
            </a:r>
            <a:br>
              <a:rPr lang="ru-RU" sz="16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</a:br>
            <a:r>
              <a:rPr lang="ru-RU" sz="16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клинических рекомендаций</a:t>
            </a:r>
            <a:endParaRPr lang="de-DE" sz="16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2" name="AutoShape 82" descr="© INSCALE GmbH, 26.05.2010&#10;http://www.presentationload.com/">
            <a:extLst>
              <a:ext uri="{FF2B5EF4-FFF2-40B4-BE49-F238E27FC236}">
                <a16:creationId xmlns:a16="http://schemas.microsoft.com/office/drawing/2014/main" id="{A51C6181-EE9E-E34B-9A52-81E1349CF083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50598" y="3828649"/>
            <a:ext cx="3722066" cy="464364"/>
          </a:xfrm>
          <a:prstGeom prst="roundRect">
            <a:avLst>
              <a:gd name="adj" fmla="val 16667"/>
            </a:avLst>
          </a:prstGeom>
          <a:solidFill>
            <a:srgbClr val="E5E7FF"/>
          </a:solidFill>
          <a:ln>
            <a:solidFill>
              <a:schemeClr val="accent2">
                <a:lumMod val="20000"/>
                <a:lumOff val="8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noProof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Клинические рекомендации врачу</a:t>
            </a:r>
            <a:endParaRPr lang="de-DE" sz="1600" noProof="1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3" name="AutoShape 82" descr="© INSCALE GmbH, 26.05.2010&#10;http://www.presentationload.com/">
            <a:extLst>
              <a:ext uri="{FF2B5EF4-FFF2-40B4-BE49-F238E27FC236}">
                <a16:creationId xmlns:a16="http://schemas.microsoft.com/office/drawing/2014/main" id="{835EE08E-C66B-064F-9223-5E43344151A0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50598" y="4404664"/>
            <a:ext cx="3722066" cy="464364"/>
          </a:xfrm>
          <a:prstGeom prst="roundRect">
            <a:avLst>
              <a:gd name="adj" fmla="val 16667"/>
            </a:avLst>
          </a:prstGeom>
          <a:solidFill>
            <a:srgbClr val="E5E7FF"/>
          </a:solidFill>
          <a:ln>
            <a:solidFill>
              <a:schemeClr val="accent2">
                <a:lumMod val="20000"/>
                <a:lumOff val="8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noProof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Персональные </a:t>
            </a:r>
            <a:r>
              <a:rPr lang="ru-RU" sz="1400" noProof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рекомендации</a:t>
            </a:r>
            <a:r>
              <a:rPr lang="ru-RU" sz="1600" noProof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 пациенту</a:t>
            </a:r>
            <a:endParaRPr lang="de-DE" sz="1600" noProof="1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" name="Плюс 2">
            <a:extLst>
              <a:ext uri="{FF2B5EF4-FFF2-40B4-BE49-F238E27FC236}">
                <a16:creationId xmlns:a16="http://schemas.microsoft.com/office/drawing/2014/main" id="{AE32E44E-5340-944F-9201-260C467F0E16}"/>
              </a:ext>
            </a:extLst>
          </p:cNvPr>
          <p:cNvSpPr/>
          <p:nvPr/>
        </p:nvSpPr>
        <p:spPr>
          <a:xfrm>
            <a:off x="5627550" y="3313988"/>
            <a:ext cx="726481" cy="662510"/>
          </a:xfrm>
          <a:prstGeom prst="mathPlu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432869" y="2594871"/>
            <a:ext cx="3153091" cy="781949"/>
          </a:xfrm>
          <a:prstGeom prst="roundRect">
            <a:avLst>
              <a:gd name="adj" fmla="val 50000"/>
            </a:avLst>
          </a:prstGeom>
          <a:solidFill>
            <a:srgbClr val="FFFFFF">
              <a:alpha val="6117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DD83E97-2B7B-B04A-B84F-021DD871CAB9}"/>
              </a:ext>
            </a:extLst>
          </p:cNvPr>
          <p:cNvGrpSpPr/>
          <p:nvPr/>
        </p:nvGrpSpPr>
        <p:grpSpPr>
          <a:xfrm>
            <a:off x="4898566" y="2585559"/>
            <a:ext cx="2594240" cy="707886"/>
            <a:chOff x="5293748" y="5180774"/>
            <a:chExt cx="2594240" cy="707886"/>
          </a:xfrm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3C86B39B-027F-4A49-8AE8-A6F0F120CA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3748" y="5220043"/>
              <a:ext cx="760841" cy="610435"/>
            </a:xfrm>
            <a:custGeom>
              <a:avLst/>
              <a:gdLst>
                <a:gd name="T0" fmla="*/ 673 w 783"/>
                <a:gd name="T1" fmla="*/ 98 h 628"/>
                <a:gd name="T2" fmla="*/ 388 w 783"/>
                <a:gd name="T3" fmla="*/ 1 h 628"/>
                <a:gd name="T4" fmla="*/ 69 w 783"/>
                <a:gd name="T5" fmla="*/ 118 h 628"/>
                <a:gd name="T6" fmla="*/ 137 w 783"/>
                <a:gd name="T7" fmla="*/ 433 h 628"/>
                <a:gd name="T8" fmla="*/ 481 w 783"/>
                <a:gd name="T9" fmla="*/ 593 h 628"/>
                <a:gd name="T10" fmla="*/ 720 w 783"/>
                <a:gd name="T11" fmla="*/ 425 h 628"/>
                <a:gd name="T12" fmla="*/ 599 w 783"/>
                <a:gd name="T13" fmla="*/ 84 h 628"/>
                <a:gd name="T14" fmla="*/ 539 w 783"/>
                <a:gd name="T15" fmla="*/ 145 h 628"/>
                <a:gd name="T16" fmla="*/ 553 w 783"/>
                <a:gd name="T17" fmla="*/ 157 h 628"/>
                <a:gd name="T18" fmla="*/ 419 w 783"/>
                <a:gd name="T19" fmla="*/ 88 h 628"/>
                <a:gd name="T20" fmla="*/ 291 w 783"/>
                <a:gd name="T21" fmla="*/ 50 h 628"/>
                <a:gd name="T22" fmla="*/ 416 w 783"/>
                <a:gd name="T23" fmla="*/ 235 h 628"/>
                <a:gd name="T24" fmla="*/ 383 w 783"/>
                <a:gd name="T25" fmla="*/ 316 h 628"/>
                <a:gd name="T26" fmla="*/ 337 w 783"/>
                <a:gd name="T27" fmla="*/ 246 h 628"/>
                <a:gd name="T28" fmla="*/ 278 w 783"/>
                <a:gd name="T29" fmla="*/ 123 h 628"/>
                <a:gd name="T30" fmla="*/ 356 w 783"/>
                <a:gd name="T31" fmla="*/ 223 h 628"/>
                <a:gd name="T32" fmla="*/ 257 w 783"/>
                <a:gd name="T33" fmla="*/ 121 h 628"/>
                <a:gd name="T34" fmla="*/ 62 w 783"/>
                <a:gd name="T35" fmla="*/ 162 h 628"/>
                <a:gd name="T36" fmla="*/ 129 w 783"/>
                <a:gd name="T37" fmla="*/ 195 h 628"/>
                <a:gd name="T38" fmla="*/ 164 w 783"/>
                <a:gd name="T39" fmla="*/ 322 h 628"/>
                <a:gd name="T40" fmla="*/ 89 w 783"/>
                <a:gd name="T41" fmla="*/ 272 h 628"/>
                <a:gd name="T42" fmla="*/ 75 w 783"/>
                <a:gd name="T43" fmla="*/ 310 h 628"/>
                <a:gd name="T44" fmla="*/ 198 w 783"/>
                <a:gd name="T45" fmla="*/ 314 h 628"/>
                <a:gd name="T46" fmla="*/ 71 w 783"/>
                <a:gd name="T47" fmla="*/ 249 h 628"/>
                <a:gd name="T48" fmla="*/ 146 w 783"/>
                <a:gd name="T49" fmla="*/ 405 h 628"/>
                <a:gd name="T50" fmla="*/ 161 w 783"/>
                <a:gd name="T51" fmla="*/ 306 h 628"/>
                <a:gd name="T52" fmla="*/ 97 w 783"/>
                <a:gd name="T53" fmla="*/ 121 h 628"/>
                <a:gd name="T54" fmla="*/ 204 w 783"/>
                <a:gd name="T55" fmla="*/ 205 h 628"/>
                <a:gd name="T56" fmla="*/ 224 w 783"/>
                <a:gd name="T57" fmla="*/ 379 h 628"/>
                <a:gd name="T58" fmla="*/ 237 w 783"/>
                <a:gd name="T59" fmla="*/ 455 h 628"/>
                <a:gd name="T60" fmla="*/ 316 w 783"/>
                <a:gd name="T61" fmla="*/ 469 h 628"/>
                <a:gd name="T62" fmla="*/ 342 w 783"/>
                <a:gd name="T63" fmla="*/ 455 h 628"/>
                <a:gd name="T64" fmla="*/ 327 w 783"/>
                <a:gd name="T65" fmla="*/ 452 h 628"/>
                <a:gd name="T66" fmla="*/ 266 w 783"/>
                <a:gd name="T67" fmla="*/ 244 h 628"/>
                <a:gd name="T68" fmla="*/ 169 w 783"/>
                <a:gd name="T69" fmla="*/ 85 h 628"/>
                <a:gd name="T70" fmla="*/ 257 w 783"/>
                <a:gd name="T71" fmla="*/ 135 h 628"/>
                <a:gd name="T72" fmla="*/ 372 w 783"/>
                <a:gd name="T73" fmla="*/ 431 h 628"/>
                <a:gd name="T74" fmla="*/ 438 w 783"/>
                <a:gd name="T75" fmla="*/ 511 h 628"/>
                <a:gd name="T76" fmla="*/ 477 w 783"/>
                <a:gd name="T77" fmla="*/ 272 h 628"/>
                <a:gd name="T78" fmla="*/ 462 w 783"/>
                <a:gd name="T79" fmla="*/ 266 h 628"/>
                <a:gd name="T80" fmla="*/ 467 w 783"/>
                <a:gd name="T81" fmla="*/ 68 h 628"/>
                <a:gd name="T82" fmla="*/ 531 w 783"/>
                <a:gd name="T83" fmla="*/ 158 h 628"/>
                <a:gd name="T84" fmla="*/ 501 w 783"/>
                <a:gd name="T85" fmla="*/ 396 h 628"/>
                <a:gd name="T86" fmla="*/ 479 w 783"/>
                <a:gd name="T87" fmla="*/ 524 h 628"/>
                <a:gd name="T88" fmla="*/ 533 w 783"/>
                <a:gd name="T89" fmla="*/ 576 h 628"/>
                <a:gd name="T90" fmla="*/ 503 w 783"/>
                <a:gd name="T91" fmla="*/ 535 h 628"/>
                <a:gd name="T92" fmla="*/ 523 w 783"/>
                <a:gd name="T93" fmla="*/ 541 h 628"/>
                <a:gd name="T94" fmla="*/ 667 w 783"/>
                <a:gd name="T95" fmla="*/ 512 h 628"/>
                <a:gd name="T96" fmla="*/ 599 w 783"/>
                <a:gd name="T97" fmla="*/ 469 h 628"/>
                <a:gd name="T98" fmla="*/ 639 w 783"/>
                <a:gd name="T99" fmla="*/ 316 h 628"/>
                <a:gd name="T100" fmla="*/ 592 w 783"/>
                <a:gd name="T101" fmla="*/ 379 h 628"/>
                <a:gd name="T102" fmla="*/ 541 w 783"/>
                <a:gd name="T103" fmla="*/ 354 h 628"/>
                <a:gd name="T104" fmla="*/ 484 w 783"/>
                <a:gd name="T105" fmla="*/ 497 h 628"/>
                <a:gd name="T106" fmla="*/ 558 w 783"/>
                <a:gd name="T107" fmla="*/ 253 h 628"/>
                <a:gd name="T108" fmla="*/ 604 w 783"/>
                <a:gd name="T109" fmla="*/ 148 h 628"/>
                <a:gd name="T110" fmla="*/ 673 w 783"/>
                <a:gd name="T111" fmla="*/ 291 h 628"/>
                <a:gd name="T112" fmla="*/ 625 w 783"/>
                <a:gd name="T113" fmla="*/ 316 h 628"/>
                <a:gd name="T114" fmla="*/ 691 w 783"/>
                <a:gd name="T115" fmla="*/ 268 h 628"/>
                <a:gd name="T116" fmla="*/ 696 w 783"/>
                <a:gd name="T117" fmla="*/ 249 h 628"/>
                <a:gd name="T118" fmla="*/ 621 w 783"/>
                <a:gd name="T119" fmla="*/ 129 h 628"/>
                <a:gd name="T120" fmla="*/ 733 w 783"/>
                <a:gd name="T121" fmla="*/ 224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83" h="628">
                  <a:moveTo>
                    <a:pt x="770" y="294"/>
                  </a:moveTo>
                  <a:cubicBezTo>
                    <a:pt x="769" y="292"/>
                    <a:pt x="768" y="289"/>
                    <a:pt x="769" y="287"/>
                  </a:cubicBezTo>
                  <a:cubicBezTo>
                    <a:pt x="770" y="272"/>
                    <a:pt x="770" y="258"/>
                    <a:pt x="765" y="244"/>
                  </a:cubicBezTo>
                  <a:cubicBezTo>
                    <a:pt x="758" y="218"/>
                    <a:pt x="745" y="195"/>
                    <a:pt x="723" y="179"/>
                  </a:cubicBezTo>
                  <a:cubicBezTo>
                    <a:pt x="720" y="177"/>
                    <a:pt x="720" y="175"/>
                    <a:pt x="720" y="172"/>
                  </a:cubicBezTo>
                  <a:cubicBezTo>
                    <a:pt x="719" y="157"/>
                    <a:pt x="715" y="144"/>
                    <a:pt x="707" y="131"/>
                  </a:cubicBezTo>
                  <a:cubicBezTo>
                    <a:pt x="698" y="118"/>
                    <a:pt x="686" y="107"/>
                    <a:pt x="673" y="98"/>
                  </a:cubicBezTo>
                  <a:cubicBezTo>
                    <a:pt x="673" y="98"/>
                    <a:pt x="673" y="98"/>
                    <a:pt x="673" y="98"/>
                  </a:cubicBezTo>
                  <a:cubicBezTo>
                    <a:pt x="661" y="90"/>
                    <a:pt x="637" y="77"/>
                    <a:pt x="632" y="74"/>
                  </a:cubicBezTo>
                  <a:cubicBezTo>
                    <a:pt x="621" y="67"/>
                    <a:pt x="607" y="64"/>
                    <a:pt x="597" y="54"/>
                  </a:cubicBezTo>
                  <a:cubicBezTo>
                    <a:pt x="584" y="41"/>
                    <a:pt x="567" y="32"/>
                    <a:pt x="549" y="26"/>
                  </a:cubicBezTo>
                  <a:cubicBezTo>
                    <a:pt x="536" y="21"/>
                    <a:pt x="522" y="17"/>
                    <a:pt x="508" y="13"/>
                  </a:cubicBezTo>
                  <a:cubicBezTo>
                    <a:pt x="499" y="11"/>
                    <a:pt x="490" y="10"/>
                    <a:pt x="481" y="9"/>
                  </a:cubicBezTo>
                  <a:cubicBezTo>
                    <a:pt x="469" y="9"/>
                    <a:pt x="457" y="9"/>
                    <a:pt x="445" y="9"/>
                  </a:cubicBezTo>
                  <a:cubicBezTo>
                    <a:pt x="440" y="9"/>
                    <a:pt x="435" y="12"/>
                    <a:pt x="431" y="10"/>
                  </a:cubicBezTo>
                  <a:cubicBezTo>
                    <a:pt x="417" y="4"/>
                    <a:pt x="403" y="2"/>
                    <a:pt x="388" y="1"/>
                  </a:cubicBezTo>
                  <a:cubicBezTo>
                    <a:pt x="366" y="0"/>
                    <a:pt x="345" y="3"/>
                    <a:pt x="324" y="8"/>
                  </a:cubicBezTo>
                  <a:cubicBezTo>
                    <a:pt x="311" y="12"/>
                    <a:pt x="298" y="16"/>
                    <a:pt x="287" y="24"/>
                  </a:cubicBezTo>
                  <a:cubicBezTo>
                    <a:pt x="286" y="25"/>
                    <a:pt x="283" y="25"/>
                    <a:pt x="282" y="25"/>
                  </a:cubicBezTo>
                  <a:cubicBezTo>
                    <a:pt x="259" y="19"/>
                    <a:pt x="236" y="21"/>
                    <a:pt x="214" y="29"/>
                  </a:cubicBezTo>
                  <a:cubicBezTo>
                    <a:pt x="191" y="37"/>
                    <a:pt x="171" y="50"/>
                    <a:pt x="152" y="66"/>
                  </a:cubicBezTo>
                  <a:cubicBezTo>
                    <a:pt x="150" y="68"/>
                    <a:pt x="147" y="69"/>
                    <a:pt x="145" y="70"/>
                  </a:cubicBezTo>
                  <a:cubicBezTo>
                    <a:pt x="139" y="71"/>
                    <a:pt x="133" y="70"/>
                    <a:pt x="127" y="72"/>
                  </a:cubicBezTo>
                  <a:cubicBezTo>
                    <a:pt x="101" y="78"/>
                    <a:pt x="82" y="94"/>
                    <a:pt x="69" y="118"/>
                  </a:cubicBezTo>
                  <a:cubicBezTo>
                    <a:pt x="64" y="127"/>
                    <a:pt x="62" y="136"/>
                    <a:pt x="52" y="142"/>
                  </a:cubicBezTo>
                  <a:cubicBezTo>
                    <a:pt x="15" y="169"/>
                    <a:pt x="0" y="218"/>
                    <a:pt x="14" y="261"/>
                  </a:cubicBezTo>
                  <a:cubicBezTo>
                    <a:pt x="18" y="273"/>
                    <a:pt x="20" y="284"/>
                    <a:pt x="19" y="297"/>
                  </a:cubicBezTo>
                  <a:cubicBezTo>
                    <a:pt x="18" y="315"/>
                    <a:pt x="23" y="332"/>
                    <a:pt x="29" y="349"/>
                  </a:cubicBezTo>
                  <a:cubicBezTo>
                    <a:pt x="38" y="366"/>
                    <a:pt x="38" y="366"/>
                    <a:pt x="38" y="366"/>
                  </a:cubicBezTo>
                  <a:cubicBezTo>
                    <a:pt x="43" y="374"/>
                    <a:pt x="47" y="381"/>
                    <a:pt x="53" y="388"/>
                  </a:cubicBezTo>
                  <a:cubicBezTo>
                    <a:pt x="74" y="411"/>
                    <a:pt x="100" y="424"/>
                    <a:pt x="130" y="429"/>
                  </a:cubicBezTo>
                  <a:cubicBezTo>
                    <a:pt x="133" y="429"/>
                    <a:pt x="136" y="431"/>
                    <a:pt x="137" y="433"/>
                  </a:cubicBezTo>
                  <a:cubicBezTo>
                    <a:pt x="153" y="459"/>
                    <a:pt x="177" y="472"/>
                    <a:pt x="207" y="473"/>
                  </a:cubicBezTo>
                  <a:cubicBezTo>
                    <a:pt x="217" y="473"/>
                    <a:pt x="224" y="475"/>
                    <a:pt x="233" y="480"/>
                  </a:cubicBezTo>
                  <a:cubicBezTo>
                    <a:pt x="256" y="492"/>
                    <a:pt x="295" y="498"/>
                    <a:pt x="321" y="493"/>
                  </a:cubicBezTo>
                  <a:cubicBezTo>
                    <a:pt x="325" y="493"/>
                    <a:pt x="328" y="493"/>
                    <a:pt x="332" y="497"/>
                  </a:cubicBezTo>
                  <a:cubicBezTo>
                    <a:pt x="346" y="513"/>
                    <a:pt x="363" y="524"/>
                    <a:pt x="384" y="530"/>
                  </a:cubicBezTo>
                  <a:cubicBezTo>
                    <a:pt x="399" y="535"/>
                    <a:pt x="414" y="536"/>
                    <a:pt x="429" y="535"/>
                  </a:cubicBezTo>
                  <a:cubicBezTo>
                    <a:pt x="432" y="535"/>
                    <a:pt x="434" y="535"/>
                    <a:pt x="436" y="538"/>
                  </a:cubicBezTo>
                  <a:cubicBezTo>
                    <a:pt x="451" y="556"/>
                    <a:pt x="466" y="575"/>
                    <a:pt x="481" y="593"/>
                  </a:cubicBezTo>
                  <a:cubicBezTo>
                    <a:pt x="489" y="603"/>
                    <a:pt x="497" y="614"/>
                    <a:pt x="509" y="620"/>
                  </a:cubicBezTo>
                  <a:cubicBezTo>
                    <a:pt x="520" y="626"/>
                    <a:pt x="531" y="628"/>
                    <a:pt x="543" y="622"/>
                  </a:cubicBezTo>
                  <a:cubicBezTo>
                    <a:pt x="554" y="616"/>
                    <a:pt x="559" y="606"/>
                    <a:pt x="560" y="594"/>
                  </a:cubicBezTo>
                  <a:cubicBezTo>
                    <a:pt x="560" y="591"/>
                    <a:pt x="561" y="588"/>
                    <a:pt x="565" y="588"/>
                  </a:cubicBezTo>
                  <a:cubicBezTo>
                    <a:pt x="578" y="588"/>
                    <a:pt x="591" y="585"/>
                    <a:pt x="603" y="581"/>
                  </a:cubicBezTo>
                  <a:cubicBezTo>
                    <a:pt x="623" y="575"/>
                    <a:pt x="641" y="566"/>
                    <a:pt x="657" y="554"/>
                  </a:cubicBezTo>
                  <a:cubicBezTo>
                    <a:pt x="696" y="522"/>
                    <a:pt x="715" y="480"/>
                    <a:pt x="717" y="430"/>
                  </a:cubicBezTo>
                  <a:cubicBezTo>
                    <a:pt x="717" y="427"/>
                    <a:pt x="717" y="426"/>
                    <a:pt x="720" y="425"/>
                  </a:cubicBezTo>
                  <a:cubicBezTo>
                    <a:pt x="723" y="424"/>
                    <a:pt x="726" y="423"/>
                    <a:pt x="728" y="422"/>
                  </a:cubicBezTo>
                  <a:cubicBezTo>
                    <a:pt x="755" y="407"/>
                    <a:pt x="772" y="385"/>
                    <a:pt x="778" y="355"/>
                  </a:cubicBezTo>
                  <a:cubicBezTo>
                    <a:pt x="783" y="334"/>
                    <a:pt x="780" y="313"/>
                    <a:pt x="770" y="294"/>
                  </a:cubicBezTo>
                  <a:close/>
                  <a:moveTo>
                    <a:pt x="523" y="59"/>
                  </a:moveTo>
                  <a:cubicBezTo>
                    <a:pt x="523" y="53"/>
                    <a:pt x="524" y="47"/>
                    <a:pt x="524" y="40"/>
                  </a:cubicBezTo>
                  <a:cubicBezTo>
                    <a:pt x="534" y="44"/>
                    <a:pt x="543" y="47"/>
                    <a:pt x="552" y="51"/>
                  </a:cubicBezTo>
                  <a:cubicBezTo>
                    <a:pt x="566" y="58"/>
                    <a:pt x="579" y="64"/>
                    <a:pt x="588" y="77"/>
                  </a:cubicBezTo>
                  <a:cubicBezTo>
                    <a:pt x="591" y="81"/>
                    <a:pt x="594" y="83"/>
                    <a:pt x="599" y="84"/>
                  </a:cubicBezTo>
                  <a:cubicBezTo>
                    <a:pt x="607" y="87"/>
                    <a:pt x="607" y="87"/>
                    <a:pt x="607" y="96"/>
                  </a:cubicBezTo>
                  <a:cubicBezTo>
                    <a:pt x="607" y="101"/>
                    <a:pt x="607" y="119"/>
                    <a:pt x="606" y="130"/>
                  </a:cubicBezTo>
                  <a:cubicBezTo>
                    <a:pt x="605" y="130"/>
                    <a:pt x="604" y="131"/>
                    <a:pt x="604" y="131"/>
                  </a:cubicBezTo>
                  <a:cubicBezTo>
                    <a:pt x="593" y="137"/>
                    <a:pt x="582" y="143"/>
                    <a:pt x="572" y="148"/>
                  </a:cubicBezTo>
                  <a:cubicBezTo>
                    <a:pt x="571" y="149"/>
                    <a:pt x="569" y="149"/>
                    <a:pt x="568" y="149"/>
                  </a:cubicBezTo>
                  <a:cubicBezTo>
                    <a:pt x="564" y="146"/>
                    <a:pt x="559" y="144"/>
                    <a:pt x="553" y="144"/>
                  </a:cubicBezTo>
                  <a:cubicBezTo>
                    <a:pt x="550" y="144"/>
                    <a:pt x="546" y="144"/>
                    <a:pt x="543" y="146"/>
                  </a:cubicBezTo>
                  <a:cubicBezTo>
                    <a:pt x="542" y="146"/>
                    <a:pt x="540" y="145"/>
                    <a:pt x="539" y="145"/>
                  </a:cubicBezTo>
                  <a:cubicBezTo>
                    <a:pt x="534" y="140"/>
                    <a:pt x="529" y="136"/>
                    <a:pt x="523" y="131"/>
                  </a:cubicBezTo>
                  <a:cubicBezTo>
                    <a:pt x="522" y="130"/>
                    <a:pt x="521" y="128"/>
                    <a:pt x="521" y="126"/>
                  </a:cubicBezTo>
                  <a:cubicBezTo>
                    <a:pt x="522" y="104"/>
                    <a:pt x="522" y="81"/>
                    <a:pt x="523" y="59"/>
                  </a:cubicBezTo>
                  <a:close/>
                  <a:moveTo>
                    <a:pt x="553" y="157"/>
                  </a:moveTo>
                  <a:cubicBezTo>
                    <a:pt x="559" y="157"/>
                    <a:pt x="564" y="162"/>
                    <a:pt x="564" y="168"/>
                  </a:cubicBezTo>
                  <a:cubicBezTo>
                    <a:pt x="564" y="174"/>
                    <a:pt x="559" y="179"/>
                    <a:pt x="553" y="179"/>
                  </a:cubicBezTo>
                  <a:cubicBezTo>
                    <a:pt x="547" y="179"/>
                    <a:pt x="542" y="174"/>
                    <a:pt x="542" y="168"/>
                  </a:cubicBezTo>
                  <a:cubicBezTo>
                    <a:pt x="542" y="162"/>
                    <a:pt x="547" y="157"/>
                    <a:pt x="553" y="157"/>
                  </a:cubicBezTo>
                  <a:close/>
                  <a:moveTo>
                    <a:pt x="387" y="27"/>
                  </a:moveTo>
                  <a:cubicBezTo>
                    <a:pt x="387" y="24"/>
                    <a:pt x="388" y="23"/>
                    <a:pt x="391" y="23"/>
                  </a:cubicBezTo>
                  <a:cubicBezTo>
                    <a:pt x="403" y="25"/>
                    <a:pt x="416" y="25"/>
                    <a:pt x="427" y="34"/>
                  </a:cubicBezTo>
                  <a:cubicBezTo>
                    <a:pt x="428" y="35"/>
                    <a:pt x="430" y="35"/>
                    <a:pt x="432" y="34"/>
                  </a:cubicBezTo>
                  <a:cubicBezTo>
                    <a:pt x="439" y="32"/>
                    <a:pt x="446" y="30"/>
                    <a:pt x="454" y="31"/>
                  </a:cubicBezTo>
                  <a:cubicBezTo>
                    <a:pt x="454" y="42"/>
                    <a:pt x="453" y="52"/>
                    <a:pt x="453" y="63"/>
                  </a:cubicBezTo>
                  <a:cubicBezTo>
                    <a:pt x="453" y="64"/>
                    <a:pt x="451" y="65"/>
                    <a:pt x="450" y="66"/>
                  </a:cubicBezTo>
                  <a:cubicBezTo>
                    <a:pt x="440" y="73"/>
                    <a:pt x="430" y="81"/>
                    <a:pt x="419" y="88"/>
                  </a:cubicBezTo>
                  <a:cubicBezTo>
                    <a:pt x="417" y="90"/>
                    <a:pt x="416" y="92"/>
                    <a:pt x="416" y="95"/>
                  </a:cubicBezTo>
                  <a:cubicBezTo>
                    <a:pt x="416" y="130"/>
                    <a:pt x="416" y="165"/>
                    <a:pt x="416" y="201"/>
                  </a:cubicBezTo>
                  <a:cubicBezTo>
                    <a:pt x="416" y="203"/>
                    <a:pt x="416" y="208"/>
                    <a:pt x="416" y="209"/>
                  </a:cubicBezTo>
                  <a:cubicBezTo>
                    <a:pt x="416" y="209"/>
                    <a:pt x="396" y="188"/>
                    <a:pt x="391" y="182"/>
                  </a:cubicBezTo>
                  <a:cubicBezTo>
                    <a:pt x="388" y="179"/>
                    <a:pt x="387" y="177"/>
                    <a:pt x="387" y="173"/>
                  </a:cubicBezTo>
                  <a:cubicBezTo>
                    <a:pt x="387" y="124"/>
                    <a:pt x="387" y="76"/>
                    <a:pt x="387" y="27"/>
                  </a:cubicBezTo>
                  <a:close/>
                  <a:moveTo>
                    <a:pt x="268" y="44"/>
                  </a:moveTo>
                  <a:cubicBezTo>
                    <a:pt x="275" y="46"/>
                    <a:pt x="283" y="48"/>
                    <a:pt x="291" y="50"/>
                  </a:cubicBezTo>
                  <a:cubicBezTo>
                    <a:pt x="304" y="35"/>
                    <a:pt x="322" y="31"/>
                    <a:pt x="340" y="28"/>
                  </a:cubicBezTo>
                  <a:cubicBezTo>
                    <a:pt x="348" y="26"/>
                    <a:pt x="356" y="25"/>
                    <a:pt x="365" y="24"/>
                  </a:cubicBezTo>
                  <a:cubicBezTo>
                    <a:pt x="367" y="24"/>
                    <a:pt x="369" y="24"/>
                    <a:pt x="372" y="24"/>
                  </a:cubicBezTo>
                  <a:cubicBezTo>
                    <a:pt x="372" y="26"/>
                    <a:pt x="372" y="28"/>
                    <a:pt x="372" y="30"/>
                  </a:cubicBezTo>
                  <a:cubicBezTo>
                    <a:pt x="372" y="80"/>
                    <a:pt x="372" y="130"/>
                    <a:pt x="372" y="179"/>
                  </a:cubicBezTo>
                  <a:cubicBezTo>
                    <a:pt x="372" y="183"/>
                    <a:pt x="373" y="185"/>
                    <a:pt x="375" y="188"/>
                  </a:cubicBezTo>
                  <a:cubicBezTo>
                    <a:pt x="388" y="201"/>
                    <a:pt x="401" y="214"/>
                    <a:pt x="413" y="227"/>
                  </a:cubicBezTo>
                  <a:cubicBezTo>
                    <a:pt x="415" y="229"/>
                    <a:pt x="416" y="232"/>
                    <a:pt x="416" y="235"/>
                  </a:cubicBezTo>
                  <a:cubicBezTo>
                    <a:pt x="416" y="267"/>
                    <a:pt x="416" y="299"/>
                    <a:pt x="416" y="332"/>
                  </a:cubicBezTo>
                  <a:cubicBezTo>
                    <a:pt x="416" y="351"/>
                    <a:pt x="416" y="371"/>
                    <a:pt x="416" y="390"/>
                  </a:cubicBezTo>
                  <a:cubicBezTo>
                    <a:pt x="416" y="394"/>
                    <a:pt x="415" y="396"/>
                    <a:pt x="413" y="399"/>
                  </a:cubicBezTo>
                  <a:cubicBezTo>
                    <a:pt x="405" y="405"/>
                    <a:pt x="398" y="411"/>
                    <a:pt x="391" y="418"/>
                  </a:cubicBezTo>
                  <a:cubicBezTo>
                    <a:pt x="390" y="419"/>
                    <a:pt x="389" y="419"/>
                    <a:pt x="387" y="421"/>
                  </a:cubicBezTo>
                  <a:cubicBezTo>
                    <a:pt x="387" y="418"/>
                    <a:pt x="387" y="416"/>
                    <a:pt x="387" y="414"/>
                  </a:cubicBezTo>
                  <a:cubicBezTo>
                    <a:pt x="387" y="384"/>
                    <a:pt x="387" y="355"/>
                    <a:pt x="387" y="325"/>
                  </a:cubicBezTo>
                  <a:cubicBezTo>
                    <a:pt x="387" y="321"/>
                    <a:pt x="386" y="318"/>
                    <a:pt x="383" y="316"/>
                  </a:cubicBezTo>
                  <a:cubicBezTo>
                    <a:pt x="373" y="307"/>
                    <a:pt x="364" y="299"/>
                    <a:pt x="355" y="290"/>
                  </a:cubicBezTo>
                  <a:cubicBezTo>
                    <a:pt x="354" y="289"/>
                    <a:pt x="352" y="286"/>
                    <a:pt x="352" y="284"/>
                  </a:cubicBezTo>
                  <a:cubicBezTo>
                    <a:pt x="352" y="272"/>
                    <a:pt x="352" y="261"/>
                    <a:pt x="352" y="249"/>
                  </a:cubicBezTo>
                  <a:cubicBezTo>
                    <a:pt x="352" y="248"/>
                    <a:pt x="352" y="247"/>
                    <a:pt x="352" y="246"/>
                  </a:cubicBezTo>
                  <a:cubicBezTo>
                    <a:pt x="362" y="243"/>
                    <a:pt x="369" y="234"/>
                    <a:pt x="369" y="223"/>
                  </a:cubicBezTo>
                  <a:cubicBezTo>
                    <a:pt x="369" y="210"/>
                    <a:pt x="358" y="199"/>
                    <a:pt x="345" y="199"/>
                  </a:cubicBezTo>
                  <a:cubicBezTo>
                    <a:pt x="331" y="199"/>
                    <a:pt x="320" y="210"/>
                    <a:pt x="320" y="223"/>
                  </a:cubicBezTo>
                  <a:cubicBezTo>
                    <a:pt x="320" y="234"/>
                    <a:pt x="327" y="243"/>
                    <a:pt x="337" y="246"/>
                  </a:cubicBezTo>
                  <a:cubicBezTo>
                    <a:pt x="337" y="248"/>
                    <a:pt x="337" y="249"/>
                    <a:pt x="337" y="251"/>
                  </a:cubicBezTo>
                  <a:cubicBezTo>
                    <a:pt x="337" y="258"/>
                    <a:pt x="337" y="265"/>
                    <a:pt x="337" y="274"/>
                  </a:cubicBezTo>
                  <a:cubicBezTo>
                    <a:pt x="326" y="264"/>
                    <a:pt x="316" y="255"/>
                    <a:pt x="306" y="245"/>
                  </a:cubicBezTo>
                  <a:cubicBezTo>
                    <a:pt x="305" y="244"/>
                    <a:pt x="304" y="241"/>
                    <a:pt x="304" y="238"/>
                  </a:cubicBezTo>
                  <a:cubicBezTo>
                    <a:pt x="304" y="211"/>
                    <a:pt x="304" y="184"/>
                    <a:pt x="304" y="156"/>
                  </a:cubicBezTo>
                  <a:cubicBezTo>
                    <a:pt x="304" y="152"/>
                    <a:pt x="303" y="149"/>
                    <a:pt x="300" y="146"/>
                  </a:cubicBezTo>
                  <a:cubicBezTo>
                    <a:pt x="292" y="139"/>
                    <a:pt x="285" y="131"/>
                    <a:pt x="278" y="123"/>
                  </a:cubicBezTo>
                  <a:cubicBezTo>
                    <a:pt x="278" y="123"/>
                    <a:pt x="278" y="123"/>
                    <a:pt x="278" y="123"/>
                  </a:cubicBezTo>
                  <a:cubicBezTo>
                    <a:pt x="280" y="119"/>
                    <a:pt x="281" y="115"/>
                    <a:pt x="281" y="110"/>
                  </a:cubicBezTo>
                  <a:cubicBezTo>
                    <a:pt x="281" y="100"/>
                    <a:pt x="275" y="91"/>
                    <a:pt x="266" y="88"/>
                  </a:cubicBezTo>
                  <a:cubicBezTo>
                    <a:pt x="264" y="87"/>
                    <a:pt x="263" y="85"/>
                    <a:pt x="263" y="84"/>
                  </a:cubicBezTo>
                  <a:cubicBezTo>
                    <a:pt x="263" y="72"/>
                    <a:pt x="263" y="60"/>
                    <a:pt x="262" y="48"/>
                  </a:cubicBezTo>
                  <a:cubicBezTo>
                    <a:pt x="262" y="44"/>
                    <a:pt x="264" y="43"/>
                    <a:pt x="268" y="44"/>
                  </a:cubicBezTo>
                  <a:close/>
                  <a:moveTo>
                    <a:pt x="337" y="215"/>
                  </a:moveTo>
                  <a:cubicBezTo>
                    <a:pt x="339" y="213"/>
                    <a:pt x="342" y="212"/>
                    <a:pt x="345" y="212"/>
                  </a:cubicBezTo>
                  <a:cubicBezTo>
                    <a:pt x="351" y="212"/>
                    <a:pt x="356" y="217"/>
                    <a:pt x="356" y="223"/>
                  </a:cubicBezTo>
                  <a:cubicBezTo>
                    <a:pt x="356" y="229"/>
                    <a:pt x="351" y="234"/>
                    <a:pt x="345" y="234"/>
                  </a:cubicBezTo>
                  <a:cubicBezTo>
                    <a:pt x="339" y="234"/>
                    <a:pt x="334" y="230"/>
                    <a:pt x="334" y="224"/>
                  </a:cubicBezTo>
                  <a:cubicBezTo>
                    <a:pt x="334" y="221"/>
                    <a:pt x="335" y="218"/>
                    <a:pt x="337" y="215"/>
                  </a:cubicBezTo>
                  <a:close/>
                  <a:moveTo>
                    <a:pt x="257" y="121"/>
                  </a:moveTo>
                  <a:cubicBezTo>
                    <a:pt x="251" y="121"/>
                    <a:pt x="246" y="116"/>
                    <a:pt x="246" y="110"/>
                  </a:cubicBezTo>
                  <a:cubicBezTo>
                    <a:pt x="246" y="104"/>
                    <a:pt x="251" y="99"/>
                    <a:pt x="257" y="99"/>
                  </a:cubicBezTo>
                  <a:cubicBezTo>
                    <a:pt x="263" y="99"/>
                    <a:pt x="268" y="104"/>
                    <a:pt x="268" y="110"/>
                  </a:cubicBezTo>
                  <a:cubicBezTo>
                    <a:pt x="268" y="116"/>
                    <a:pt x="263" y="121"/>
                    <a:pt x="257" y="121"/>
                  </a:cubicBezTo>
                  <a:close/>
                  <a:moveTo>
                    <a:pt x="124" y="403"/>
                  </a:moveTo>
                  <a:cubicBezTo>
                    <a:pt x="123" y="404"/>
                    <a:pt x="121" y="404"/>
                    <a:pt x="119" y="404"/>
                  </a:cubicBezTo>
                  <a:cubicBezTo>
                    <a:pt x="90" y="396"/>
                    <a:pt x="69" y="378"/>
                    <a:pt x="55" y="351"/>
                  </a:cubicBezTo>
                  <a:cubicBezTo>
                    <a:pt x="54" y="350"/>
                    <a:pt x="51" y="344"/>
                    <a:pt x="48" y="337"/>
                  </a:cubicBezTo>
                  <a:cubicBezTo>
                    <a:pt x="42" y="321"/>
                    <a:pt x="39" y="304"/>
                    <a:pt x="42" y="287"/>
                  </a:cubicBezTo>
                  <a:cubicBezTo>
                    <a:pt x="43" y="277"/>
                    <a:pt x="41" y="270"/>
                    <a:pt x="37" y="262"/>
                  </a:cubicBezTo>
                  <a:cubicBezTo>
                    <a:pt x="29" y="244"/>
                    <a:pt x="29" y="226"/>
                    <a:pt x="34" y="207"/>
                  </a:cubicBezTo>
                  <a:cubicBezTo>
                    <a:pt x="38" y="189"/>
                    <a:pt x="48" y="174"/>
                    <a:pt x="62" y="162"/>
                  </a:cubicBezTo>
                  <a:cubicBezTo>
                    <a:pt x="66" y="159"/>
                    <a:pt x="72" y="156"/>
                    <a:pt x="76" y="153"/>
                  </a:cubicBezTo>
                  <a:cubicBezTo>
                    <a:pt x="78" y="151"/>
                    <a:pt x="80" y="149"/>
                    <a:pt x="80" y="148"/>
                  </a:cubicBezTo>
                  <a:cubicBezTo>
                    <a:pt x="83" y="143"/>
                    <a:pt x="84" y="138"/>
                    <a:pt x="85" y="135"/>
                  </a:cubicBezTo>
                  <a:cubicBezTo>
                    <a:pt x="96" y="145"/>
                    <a:pt x="107" y="155"/>
                    <a:pt x="118" y="165"/>
                  </a:cubicBezTo>
                  <a:cubicBezTo>
                    <a:pt x="119" y="165"/>
                    <a:pt x="119" y="166"/>
                    <a:pt x="119" y="166"/>
                  </a:cubicBezTo>
                  <a:cubicBezTo>
                    <a:pt x="121" y="168"/>
                    <a:pt x="123" y="169"/>
                    <a:pt x="124" y="171"/>
                  </a:cubicBezTo>
                  <a:cubicBezTo>
                    <a:pt x="123" y="173"/>
                    <a:pt x="122" y="176"/>
                    <a:pt x="122" y="178"/>
                  </a:cubicBezTo>
                  <a:cubicBezTo>
                    <a:pt x="122" y="185"/>
                    <a:pt x="125" y="191"/>
                    <a:pt x="129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30" y="196"/>
                    <a:pt x="130" y="197"/>
                    <a:pt x="131" y="197"/>
                  </a:cubicBezTo>
                  <a:cubicBezTo>
                    <a:pt x="132" y="198"/>
                    <a:pt x="133" y="199"/>
                    <a:pt x="134" y="200"/>
                  </a:cubicBezTo>
                  <a:cubicBezTo>
                    <a:pt x="137" y="201"/>
                    <a:pt x="138" y="203"/>
                    <a:pt x="138" y="206"/>
                  </a:cubicBezTo>
                  <a:cubicBezTo>
                    <a:pt x="137" y="231"/>
                    <a:pt x="137" y="255"/>
                    <a:pt x="137" y="280"/>
                  </a:cubicBezTo>
                  <a:cubicBezTo>
                    <a:pt x="137" y="283"/>
                    <a:pt x="137" y="313"/>
                    <a:pt x="137" y="321"/>
                  </a:cubicBezTo>
                  <a:cubicBezTo>
                    <a:pt x="144" y="321"/>
                    <a:pt x="151" y="321"/>
                    <a:pt x="157" y="321"/>
                  </a:cubicBezTo>
                  <a:cubicBezTo>
                    <a:pt x="160" y="321"/>
                    <a:pt x="162" y="321"/>
                    <a:pt x="164" y="322"/>
                  </a:cubicBezTo>
                  <a:cubicBezTo>
                    <a:pt x="167" y="329"/>
                    <a:pt x="173" y="336"/>
                    <a:pt x="181" y="338"/>
                  </a:cubicBezTo>
                  <a:cubicBezTo>
                    <a:pt x="181" y="339"/>
                    <a:pt x="181" y="340"/>
                    <a:pt x="182" y="341"/>
                  </a:cubicBezTo>
                  <a:cubicBezTo>
                    <a:pt x="182" y="348"/>
                    <a:pt x="180" y="354"/>
                    <a:pt x="174" y="358"/>
                  </a:cubicBezTo>
                  <a:cubicBezTo>
                    <a:pt x="168" y="362"/>
                    <a:pt x="163" y="367"/>
                    <a:pt x="158" y="372"/>
                  </a:cubicBezTo>
                  <a:cubicBezTo>
                    <a:pt x="156" y="375"/>
                    <a:pt x="154" y="375"/>
                    <a:pt x="152" y="372"/>
                  </a:cubicBezTo>
                  <a:cubicBezTo>
                    <a:pt x="137" y="357"/>
                    <a:pt x="121" y="342"/>
                    <a:pt x="106" y="327"/>
                  </a:cubicBezTo>
                  <a:cubicBezTo>
                    <a:pt x="105" y="326"/>
                    <a:pt x="91" y="310"/>
                    <a:pt x="90" y="307"/>
                  </a:cubicBezTo>
                  <a:cubicBezTo>
                    <a:pt x="90" y="303"/>
                    <a:pt x="89" y="278"/>
                    <a:pt x="89" y="272"/>
                  </a:cubicBezTo>
                  <a:cubicBezTo>
                    <a:pt x="99" y="269"/>
                    <a:pt x="106" y="260"/>
                    <a:pt x="106" y="249"/>
                  </a:cubicBezTo>
                  <a:cubicBezTo>
                    <a:pt x="106" y="238"/>
                    <a:pt x="99" y="229"/>
                    <a:pt x="90" y="226"/>
                  </a:cubicBezTo>
                  <a:cubicBezTo>
                    <a:pt x="87" y="225"/>
                    <a:pt x="84" y="224"/>
                    <a:pt x="81" y="224"/>
                  </a:cubicBezTo>
                  <a:cubicBezTo>
                    <a:pt x="76" y="224"/>
                    <a:pt x="71" y="227"/>
                    <a:pt x="67" y="230"/>
                  </a:cubicBezTo>
                  <a:cubicBezTo>
                    <a:pt x="61" y="234"/>
                    <a:pt x="58" y="241"/>
                    <a:pt x="58" y="249"/>
                  </a:cubicBezTo>
                  <a:cubicBezTo>
                    <a:pt x="58" y="260"/>
                    <a:pt x="65" y="269"/>
                    <a:pt x="74" y="272"/>
                  </a:cubicBezTo>
                  <a:cubicBezTo>
                    <a:pt x="74" y="272"/>
                    <a:pt x="74" y="273"/>
                    <a:pt x="74" y="274"/>
                  </a:cubicBezTo>
                  <a:cubicBezTo>
                    <a:pt x="74" y="287"/>
                    <a:pt x="74" y="297"/>
                    <a:pt x="75" y="310"/>
                  </a:cubicBezTo>
                  <a:cubicBezTo>
                    <a:pt x="75" y="312"/>
                    <a:pt x="126" y="368"/>
                    <a:pt x="143" y="386"/>
                  </a:cubicBezTo>
                  <a:cubicBezTo>
                    <a:pt x="137" y="392"/>
                    <a:pt x="131" y="398"/>
                    <a:pt x="124" y="403"/>
                  </a:cubicBezTo>
                  <a:close/>
                  <a:moveTo>
                    <a:pt x="146" y="167"/>
                  </a:moveTo>
                  <a:cubicBezTo>
                    <a:pt x="153" y="167"/>
                    <a:pt x="157" y="172"/>
                    <a:pt x="157" y="178"/>
                  </a:cubicBezTo>
                  <a:cubicBezTo>
                    <a:pt x="157" y="184"/>
                    <a:pt x="153" y="189"/>
                    <a:pt x="146" y="189"/>
                  </a:cubicBezTo>
                  <a:cubicBezTo>
                    <a:pt x="140" y="189"/>
                    <a:pt x="135" y="184"/>
                    <a:pt x="135" y="178"/>
                  </a:cubicBezTo>
                  <a:cubicBezTo>
                    <a:pt x="135" y="172"/>
                    <a:pt x="140" y="167"/>
                    <a:pt x="146" y="167"/>
                  </a:cubicBezTo>
                  <a:close/>
                  <a:moveTo>
                    <a:pt x="198" y="314"/>
                  </a:moveTo>
                  <a:cubicBezTo>
                    <a:pt x="198" y="320"/>
                    <a:pt x="194" y="325"/>
                    <a:pt x="187" y="325"/>
                  </a:cubicBezTo>
                  <a:cubicBezTo>
                    <a:pt x="181" y="325"/>
                    <a:pt x="176" y="320"/>
                    <a:pt x="176" y="314"/>
                  </a:cubicBezTo>
                  <a:cubicBezTo>
                    <a:pt x="176" y="308"/>
                    <a:pt x="181" y="303"/>
                    <a:pt x="187" y="303"/>
                  </a:cubicBezTo>
                  <a:cubicBezTo>
                    <a:pt x="194" y="303"/>
                    <a:pt x="198" y="308"/>
                    <a:pt x="198" y="314"/>
                  </a:cubicBezTo>
                  <a:close/>
                  <a:moveTo>
                    <a:pt x="82" y="238"/>
                  </a:moveTo>
                  <a:cubicBezTo>
                    <a:pt x="88" y="238"/>
                    <a:pt x="93" y="243"/>
                    <a:pt x="93" y="249"/>
                  </a:cubicBezTo>
                  <a:cubicBezTo>
                    <a:pt x="93" y="255"/>
                    <a:pt x="88" y="260"/>
                    <a:pt x="82" y="260"/>
                  </a:cubicBezTo>
                  <a:cubicBezTo>
                    <a:pt x="76" y="260"/>
                    <a:pt x="71" y="255"/>
                    <a:pt x="71" y="249"/>
                  </a:cubicBezTo>
                  <a:cubicBezTo>
                    <a:pt x="71" y="243"/>
                    <a:pt x="76" y="238"/>
                    <a:pt x="82" y="238"/>
                  </a:cubicBezTo>
                  <a:close/>
                  <a:moveTo>
                    <a:pt x="224" y="379"/>
                  </a:moveTo>
                  <a:cubicBezTo>
                    <a:pt x="222" y="381"/>
                    <a:pt x="221" y="383"/>
                    <a:pt x="221" y="386"/>
                  </a:cubicBezTo>
                  <a:cubicBezTo>
                    <a:pt x="220" y="406"/>
                    <a:pt x="219" y="426"/>
                    <a:pt x="219" y="446"/>
                  </a:cubicBezTo>
                  <a:cubicBezTo>
                    <a:pt x="219" y="450"/>
                    <a:pt x="218" y="451"/>
                    <a:pt x="214" y="451"/>
                  </a:cubicBezTo>
                  <a:cubicBezTo>
                    <a:pt x="189" y="452"/>
                    <a:pt x="161" y="439"/>
                    <a:pt x="152" y="413"/>
                  </a:cubicBezTo>
                  <a:cubicBezTo>
                    <a:pt x="151" y="409"/>
                    <a:pt x="148" y="408"/>
                    <a:pt x="143" y="408"/>
                  </a:cubicBezTo>
                  <a:cubicBezTo>
                    <a:pt x="144" y="406"/>
                    <a:pt x="145" y="405"/>
                    <a:pt x="146" y="405"/>
                  </a:cubicBezTo>
                  <a:cubicBezTo>
                    <a:pt x="162" y="390"/>
                    <a:pt x="178" y="375"/>
                    <a:pt x="193" y="360"/>
                  </a:cubicBezTo>
                  <a:cubicBezTo>
                    <a:pt x="195" y="359"/>
                    <a:pt x="196" y="356"/>
                    <a:pt x="196" y="354"/>
                  </a:cubicBezTo>
                  <a:cubicBezTo>
                    <a:pt x="196" y="349"/>
                    <a:pt x="196" y="344"/>
                    <a:pt x="196" y="338"/>
                  </a:cubicBezTo>
                  <a:cubicBezTo>
                    <a:pt x="196" y="338"/>
                    <a:pt x="196" y="337"/>
                    <a:pt x="196" y="337"/>
                  </a:cubicBezTo>
                  <a:cubicBezTo>
                    <a:pt x="205" y="333"/>
                    <a:pt x="212" y="325"/>
                    <a:pt x="212" y="314"/>
                  </a:cubicBezTo>
                  <a:cubicBezTo>
                    <a:pt x="212" y="301"/>
                    <a:pt x="201" y="290"/>
                    <a:pt x="188" y="290"/>
                  </a:cubicBezTo>
                  <a:cubicBezTo>
                    <a:pt x="177" y="290"/>
                    <a:pt x="168" y="297"/>
                    <a:pt x="165" y="306"/>
                  </a:cubicBezTo>
                  <a:cubicBezTo>
                    <a:pt x="164" y="306"/>
                    <a:pt x="162" y="306"/>
                    <a:pt x="161" y="306"/>
                  </a:cubicBezTo>
                  <a:cubicBezTo>
                    <a:pt x="158" y="306"/>
                    <a:pt x="156" y="306"/>
                    <a:pt x="152" y="306"/>
                  </a:cubicBezTo>
                  <a:cubicBezTo>
                    <a:pt x="152" y="304"/>
                    <a:pt x="152" y="302"/>
                    <a:pt x="152" y="301"/>
                  </a:cubicBezTo>
                  <a:cubicBezTo>
                    <a:pt x="152" y="269"/>
                    <a:pt x="152" y="238"/>
                    <a:pt x="152" y="207"/>
                  </a:cubicBezTo>
                  <a:cubicBezTo>
                    <a:pt x="152" y="204"/>
                    <a:pt x="153" y="202"/>
                    <a:pt x="155" y="201"/>
                  </a:cubicBezTo>
                  <a:cubicBezTo>
                    <a:pt x="164" y="198"/>
                    <a:pt x="171" y="189"/>
                    <a:pt x="171" y="178"/>
                  </a:cubicBezTo>
                  <a:cubicBezTo>
                    <a:pt x="171" y="165"/>
                    <a:pt x="160" y="154"/>
                    <a:pt x="147" y="154"/>
                  </a:cubicBezTo>
                  <a:cubicBezTo>
                    <a:pt x="142" y="154"/>
                    <a:pt x="137" y="156"/>
                    <a:pt x="133" y="158"/>
                  </a:cubicBezTo>
                  <a:cubicBezTo>
                    <a:pt x="121" y="146"/>
                    <a:pt x="109" y="133"/>
                    <a:pt x="97" y="121"/>
                  </a:cubicBezTo>
                  <a:cubicBezTo>
                    <a:pt x="95" y="119"/>
                    <a:pt x="95" y="118"/>
                    <a:pt x="97" y="116"/>
                  </a:cubicBezTo>
                  <a:cubicBezTo>
                    <a:pt x="111" y="100"/>
                    <a:pt x="129" y="92"/>
                    <a:pt x="150" y="91"/>
                  </a:cubicBezTo>
                  <a:cubicBezTo>
                    <a:pt x="152" y="91"/>
                    <a:pt x="154" y="92"/>
                    <a:pt x="156" y="94"/>
                  </a:cubicBezTo>
                  <a:cubicBezTo>
                    <a:pt x="168" y="106"/>
                    <a:pt x="181" y="118"/>
                    <a:pt x="194" y="130"/>
                  </a:cubicBezTo>
                  <a:cubicBezTo>
                    <a:pt x="195" y="131"/>
                    <a:pt x="196" y="133"/>
                    <a:pt x="196" y="134"/>
                  </a:cubicBezTo>
                  <a:cubicBezTo>
                    <a:pt x="197" y="145"/>
                    <a:pt x="198" y="156"/>
                    <a:pt x="199" y="166"/>
                  </a:cubicBezTo>
                  <a:cubicBezTo>
                    <a:pt x="199" y="177"/>
                    <a:pt x="200" y="187"/>
                    <a:pt x="201" y="198"/>
                  </a:cubicBezTo>
                  <a:cubicBezTo>
                    <a:pt x="201" y="200"/>
                    <a:pt x="202" y="203"/>
                    <a:pt x="204" y="205"/>
                  </a:cubicBezTo>
                  <a:cubicBezTo>
                    <a:pt x="217" y="220"/>
                    <a:pt x="230" y="236"/>
                    <a:pt x="244" y="252"/>
                  </a:cubicBezTo>
                  <a:cubicBezTo>
                    <a:pt x="245" y="253"/>
                    <a:pt x="245" y="254"/>
                    <a:pt x="246" y="255"/>
                  </a:cubicBezTo>
                  <a:cubicBezTo>
                    <a:pt x="243" y="259"/>
                    <a:pt x="241" y="263"/>
                    <a:pt x="241" y="268"/>
                  </a:cubicBezTo>
                  <a:cubicBezTo>
                    <a:pt x="241" y="280"/>
                    <a:pt x="249" y="289"/>
                    <a:pt x="259" y="292"/>
                  </a:cubicBezTo>
                  <a:cubicBezTo>
                    <a:pt x="259" y="292"/>
                    <a:pt x="259" y="292"/>
                    <a:pt x="259" y="292"/>
                  </a:cubicBezTo>
                  <a:cubicBezTo>
                    <a:pt x="259" y="310"/>
                    <a:pt x="259" y="328"/>
                    <a:pt x="259" y="347"/>
                  </a:cubicBezTo>
                  <a:cubicBezTo>
                    <a:pt x="259" y="348"/>
                    <a:pt x="258" y="350"/>
                    <a:pt x="257" y="351"/>
                  </a:cubicBezTo>
                  <a:cubicBezTo>
                    <a:pt x="246" y="361"/>
                    <a:pt x="235" y="370"/>
                    <a:pt x="224" y="379"/>
                  </a:cubicBezTo>
                  <a:close/>
                  <a:moveTo>
                    <a:pt x="276" y="268"/>
                  </a:moveTo>
                  <a:cubicBezTo>
                    <a:pt x="276" y="274"/>
                    <a:pt x="272" y="279"/>
                    <a:pt x="265" y="279"/>
                  </a:cubicBezTo>
                  <a:cubicBezTo>
                    <a:pt x="259" y="279"/>
                    <a:pt x="254" y="274"/>
                    <a:pt x="254" y="268"/>
                  </a:cubicBezTo>
                  <a:cubicBezTo>
                    <a:pt x="254" y="262"/>
                    <a:pt x="259" y="257"/>
                    <a:pt x="265" y="257"/>
                  </a:cubicBezTo>
                  <a:cubicBezTo>
                    <a:pt x="272" y="257"/>
                    <a:pt x="276" y="262"/>
                    <a:pt x="276" y="268"/>
                  </a:cubicBezTo>
                  <a:close/>
                  <a:moveTo>
                    <a:pt x="310" y="473"/>
                  </a:moveTo>
                  <a:cubicBezTo>
                    <a:pt x="293" y="475"/>
                    <a:pt x="276" y="475"/>
                    <a:pt x="260" y="468"/>
                  </a:cubicBezTo>
                  <a:cubicBezTo>
                    <a:pt x="252" y="465"/>
                    <a:pt x="244" y="460"/>
                    <a:pt x="237" y="455"/>
                  </a:cubicBezTo>
                  <a:cubicBezTo>
                    <a:pt x="235" y="454"/>
                    <a:pt x="234" y="452"/>
                    <a:pt x="234" y="450"/>
                  </a:cubicBezTo>
                  <a:cubicBezTo>
                    <a:pt x="234" y="431"/>
                    <a:pt x="235" y="412"/>
                    <a:pt x="235" y="393"/>
                  </a:cubicBezTo>
                  <a:cubicBezTo>
                    <a:pt x="235" y="392"/>
                    <a:pt x="236" y="389"/>
                    <a:pt x="237" y="388"/>
                  </a:cubicBezTo>
                  <a:cubicBezTo>
                    <a:pt x="244" y="381"/>
                    <a:pt x="252" y="375"/>
                    <a:pt x="260" y="368"/>
                  </a:cubicBezTo>
                  <a:cubicBezTo>
                    <a:pt x="260" y="371"/>
                    <a:pt x="261" y="373"/>
                    <a:pt x="261" y="374"/>
                  </a:cubicBezTo>
                  <a:cubicBezTo>
                    <a:pt x="261" y="385"/>
                    <a:pt x="261" y="396"/>
                    <a:pt x="261" y="407"/>
                  </a:cubicBezTo>
                  <a:cubicBezTo>
                    <a:pt x="261" y="411"/>
                    <a:pt x="263" y="414"/>
                    <a:pt x="265" y="417"/>
                  </a:cubicBezTo>
                  <a:cubicBezTo>
                    <a:pt x="282" y="434"/>
                    <a:pt x="299" y="451"/>
                    <a:pt x="316" y="469"/>
                  </a:cubicBezTo>
                  <a:cubicBezTo>
                    <a:pt x="316" y="469"/>
                    <a:pt x="317" y="470"/>
                    <a:pt x="318" y="471"/>
                  </a:cubicBezTo>
                  <a:cubicBezTo>
                    <a:pt x="315" y="472"/>
                    <a:pt x="312" y="473"/>
                    <a:pt x="310" y="473"/>
                  </a:cubicBezTo>
                  <a:close/>
                  <a:moveTo>
                    <a:pt x="333" y="357"/>
                  </a:moveTo>
                  <a:cubicBezTo>
                    <a:pt x="340" y="357"/>
                    <a:pt x="344" y="362"/>
                    <a:pt x="344" y="368"/>
                  </a:cubicBezTo>
                  <a:cubicBezTo>
                    <a:pt x="344" y="374"/>
                    <a:pt x="340" y="379"/>
                    <a:pt x="333" y="379"/>
                  </a:cubicBezTo>
                  <a:cubicBezTo>
                    <a:pt x="327" y="379"/>
                    <a:pt x="322" y="374"/>
                    <a:pt x="322" y="368"/>
                  </a:cubicBezTo>
                  <a:cubicBezTo>
                    <a:pt x="322" y="362"/>
                    <a:pt x="327" y="357"/>
                    <a:pt x="333" y="357"/>
                  </a:cubicBezTo>
                  <a:close/>
                  <a:moveTo>
                    <a:pt x="342" y="455"/>
                  </a:moveTo>
                  <a:cubicBezTo>
                    <a:pt x="342" y="434"/>
                    <a:pt x="342" y="414"/>
                    <a:pt x="342" y="393"/>
                  </a:cubicBezTo>
                  <a:cubicBezTo>
                    <a:pt x="342" y="392"/>
                    <a:pt x="342" y="391"/>
                    <a:pt x="343" y="390"/>
                  </a:cubicBezTo>
                  <a:cubicBezTo>
                    <a:pt x="352" y="387"/>
                    <a:pt x="358" y="378"/>
                    <a:pt x="358" y="368"/>
                  </a:cubicBezTo>
                  <a:cubicBezTo>
                    <a:pt x="358" y="355"/>
                    <a:pt x="347" y="344"/>
                    <a:pt x="334" y="344"/>
                  </a:cubicBezTo>
                  <a:cubicBezTo>
                    <a:pt x="320" y="344"/>
                    <a:pt x="309" y="355"/>
                    <a:pt x="309" y="368"/>
                  </a:cubicBezTo>
                  <a:cubicBezTo>
                    <a:pt x="309" y="379"/>
                    <a:pt x="317" y="388"/>
                    <a:pt x="327" y="391"/>
                  </a:cubicBezTo>
                  <a:cubicBezTo>
                    <a:pt x="327" y="393"/>
                    <a:pt x="328" y="395"/>
                    <a:pt x="327" y="397"/>
                  </a:cubicBezTo>
                  <a:cubicBezTo>
                    <a:pt x="327" y="415"/>
                    <a:pt x="327" y="434"/>
                    <a:pt x="327" y="452"/>
                  </a:cubicBezTo>
                  <a:cubicBezTo>
                    <a:pt x="327" y="454"/>
                    <a:pt x="327" y="455"/>
                    <a:pt x="327" y="458"/>
                  </a:cubicBezTo>
                  <a:cubicBezTo>
                    <a:pt x="325" y="457"/>
                    <a:pt x="324" y="456"/>
                    <a:pt x="324" y="455"/>
                  </a:cubicBezTo>
                  <a:cubicBezTo>
                    <a:pt x="308" y="440"/>
                    <a:pt x="293" y="424"/>
                    <a:pt x="278" y="409"/>
                  </a:cubicBezTo>
                  <a:cubicBezTo>
                    <a:pt x="277" y="407"/>
                    <a:pt x="276" y="405"/>
                    <a:pt x="276" y="404"/>
                  </a:cubicBezTo>
                  <a:cubicBezTo>
                    <a:pt x="276" y="367"/>
                    <a:pt x="275" y="331"/>
                    <a:pt x="274" y="294"/>
                  </a:cubicBezTo>
                  <a:cubicBezTo>
                    <a:pt x="274" y="293"/>
                    <a:pt x="274" y="292"/>
                    <a:pt x="275" y="291"/>
                  </a:cubicBezTo>
                  <a:cubicBezTo>
                    <a:pt x="283" y="287"/>
                    <a:pt x="290" y="279"/>
                    <a:pt x="290" y="268"/>
                  </a:cubicBezTo>
                  <a:cubicBezTo>
                    <a:pt x="290" y="255"/>
                    <a:pt x="279" y="244"/>
                    <a:pt x="266" y="244"/>
                  </a:cubicBezTo>
                  <a:cubicBezTo>
                    <a:pt x="263" y="244"/>
                    <a:pt x="261" y="245"/>
                    <a:pt x="259" y="245"/>
                  </a:cubicBezTo>
                  <a:cubicBezTo>
                    <a:pt x="258" y="245"/>
                    <a:pt x="257" y="244"/>
                    <a:pt x="255" y="242"/>
                  </a:cubicBezTo>
                  <a:cubicBezTo>
                    <a:pt x="243" y="228"/>
                    <a:pt x="230" y="213"/>
                    <a:pt x="217" y="198"/>
                  </a:cubicBezTo>
                  <a:cubicBezTo>
                    <a:pt x="216" y="197"/>
                    <a:pt x="216" y="195"/>
                    <a:pt x="216" y="194"/>
                  </a:cubicBezTo>
                  <a:cubicBezTo>
                    <a:pt x="215" y="185"/>
                    <a:pt x="214" y="175"/>
                    <a:pt x="213" y="166"/>
                  </a:cubicBezTo>
                  <a:cubicBezTo>
                    <a:pt x="212" y="153"/>
                    <a:pt x="211" y="141"/>
                    <a:pt x="210" y="128"/>
                  </a:cubicBezTo>
                  <a:cubicBezTo>
                    <a:pt x="210" y="126"/>
                    <a:pt x="209" y="124"/>
                    <a:pt x="208" y="123"/>
                  </a:cubicBezTo>
                  <a:cubicBezTo>
                    <a:pt x="195" y="110"/>
                    <a:pt x="182" y="98"/>
                    <a:pt x="169" y="85"/>
                  </a:cubicBezTo>
                  <a:cubicBezTo>
                    <a:pt x="168" y="85"/>
                    <a:pt x="168" y="84"/>
                    <a:pt x="167" y="83"/>
                  </a:cubicBezTo>
                  <a:cubicBezTo>
                    <a:pt x="174" y="77"/>
                    <a:pt x="181" y="71"/>
                    <a:pt x="188" y="66"/>
                  </a:cubicBezTo>
                  <a:cubicBezTo>
                    <a:pt x="203" y="57"/>
                    <a:pt x="219" y="50"/>
                    <a:pt x="236" y="46"/>
                  </a:cubicBezTo>
                  <a:cubicBezTo>
                    <a:pt x="248" y="43"/>
                    <a:pt x="248" y="43"/>
                    <a:pt x="248" y="55"/>
                  </a:cubicBezTo>
                  <a:cubicBezTo>
                    <a:pt x="248" y="65"/>
                    <a:pt x="248" y="74"/>
                    <a:pt x="248" y="83"/>
                  </a:cubicBezTo>
                  <a:cubicBezTo>
                    <a:pt x="248" y="85"/>
                    <a:pt x="247" y="87"/>
                    <a:pt x="246" y="89"/>
                  </a:cubicBezTo>
                  <a:cubicBezTo>
                    <a:pt x="238" y="93"/>
                    <a:pt x="233" y="101"/>
                    <a:pt x="233" y="110"/>
                  </a:cubicBezTo>
                  <a:cubicBezTo>
                    <a:pt x="233" y="124"/>
                    <a:pt x="244" y="135"/>
                    <a:pt x="257" y="135"/>
                  </a:cubicBezTo>
                  <a:cubicBezTo>
                    <a:pt x="260" y="135"/>
                    <a:pt x="263" y="134"/>
                    <a:pt x="266" y="133"/>
                  </a:cubicBezTo>
                  <a:cubicBezTo>
                    <a:pt x="274" y="140"/>
                    <a:pt x="281" y="147"/>
                    <a:pt x="288" y="155"/>
                  </a:cubicBezTo>
                  <a:cubicBezTo>
                    <a:pt x="289" y="156"/>
                    <a:pt x="289" y="159"/>
                    <a:pt x="289" y="162"/>
                  </a:cubicBezTo>
                  <a:cubicBezTo>
                    <a:pt x="289" y="190"/>
                    <a:pt x="289" y="218"/>
                    <a:pt x="290" y="246"/>
                  </a:cubicBezTo>
                  <a:cubicBezTo>
                    <a:pt x="290" y="248"/>
                    <a:pt x="291" y="251"/>
                    <a:pt x="292" y="253"/>
                  </a:cubicBezTo>
                  <a:cubicBezTo>
                    <a:pt x="318" y="277"/>
                    <a:pt x="344" y="300"/>
                    <a:pt x="369" y="324"/>
                  </a:cubicBezTo>
                  <a:cubicBezTo>
                    <a:pt x="370" y="326"/>
                    <a:pt x="372" y="328"/>
                    <a:pt x="372" y="330"/>
                  </a:cubicBezTo>
                  <a:cubicBezTo>
                    <a:pt x="372" y="363"/>
                    <a:pt x="372" y="397"/>
                    <a:pt x="372" y="431"/>
                  </a:cubicBezTo>
                  <a:cubicBezTo>
                    <a:pt x="372" y="433"/>
                    <a:pt x="370" y="436"/>
                    <a:pt x="369" y="437"/>
                  </a:cubicBezTo>
                  <a:cubicBezTo>
                    <a:pt x="360" y="445"/>
                    <a:pt x="352" y="452"/>
                    <a:pt x="343" y="460"/>
                  </a:cubicBezTo>
                  <a:cubicBezTo>
                    <a:pt x="343" y="458"/>
                    <a:pt x="342" y="457"/>
                    <a:pt x="342" y="455"/>
                  </a:cubicBezTo>
                  <a:close/>
                  <a:moveTo>
                    <a:pt x="538" y="594"/>
                  </a:moveTo>
                  <a:cubicBezTo>
                    <a:pt x="537" y="602"/>
                    <a:pt x="530" y="606"/>
                    <a:pt x="522" y="602"/>
                  </a:cubicBezTo>
                  <a:cubicBezTo>
                    <a:pt x="513" y="598"/>
                    <a:pt x="507" y="591"/>
                    <a:pt x="502" y="584"/>
                  </a:cubicBezTo>
                  <a:cubicBezTo>
                    <a:pt x="482" y="560"/>
                    <a:pt x="463" y="536"/>
                    <a:pt x="444" y="512"/>
                  </a:cubicBezTo>
                  <a:cubicBezTo>
                    <a:pt x="442" y="510"/>
                    <a:pt x="440" y="510"/>
                    <a:pt x="438" y="511"/>
                  </a:cubicBezTo>
                  <a:cubicBezTo>
                    <a:pt x="402" y="518"/>
                    <a:pt x="372" y="508"/>
                    <a:pt x="348" y="482"/>
                  </a:cubicBezTo>
                  <a:cubicBezTo>
                    <a:pt x="345" y="479"/>
                    <a:pt x="346" y="478"/>
                    <a:pt x="348" y="475"/>
                  </a:cubicBezTo>
                  <a:cubicBezTo>
                    <a:pt x="375" y="452"/>
                    <a:pt x="401" y="429"/>
                    <a:pt x="427" y="406"/>
                  </a:cubicBezTo>
                  <a:cubicBezTo>
                    <a:pt x="430" y="403"/>
                    <a:pt x="431" y="401"/>
                    <a:pt x="431" y="397"/>
                  </a:cubicBezTo>
                  <a:cubicBezTo>
                    <a:pt x="431" y="372"/>
                    <a:pt x="431" y="348"/>
                    <a:pt x="431" y="323"/>
                  </a:cubicBezTo>
                  <a:cubicBezTo>
                    <a:pt x="431" y="319"/>
                    <a:pt x="432" y="316"/>
                    <a:pt x="435" y="313"/>
                  </a:cubicBezTo>
                  <a:cubicBezTo>
                    <a:pt x="448" y="302"/>
                    <a:pt x="461" y="291"/>
                    <a:pt x="473" y="280"/>
                  </a:cubicBezTo>
                  <a:cubicBezTo>
                    <a:pt x="476" y="277"/>
                    <a:pt x="477" y="275"/>
                    <a:pt x="477" y="272"/>
                  </a:cubicBezTo>
                  <a:cubicBezTo>
                    <a:pt x="477" y="253"/>
                    <a:pt x="477" y="234"/>
                    <a:pt x="477" y="215"/>
                  </a:cubicBezTo>
                  <a:cubicBezTo>
                    <a:pt x="477" y="213"/>
                    <a:pt x="477" y="212"/>
                    <a:pt x="477" y="210"/>
                  </a:cubicBezTo>
                  <a:cubicBezTo>
                    <a:pt x="487" y="207"/>
                    <a:pt x="494" y="198"/>
                    <a:pt x="494" y="187"/>
                  </a:cubicBezTo>
                  <a:cubicBezTo>
                    <a:pt x="494" y="174"/>
                    <a:pt x="483" y="163"/>
                    <a:pt x="470" y="163"/>
                  </a:cubicBezTo>
                  <a:cubicBezTo>
                    <a:pt x="456" y="163"/>
                    <a:pt x="445" y="174"/>
                    <a:pt x="445" y="187"/>
                  </a:cubicBezTo>
                  <a:cubicBezTo>
                    <a:pt x="445" y="198"/>
                    <a:pt x="452" y="207"/>
                    <a:pt x="462" y="210"/>
                  </a:cubicBezTo>
                  <a:cubicBezTo>
                    <a:pt x="462" y="211"/>
                    <a:pt x="462" y="211"/>
                    <a:pt x="462" y="212"/>
                  </a:cubicBezTo>
                  <a:cubicBezTo>
                    <a:pt x="462" y="230"/>
                    <a:pt x="462" y="248"/>
                    <a:pt x="462" y="266"/>
                  </a:cubicBezTo>
                  <a:cubicBezTo>
                    <a:pt x="462" y="268"/>
                    <a:pt x="461" y="271"/>
                    <a:pt x="459" y="272"/>
                  </a:cubicBezTo>
                  <a:cubicBezTo>
                    <a:pt x="451" y="280"/>
                    <a:pt x="442" y="287"/>
                    <a:pt x="434" y="295"/>
                  </a:cubicBezTo>
                  <a:cubicBezTo>
                    <a:pt x="433" y="295"/>
                    <a:pt x="433" y="295"/>
                    <a:pt x="431" y="296"/>
                  </a:cubicBezTo>
                  <a:cubicBezTo>
                    <a:pt x="431" y="294"/>
                    <a:pt x="431" y="292"/>
                    <a:pt x="431" y="291"/>
                  </a:cubicBezTo>
                  <a:cubicBezTo>
                    <a:pt x="431" y="229"/>
                    <a:pt x="431" y="166"/>
                    <a:pt x="431" y="104"/>
                  </a:cubicBezTo>
                  <a:cubicBezTo>
                    <a:pt x="431" y="99"/>
                    <a:pt x="432" y="97"/>
                    <a:pt x="436" y="94"/>
                  </a:cubicBezTo>
                  <a:cubicBezTo>
                    <a:pt x="446" y="88"/>
                    <a:pt x="455" y="81"/>
                    <a:pt x="465" y="74"/>
                  </a:cubicBezTo>
                  <a:cubicBezTo>
                    <a:pt x="466" y="73"/>
                    <a:pt x="467" y="70"/>
                    <a:pt x="467" y="68"/>
                  </a:cubicBezTo>
                  <a:cubicBezTo>
                    <a:pt x="468" y="57"/>
                    <a:pt x="469" y="45"/>
                    <a:pt x="469" y="34"/>
                  </a:cubicBezTo>
                  <a:cubicBezTo>
                    <a:pt x="469" y="33"/>
                    <a:pt x="469" y="32"/>
                    <a:pt x="470" y="30"/>
                  </a:cubicBezTo>
                  <a:cubicBezTo>
                    <a:pt x="483" y="32"/>
                    <a:pt x="495" y="34"/>
                    <a:pt x="509" y="36"/>
                  </a:cubicBezTo>
                  <a:cubicBezTo>
                    <a:pt x="509" y="39"/>
                    <a:pt x="509" y="41"/>
                    <a:pt x="509" y="43"/>
                  </a:cubicBezTo>
                  <a:cubicBezTo>
                    <a:pt x="508" y="73"/>
                    <a:pt x="507" y="102"/>
                    <a:pt x="507" y="131"/>
                  </a:cubicBezTo>
                  <a:cubicBezTo>
                    <a:pt x="506" y="135"/>
                    <a:pt x="508" y="138"/>
                    <a:pt x="510" y="140"/>
                  </a:cubicBezTo>
                  <a:cubicBezTo>
                    <a:pt x="516" y="145"/>
                    <a:pt x="523" y="150"/>
                    <a:pt x="529" y="155"/>
                  </a:cubicBezTo>
                  <a:cubicBezTo>
                    <a:pt x="530" y="156"/>
                    <a:pt x="530" y="157"/>
                    <a:pt x="531" y="158"/>
                  </a:cubicBezTo>
                  <a:cubicBezTo>
                    <a:pt x="530" y="161"/>
                    <a:pt x="529" y="164"/>
                    <a:pt x="529" y="168"/>
                  </a:cubicBezTo>
                  <a:cubicBezTo>
                    <a:pt x="529" y="179"/>
                    <a:pt x="536" y="188"/>
                    <a:pt x="546" y="191"/>
                  </a:cubicBezTo>
                  <a:cubicBezTo>
                    <a:pt x="546" y="191"/>
                    <a:pt x="546" y="192"/>
                    <a:pt x="546" y="192"/>
                  </a:cubicBezTo>
                  <a:cubicBezTo>
                    <a:pt x="546" y="208"/>
                    <a:pt x="546" y="223"/>
                    <a:pt x="546" y="238"/>
                  </a:cubicBezTo>
                  <a:cubicBezTo>
                    <a:pt x="546" y="241"/>
                    <a:pt x="545" y="243"/>
                    <a:pt x="543" y="244"/>
                  </a:cubicBezTo>
                  <a:cubicBezTo>
                    <a:pt x="530" y="252"/>
                    <a:pt x="518" y="260"/>
                    <a:pt x="505" y="267"/>
                  </a:cubicBezTo>
                  <a:cubicBezTo>
                    <a:pt x="502" y="269"/>
                    <a:pt x="501" y="271"/>
                    <a:pt x="501" y="275"/>
                  </a:cubicBezTo>
                  <a:cubicBezTo>
                    <a:pt x="501" y="316"/>
                    <a:pt x="501" y="356"/>
                    <a:pt x="501" y="396"/>
                  </a:cubicBezTo>
                  <a:cubicBezTo>
                    <a:pt x="501" y="400"/>
                    <a:pt x="500" y="402"/>
                    <a:pt x="496" y="404"/>
                  </a:cubicBezTo>
                  <a:cubicBezTo>
                    <a:pt x="487" y="409"/>
                    <a:pt x="479" y="414"/>
                    <a:pt x="470" y="419"/>
                  </a:cubicBezTo>
                  <a:cubicBezTo>
                    <a:pt x="469" y="420"/>
                    <a:pt x="467" y="423"/>
                    <a:pt x="467" y="425"/>
                  </a:cubicBezTo>
                  <a:cubicBezTo>
                    <a:pt x="467" y="449"/>
                    <a:pt x="467" y="473"/>
                    <a:pt x="467" y="498"/>
                  </a:cubicBezTo>
                  <a:cubicBezTo>
                    <a:pt x="467" y="499"/>
                    <a:pt x="468" y="501"/>
                    <a:pt x="469" y="503"/>
                  </a:cubicBezTo>
                  <a:cubicBezTo>
                    <a:pt x="470" y="505"/>
                    <a:pt x="471" y="506"/>
                    <a:pt x="473" y="507"/>
                  </a:cubicBezTo>
                  <a:cubicBezTo>
                    <a:pt x="476" y="511"/>
                    <a:pt x="479" y="514"/>
                    <a:pt x="480" y="518"/>
                  </a:cubicBezTo>
                  <a:cubicBezTo>
                    <a:pt x="480" y="520"/>
                    <a:pt x="479" y="522"/>
                    <a:pt x="479" y="524"/>
                  </a:cubicBezTo>
                  <a:cubicBezTo>
                    <a:pt x="479" y="529"/>
                    <a:pt x="481" y="533"/>
                    <a:pt x="483" y="537"/>
                  </a:cubicBezTo>
                  <a:cubicBezTo>
                    <a:pt x="485" y="540"/>
                    <a:pt x="488" y="543"/>
                    <a:pt x="492" y="545"/>
                  </a:cubicBezTo>
                  <a:cubicBezTo>
                    <a:pt x="492" y="545"/>
                    <a:pt x="492" y="545"/>
                    <a:pt x="492" y="545"/>
                  </a:cubicBezTo>
                  <a:cubicBezTo>
                    <a:pt x="492" y="545"/>
                    <a:pt x="492" y="545"/>
                    <a:pt x="492" y="545"/>
                  </a:cubicBezTo>
                  <a:cubicBezTo>
                    <a:pt x="496" y="547"/>
                    <a:pt x="499" y="548"/>
                    <a:pt x="504" y="548"/>
                  </a:cubicBezTo>
                  <a:cubicBezTo>
                    <a:pt x="505" y="548"/>
                    <a:pt x="506" y="548"/>
                    <a:pt x="507" y="548"/>
                  </a:cubicBezTo>
                  <a:cubicBezTo>
                    <a:pt x="509" y="548"/>
                    <a:pt x="510" y="550"/>
                    <a:pt x="512" y="551"/>
                  </a:cubicBezTo>
                  <a:cubicBezTo>
                    <a:pt x="519" y="560"/>
                    <a:pt x="526" y="568"/>
                    <a:pt x="533" y="576"/>
                  </a:cubicBezTo>
                  <a:cubicBezTo>
                    <a:pt x="538" y="581"/>
                    <a:pt x="539" y="587"/>
                    <a:pt x="538" y="594"/>
                  </a:cubicBezTo>
                  <a:close/>
                  <a:moveTo>
                    <a:pt x="470" y="176"/>
                  </a:moveTo>
                  <a:cubicBezTo>
                    <a:pt x="476" y="176"/>
                    <a:pt x="481" y="181"/>
                    <a:pt x="481" y="187"/>
                  </a:cubicBezTo>
                  <a:cubicBezTo>
                    <a:pt x="481" y="193"/>
                    <a:pt x="476" y="198"/>
                    <a:pt x="470" y="198"/>
                  </a:cubicBezTo>
                  <a:cubicBezTo>
                    <a:pt x="463" y="198"/>
                    <a:pt x="459" y="193"/>
                    <a:pt x="459" y="187"/>
                  </a:cubicBezTo>
                  <a:cubicBezTo>
                    <a:pt x="459" y="181"/>
                    <a:pt x="463" y="176"/>
                    <a:pt x="470" y="176"/>
                  </a:cubicBezTo>
                  <a:close/>
                  <a:moveTo>
                    <a:pt x="514" y="524"/>
                  </a:moveTo>
                  <a:cubicBezTo>
                    <a:pt x="514" y="530"/>
                    <a:pt x="510" y="535"/>
                    <a:pt x="503" y="535"/>
                  </a:cubicBezTo>
                  <a:cubicBezTo>
                    <a:pt x="497" y="535"/>
                    <a:pt x="492" y="530"/>
                    <a:pt x="492" y="524"/>
                  </a:cubicBezTo>
                  <a:cubicBezTo>
                    <a:pt x="492" y="518"/>
                    <a:pt x="497" y="513"/>
                    <a:pt x="503" y="513"/>
                  </a:cubicBezTo>
                  <a:cubicBezTo>
                    <a:pt x="510" y="513"/>
                    <a:pt x="514" y="518"/>
                    <a:pt x="514" y="524"/>
                  </a:cubicBezTo>
                  <a:close/>
                  <a:moveTo>
                    <a:pt x="667" y="512"/>
                  </a:moveTo>
                  <a:cubicBezTo>
                    <a:pt x="652" y="532"/>
                    <a:pt x="632" y="547"/>
                    <a:pt x="609" y="557"/>
                  </a:cubicBezTo>
                  <a:cubicBezTo>
                    <a:pt x="589" y="564"/>
                    <a:pt x="568" y="567"/>
                    <a:pt x="547" y="567"/>
                  </a:cubicBezTo>
                  <a:cubicBezTo>
                    <a:pt x="546" y="567"/>
                    <a:pt x="544" y="565"/>
                    <a:pt x="543" y="564"/>
                  </a:cubicBezTo>
                  <a:cubicBezTo>
                    <a:pt x="536" y="557"/>
                    <a:pt x="529" y="549"/>
                    <a:pt x="523" y="541"/>
                  </a:cubicBezTo>
                  <a:cubicBezTo>
                    <a:pt x="522" y="541"/>
                    <a:pt x="522" y="540"/>
                    <a:pt x="522" y="540"/>
                  </a:cubicBezTo>
                  <a:cubicBezTo>
                    <a:pt x="526" y="535"/>
                    <a:pt x="528" y="530"/>
                    <a:pt x="528" y="524"/>
                  </a:cubicBezTo>
                  <a:cubicBezTo>
                    <a:pt x="528" y="522"/>
                    <a:pt x="528" y="520"/>
                    <a:pt x="527" y="519"/>
                  </a:cubicBezTo>
                  <a:cubicBezTo>
                    <a:pt x="540" y="508"/>
                    <a:pt x="552" y="497"/>
                    <a:pt x="565" y="487"/>
                  </a:cubicBezTo>
                  <a:cubicBezTo>
                    <a:pt x="567" y="485"/>
                    <a:pt x="569" y="485"/>
                    <a:pt x="571" y="485"/>
                  </a:cubicBezTo>
                  <a:cubicBezTo>
                    <a:pt x="607" y="484"/>
                    <a:pt x="643" y="483"/>
                    <a:pt x="680" y="483"/>
                  </a:cubicBezTo>
                  <a:cubicBezTo>
                    <a:pt x="680" y="483"/>
                    <a:pt x="681" y="483"/>
                    <a:pt x="684" y="483"/>
                  </a:cubicBezTo>
                  <a:cubicBezTo>
                    <a:pt x="678" y="493"/>
                    <a:pt x="673" y="503"/>
                    <a:pt x="667" y="512"/>
                  </a:cubicBezTo>
                  <a:close/>
                  <a:moveTo>
                    <a:pt x="565" y="343"/>
                  </a:moveTo>
                  <a:cubicBezTo>
                    <a:pt x="572" y="343"/>
                    <a:pt x="576" y="348"/>
                    <a:pt x="576" y="354"/>
                  </a:cubicBezTo>
                  <a:cubicBezTo>
                    <a:pt x="576" y="360"/>
                    <a:pt x="572" y="365"/>
                    <a:pt x="565" y="365"/>
                  </a:cubicBezTo>
                  <a:cubicBezTo>
                    <a:pt x="559" y="365"/>
                    <a:pt x="554" y="360"/>
                    <a:pt x="554" y="354"/>
                  </a:cubicBezTo>
                  <a:cubicBezTo>
                    <a:pt x="554" y="348"/>
                    <a:pt x="559" y="343"/>
                    <a:pt x="565" y="343"/>
                  </a:cubicBezTo>
                  <a:close/>
                  <a:moveTo>
                    <a:pt x="690" y="462"/>
                  </a:moveTo>
                  <a:cubicBezTo>
                    <a:pt x="689" y="466"/>
                    <a:pt x="688" y="468"/>
                    <a:pt x="683" y="468"/>
                  </a:cubicBezTo>
                  <a:cubicBezTo>
                    <a:pt x="655" y="468"/>
                    <a:pt x="627" y="469"/>
                    <a:pt x="599" y="469"/>
                  </a:cubicBezTo>
                  <a:cubicBezTo>
                    <a:pt x="592" y="469"/>
                    <a:pt x="584" y="470"/>
                    <a:pt x="576" y="470"/>
                  </a:cubicBezTo>
                  <a:cubicBezTo>
                    <a:pt x="573" y="470"/>
                    <a:pt x="572" y="469"/>
                    <a:pt x="572" y="466"/>
                  </a:cubicBezTo>
                  <a:cubicBezTo>
                    <a:pt x="571" y="462"/>
                    <a:pt x="572" y="429"/>
                    <a:pt x="573" y="427"/>
                  </a:cubicBezTo>
                  <a:cubicBezTo>
                    <a:pt x="585" y="409"/>
                    <a:pt x="605" y="386"/>
                    <a:pt x="618" y="369"/>
                  </a:cubicBezTo>
                  <a:cubicBezTo>
                    <a:pt x="620" y="367"/>
                    <a:pt x="621" y="364"/>
                    <a:pt x="621" y="362"/>
                  </a:cubicBezTo>
                  <a:cubicBezTo>
                    <a:pt x="621" y="355"/>
                    <a:pt x="621" y="347"/>
                    <a:pt x="621" y="340"/>
                  </a:cubicBezTo>
                  <a:cubicBezTo>
                    <a:pt x="621" y="340"/>
                    <a:pt x="621" y="340"/>
                    <a:pt x="621" y="339"/>
                  </a:cubicBezTo>
                  <a:cubicBezTo>
                    <a:pt x="631" y="337"/>
                    <a:pt x="639" y="327"/>
                    <a:pt x="639" y="316"/>
                  </a:cubicBezTo>
                  <a:cubicBezTo>
                    <a:pt x="639" y="304"/>
                    <a:pt x="630" y="294"/>
                    <a:pt x="618" y="292"/>
                  </a:cubicBezTo>
                  <a:cubicBezTo>
                    <a:pt x="617" y="292"/>
                    <a:pt x="615" y="291"/>
                    <a:pt x="613" y="292"/>
                  </a:cubicBezTo>
                  <a:cubicBezTo>
                    <a:pt x="604" y="292"/>
                    <a:pt x="598" y="296"/>
                    <a:pt x="594" y="303"/>
                  </a:cubicBezTo>
                  <a:cubicBezTo>
                    <a:pt x="592" y="307"/>
                    <a:pt x="590" y="311"/>
                    <a:pt x="590" y="316"/>
                  </a:cubicBezTo>
                  <a:cubicBezTo>
                    <a:pt x="590" y="326"/>
                    <a:pt x="597" y="335"/>
                    <a:pt x="606" y="339"/>
                  </a:cubicBezTo>
                  <a:cubicBezTo>
                    <a:pt x="606" y="339"/>
                    <a:pt x="606" y="339"/>
                    <a:pt x="606" y="339"/>
                  </a:cubicBezTo>
                  <a:cubicBezTo>
                    <a:pt x="606" y="339"/>
                    <a:pt x="606" y="340"/>
                    <a:pt x="606" y="340"/>
                  </a:cubicBezTo>
                  <a:cubicBezTo>
                    <a:pt x="606" y="361"/>
                    <a:pt x="606" y="361"/>
                    <a:pt x="592" y="379"/>
                  </a:cubicBezTo>
                  <a:cubicBezTo>
                    <a:pt x="587" y="386"/>
                    <a:pt x="581" y="393"/>
                    <a:pt x="576" y="401"/>
                  </a:cubicBezTo>
                  <a:cubicBezTo>
                    <a:pt x="575" y="402"/>
                    <a:pt x="574" y="403"/>
                    <a:pt x="572" y="405"/>
                  </a:cubicBezTo>
                  <a:cubicBezTo>
                    <a:pt x="572" y="402"/>
                    <a:pt x="572" y="401"/>
                    <a:pt x="572" y="400"/>
                  </a:cubicBezTo>
                  <a:cubicBezTo>
                    <a:pt x="572" y="396"/>
                    <a:pt x="572" y="391"/>
                    <a:pt x="572" y="387"/>
                  </a:cubicBezTo>
                  <a:cubicBezTo>
                    <a:pt x="571" y="383"/>
                    <a:pt x="572" y="380"/>
                    <a:pt x="573" y="377"/>
                  </a:cubicBezTo>
                  <a:cubicBezTo>
                    <a:pt x="583" y="374"/>
                    <a:pt x="590" y="365"/>
                    <a:pt x="590" y="354"/>
                  </a:cubicBezTo>
                  <a:cubicBezTo>
                    <a:pt x="590" y="341"/>
                    <a:pt x="579" y="330"/>
                    <a:pt x="566" y="330"/>
                  </a:cubicBezTo>
                  <a:cubicBezTo>
                    <a:pt x="552" y="330"/>
                    <a:pt x="541" y="341"/>
                    <a:pt x="541" y="354"/>
                  </a:cubicBezTo>
                  <a:cubicBezTo>
                    <a:pt x="541" y="364"/>
                    <a:pt x="548" y="373"/>
                    <a:pt x="557" y="376"/>
                  </a:cubicBezTo>
                  <a:cubicBezTo>
                    <a:pt x="557" y="378"/>
                    <a:pt x="557" y="379"/>
                    <a:pt x="557" y="381"/>
                  </a:cubicBezTo>
                  <a:cubicBezTo>
                    <a:pt x="557" y="402"/>
                    <a:pt x="557" y="424"/>
                    <a:pt x="557" y="446"/>
                  </a:cubicBezTo>
                  <a:cubicBezTo>
                    <a:pt x="557" y="448"/>
                    <a:pt x="557" y="471"/>
                    <a:pt x="558" y="472"/>
                  </a:cubicBezTo>
                  <a:cubicBezTo>
                    <a:pt x="558" y="475"/>
                    <a:pt x="536" y="494"/>
                    <a:pt x="520" y="506"/>
                  </a:cubicBezTo>
                  <a:cubicBezTo>
                    <a:pt x="516" y="502"/>
                    <a:pt x="510" y="500"/>
                    <a:pt x="504" y="500"/>
                  </a:cubicBezTo>
                  <a:cubicBezTo>
                    <a:pt x="498" y="500"/>
                    <a:pt x="494" y="501"/>
                    <a:pt x="490" y="504"/>
                  </a:cubicBezTo>
                  <a:cubicBezTo>
                    <a:pt x="488" y="502"/>
                    <a:pt x="486" y="500"/>
                    <a:pt x="484" y="497"/>
                  </a:cubicBezTo>
                  <a:cubicBezTo>
                    <a:pt x="483" y="496"/>
                    <a:pt x="482" y="494"/>
                    <a:pt x="482" y="492"/>
                  </a:cubicBezTo>
                  <a:cubicBezTo>
                    <a:pt x="482" y="472"/>
                    <a:pt x="482" y="453"/>
                    <a:pt x="482" y="433"/>
                  </a:cubicBezTo>
                  <a:cubicBezTo>
                    <a:pt x="482" y="431"/>
                    <a:pt x="484" y="429"/>
                    <a:pt x="485" y="428"/>
                  </a:cubicBezTo>
                  <a:cubicBezTo>
                    <a:pt x="494" y="422"/>
                    <a:pt x="503" y="417"/>
                    <a:pt x="512" y="412"/>
                  </a:cubicBezTo>
                  <a:cubicBezTo>
                    <a:pt x="515" y="411"/>
                    <a:pt x="515" y="409"/>
                    <a:pt x="515" y="406"/>
                  </a:cubicBezTo>
                  <a:cubicBezTo>
                    <a:pt x="515" y="367"/>
                    <a:pt x="516" y="328"/>
                    <a:pt x="515" y="290"/>
                  </a:cubicBezTo>
                  <a:cubicBezTo>
                    <a:pt x="515" y="281"/>
                    <a:pt x="518" y="277"/>
                    <a:pt x="525" y="273"/>
                  </a:cubicBezTo>
                  <a:cubicBezTo>
                    <a:pt x="537" y="267"/>
                    <a:pt x="547" y="259"/>
                    <a:pt x="558" y="253"/>
                  </a:cubicBezTo>
                  <a:cubicBezTo>
                    <a:pt x="559" y="252"/>
                    <a:pt x="560" y="250"/>
                    <a:pt x="560" y="248"/>
                  </a:cubicBezTo>
                  <a:cubicBezTo>
                    <a:pt x="560" y="233"/>
                    <a:pt x="560" y="218"/>
                    <a:pt x="560" y="203"/>
                  </a:cubicBezTo>
                  <a:cubicBezTo>
                    <a:pt x="560" y="201"/>
                    <a:pt x="560" y="199"/>
                    <a:pt x="560" y="196"/>
                  </a:cubicBezTo>
                  <a:cubicBezTo>
                    <a:pt x="560" y="194"/>
                    <a:pt x="560" y="193"/>
                    <a:pt x="561" y="191"/>
                  </a:cubicBezTo>
                  <a:cubicBezTo>
                    <a:pt x="570" y="188"/>
                    <a:pt x="577" y="179"/>
                    <a:pt x="577" y="168"/>
                  </a:cubicBezTo>
                  <a:cubicBezTo>
                    <a:pt x="577" y="166"/>
                    <a:pt x="577" y="165"/>
                    <a:pt x="577" y="163"/>
                  </a:cubicBezTo>
                  <a:cubicBezTo>
                    <a:pt x="577" y="163"/>
                    <a:pt x="578" y="162"/>
                    <a:pt x="578" y="162"/>
                  </a:cubicBezTo>
                  <a:cubicBezTo>
                    <a:pt x="587" y="157"/>
                    <a:pt x="595" y="153"/>
                    <a:pt x="604" y="148"/>
                  </a:cubicBezTo>
                  <a:cubicBezTo>
                    <a:pt x="604" y="148"/>
                    <a:pt x="605" y="148"/>
                    <a:pt x="606" y="148"/>
                  </a:cubicBezTo>
                  <a:cubicBezTo>
                    <a:pt x="606" y="150"/>
                    <a:pt x="606" y="152"/>
                    <a:pt x="606" y="153"/>
                  </a:cubicBezTo>
                  <a:cubicBezTo>
                    <a:pt x="606" y="175"/>
                    <a:pt x="606" y="197"/>
                    <a:pt x="606" y="218"/>
                  </a:cubicBezTo>
                  <a:cubicBezTo>
                    <a:pt x="606" y="222"/>
                    <a:pt x="607" y="224"/>
                    <a:pt x="610" y="226"/>
                  </a:cubicBezTo>
                  <a:cubicBezTo>
                    <a:pt x="626" y="236"/>
                    <a:pt x="641" y="246"/>
                    <a:pt x="656" y="256"/>
                  </a:cubicBezTo>
                  <a:cubicBezTo>
                    <a:pt x="657" y="257"/>
                    <a:pt x="658" y="257"/>
                    <a:pt x="658" y="258"/>
                  </a:cubicBezTo>
                  <a:cubicBezTo>
                    <a:pt x="657" y="261"/>
                    <a:pt x="656" y="265"/>
                    <a:pt x="656" y="268"/>
                  </a:cubicBezTo>
                  <a:cubicBezTo>
                    <a:pt x="656" y="279"/>
                    <a:pt x="663" y="288"/>
                    <a:pt x="673" y="291"/>
                  </a:cubicBezTo>
                  <a:cubicBezTo>
                    <a:pt x="673" y="291"/>
                    <a:pt x="673" y="291"/>
                    <a:pt x="673" y="291"/>
                  </a:cubicBezTo>
                  <a:cubicBezTo>
                    <a:pt x="673" y="323"/>
                    <a:pt x="672" y="355"/>
                    <a:pt x="673" y="387"/>
                  </a:cubicBezTo>
                  <a:cubicBezTo>
                    <a:pt x="673" y="390"/>
                    <a:pt x="674" y="393"/>
                    <a:pt x="675" y="395"/>
                  </a:cubicBezTo>
                  <a:cubicBezTo>
                    <a:pt x="681" y="402"/>
                    <a:pt x="687" y="409"/>
                    <a:pt x="692" y="416"/>
                  </a:cubicBezTo>
                  <a:cubicBezTo>
                    <a:pt x="693" y="417"/>
                    <a:pt x="694" y="419"/>
                    <a:pt x="694" y="420"/>
                  </a:cubicBezTo>
                  <a:cubicBezTo>
                    <a:pt x="695" y="435"/>
                    <a:pt x="694" y="449"/>
                    <a:pt x="690" y="462"/>
                  </a:cubicBezTo>
                  <a:close/>
                  <a:moveTo>
                    <a:pt x="614" y="305"/>
                  </a:moveTo>
                  <a:cubicBezTo>
                    <a:pt x="621" y="305"/>
                    <a:pt x="625" y="310"/>
                    <a:pt x="625" y="316"/>
                  </a:cubicBezTo>
                  <a:cubicBezTo>
                    <a:pt x="625" y="322"/>
                    <a:pt x="621" y="327"/>
                    <a:pt x="614" y="327"/>
                  </a:cubicBezTo>
                  <a:cubicBezTo>
                    <a:pt x="608" y="327"/>
                    <a:pt x="603" y="322"/>
                    <a:pt x="603" y="316"/>
                  </a:cubicBezTo>
                  <a:cubicBezTo>
                    <a:pt x="603" y="310"/>
                    <a:pt x="608" y="305"/>
                    <a:pt x="614" y="305"/>
                  </a:cubicBezTo>
                  <a:close/>
                  <a:moveTo>
                    <a:pt x="691" y="268"/>
                  </a:moveTo>
                  <a:cubicBezTo>
                    <a:pt x="691" y="274"/>
                    <a:pt x="687" y="279"/>
                    <a:pt x="680" y="279"/>
                  </a:cubicBezTo>
                  <a:cubicBezTo>
                    <a:pt x="674" y="279"/>
                    <a:pt x="669" y="274"/>
                    <a:pt x="669" y="268"/>
                  </a:cubicBezTo>
                  <a:cubicBezTo>
                    <a:pt x="669" y="262"/>
                    <a:pt x="674" y="257"/>
                    <a:pt x="680" y="257"/>
                  </a:cubicBezTo>
                  <a:cubicBezTo>
                    <a:pt x="687" y="257"/>
                    <a:pt x="691" y="262"/>
                    <a:pt x="691" y="268"/>
                  </a:cubicBezTo>
                  <a:close/>
                  <a:moveTo>
                    <a:pt x="753" y="362"/>
                  </a:moveTo>
                  <a:cubicBezTo>
                    <a:pt x="746" y="384"/>
                    <a:pt x="730" y="399"/>
                    <a:pt x="708" y="406"/>
                  </a:cubicBezTo>
                  <a:cubicBezTo>
                    <a:pt x="705" y="407"/>
                    <a:pt x="704" y="407"/>
                    <a:pt x="702" y="405"/>
                  </a:cubicBezTo>
                  <a:cubicBezTo>
                    <a:pt x="698" y="399"/>
                    <a:pt x="694" y="394"/>
                    <a:pt x="690" y="389"/>
                  </a:cubicBezTo>
                  <a:cubicBezTo>
                    <a:pt x="688" y="387"/>
                    <a:pt x="687" y="384"/>
                    <a:pt x="687" y="381"/>
                  </a:cubicBezTo>
                  <a:cubicBezTo>
                    <a:pt x="687" y="351"/>
                    <a:pt x="688" y="321"/>
                    <a:pt x="688" y="291"/>
                  </a:cubicBezTo>
                  <a:cubicBezTo>
                    <a:pt x="698" y="288"/>
                    <a:pt x="705" y="279"/>
                    <a:pt x="705" y="268"/>
                  </a:cubicBezTo>
                  <a:cubicBezTo>
                    <a:pt x="705" y="260"/>
                    <a:pt x="701" y="253"/>
                    <a:pt x="696" y="249"/>
                  </a:cubicBezTo>
                  <a:cubicBezTo>
                    <a:pt x="689" y="243"/>
                    <a:pt x="680" y="241"/>
                    <a:pt x="671" y="245"/>
                  </a:cubicBezTo>
                  <a:cubicBezTo>
                    <a:pt x="670" y="245"/>
                    <a:pt x="667" y="245"/>
                    <a:pt x="666" y="244"/>
                  </a:cubicBezTo>
                  <a:cubicBezTo>
                    <a:pt x="652" y="236"/>
                    <a:pt x="639" y="227"/>
                    <a:pt x="625" y="218"/>
                  </a:cubicBezTo>
                  <a:cubicBezTo>
                    <a:pt x="622" y="216"/>
                    <a:pt x="621" y="214"/>
                    <a:pt x="621" y="210"/>
                  </a:cubicBezTo>
                  <a:cubicBezTo>
                    <a:pt x="621" y="195"/>
                    <a:pt x="621" y="179"/>
                    <a:pt x="621" y="164"/>
                  </a:cubicBezTo>
                  <a:cubicBezTo>
                    <a:pt x="621" y="159"/>
                    <a:pt x="621" y="154"/>
                    <a:pt x="621" y="149"/>
                  </a:cubicBezTo>
                  <a:cubicBezTo>
                    <a:pt x="621" y="149"/>
                    <a:pt x="621" y="140"/>
                    <a:pt x="621" y="130"/>
                  </a:cubicBezTo>
                  <a:cubicBezTo>
                    <a:pt x="621" y="130"/>
                    <a:pt x="621" y="129"/>
                    <a:pt x="621" y="129"/>
                  </a:cubicBezTo>
                  <a:cubicBezTo>
                    <a:pt x="621" y="129"/>
                    <a:pt x="621" y="129"/>
                    <a:pt x="621" y="129"/>
                  </a:cubicBezTo>
                  <a:cubicBezTo>
                    <a:pt x="622" y="114"/>
                    <a:pt x="622" y="94"/>
                    <a:pt x="622" y="92"/>
                  </a:cubicBezTo>
                  <a:cubicBezTo>
                    <a:pt x="629" y="96"/>
                    <a:pt x="647" y="106"/>
                    <a:pt x="657" y="113"/>
                  </a:cubicBezTo>
                  <a:cubicBezTo>
                    <a:pt x="662" y="116"/>
                    <a:pt x="666" y="119"/>
                    <a:pt x="670" y="123"/>
                  </a:cubicBezTo>
                  <a:cubicBezTo>
                    <a:pt x="679" y="131"/>
                    <a:pt x="687" y="141"/>
                    <a:pt x="693" y="152"/>
                  </a:cubicBezTo>
                  <a:cubicBezTo>
                    <a:pt x="698" y="164"/>
                    <a:pt x="699" y="176"/>
                    <a:pt x="694" y="188"/>
                  </a:cubicBezTo>
                  <a:cubicBezTo>
                    <a:pt x="698" y="190"/>
                    <a:pt x="702" y="191"/>
                    <a:pt x="706" y="194"/>
                  </a:cubicBezTo>
                  <a:cubicBezTo>
                    <a:pt x="718" y="201"/>
                    <a:pt x="726" y="212"/>
                    <a:pt x="733" y="224"/>
                  </a:cubicBezTo>
                  <a:cubicBezTo>
                    <a:pt x="746" y="245"/>
                    <a:pt x="751" y="267"/>
                    <a:pt x="745" y="292"/>
                  </a:cubicBezTo>
                  <a:cubicBezTo>
                    <a:pt x="744" y="294"/>
                    <a:pt x="745" y="296"/>
                    <a:pt x="746" y="298"/>
                  </a:cubicBezTo>
                  <a:cubicBezTo>
                    <a:pt x="761" y="318"/>
                    <a:pt x="761" y="340"/>
                    <a:pt x="753" y="3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614730" y="5180774"/>
              <a:ext cx="2273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MACHINE</a:t>
              </a:r>
            </a:p>
            <a:p>
              <a:pPr algn="ctr"/>
              <a:r>
                <a:rPr lang="en-US" sz="2000" dirty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LEARNING</a:t>
              </a:r>
              <a:endParaRPr lang="ru-RU" sz="20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36" name="Заголовок 35">
            <a:extLst>
              <a:ext uri="{FF2B5EF4-FFF2-40B4-BE49-F238E27FC236}">
                <a16:creationId xmlns:a16="http://schemas.microsoft.com/office/drawing/2014/main" id="{38A5DBED-CAE9-0543-A03D-4403CB005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обработки данных в платформе</a:t>
            </a:r>
          </a:p>
        </p:txBody>
      </p:sp>
    </p:spTree>
    <p:extLst>
      <p:ext uri="{BB962C8B-B14F-4D97-AF65-F5344CB8AC3E}">
        <p14:creationId xmlns:p14="http://schemas.microsoft.com/office/powerpoint/2010/main" val="287362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FEB1C7-AEE9-FF4F-83DA-66A591952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Интеграция МИС и </a:t>
            </a:r>
            <a:r>
              <a:rPr lang="en-US" dirty="0"/>
              <a:t>Webiomed</a:t>
            </a:r>
            <a:r>
              <a:rPr lang="ru-RU" dirty="0"/>
              <a:t> (1)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50E966-4270-224E-AD5A-F3C668C1A6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07689" y="4001950"/>
            <a:ext cx="3033153" cy="2146311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6A6CCB2-A60D-0D4D-A0AE-2203DB382AF1}"/>
              </a:ext>
            </a:extLst>
          </p:cNvPr>
          <p:cNvSpPr/>
          <p:nvPr/>
        </p:nvSpPr>
        <p:spPr>
          <a:xfrm>
            <a:off x="3442709" y="1910282"/>
            <a:ext cx="5307473" cy="4876683"/>
          </a:xfrm>
          <a:prstGeom prst="roundRect">
            <a:avLst>
              <a:gd name="adj" fmla="val 3897"/>
            </a:avLst>
          </a:prstGeom>
          <a:solidFill>
            <a:schemeClr val="bg1">
              <a:lumMod val="95000"/>
            </a:schemeClr>
          </a:solidFill>
          <a:ln w="25400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DEB06BB3-EB43-364A-A48E-B963D502236B}"/>
              </a:ext>
            </a:extLst>
          </p:cNvPr>
          <p:cNvCxnSpPr>
            <a:cxnSpLocks/>
          </p:cNvCxnSpPr>
          <p:nvPr/>
        </p:nvCxnSpPr>
        <p:spPr>
          <a:xfrm flipV="1">
            <a:off x="8359681" y="5509377"/>
            <a:ext cx="0" cy="360000"/>
          </a:xfrm>
          <a:prstGeom prst="straightConnector1">
            <a:avLst/>
          </a:prstGeom>
          <a:ln w="19050">
            <a:solidFill>
              <a:srgbClr val="2BACBB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B339CF2-7F7D-EB40-839D-8C0ECA029988}"/>
              </a:ext>
            </a:extLst>
          </p:cNvPr>
          <p:cNvSpPr txBox="1"/>
          <p:nvPr/>
        </p:nvSpPr>
        <p:spPr>
          <a:xfrm>
            <a:off x="126510" y="1477191"/>
            <a:ext cx="1047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48AD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ЭМК</a:t>
            </a:r>
          </a:p>
        </p:txBody>
      </p:sp>
      <p:pic>
        <p:nvPicPr>
          <p:cNvPr id="7" name="Рисунок 6" descr="База данных">
            <a:extLst>
              <a:ext uri="{FF2B5EF4-FFF2-40B4-BE49-F238E27FC236}">
                <a16:creationId xmlns:a16="http://schemas.microsoft.com/office/drawing/2014/main" id="{579AABCD-0F08-5543-95BF-FF98CAAB0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00216" y="3174372"/>
            <a:ext cx="878514" cy="878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FFCC9C-7A31-E34E-A3D6-C572EE3E4CBE}"/>
              </a:ext>
            </a:extLst>
          </p:cNvPr>
          <p:cNvSpPr txBox="1"/>
          <p:nvPr/>
        </p:nvSpPr>
        <p:spPr>
          <a:xfrm>
            <a:off x="4564335" y="3227645"/>
            <a:ext cx="4185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API Webiomed </a:t>
            </a:r>
            <a:r>
              <a:rPr lang="ru-RU" sz="16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принимает на вход обезличенные ЭМК от медицинских информационных систем</a:t>
            </a:r>
          </a:p>
        </p:txBody>
      </p:sp>
      <p:pic>
        <p:nvPicPr>
          <p:cNvPr id="9" name="Рисунок 8" descr="Сборник схем">
            <a:extLst>
              <a:ext uri="{FF2B5EF4-FFF2-40B4-BE49-F238E27FC236}">
                <a16:creationId xmlns:a16="http://schemas.microsoft.com/office/drawing/2014/main" id="{ECE85D77-021F-3445-AD3A-95AEDFD5D4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28916" y="4095319"/>
            <a:ext cx="878514" cy="878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04DB5E-CB0B-004A-B788-8904852D423A}"/>
              </a:ext>
            </a:extLst>
          </p:cNvPr>
          <p:cNvSpPr txBox="1"/>
          <p:nvPr/>
        </p:nvSpPr>
        <p:spPr>
          <a:xfrm>
            <a:off x="4564335" y="4109516"/>
            <a:ext cx="4185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Производится извлечение и очистка клинически-значимой информации из медицинских документов</a:t>
            </a:r>
          </a:p>
        </p:txBody>
      </p:sp>
      <p:pic>
        <p:nvPicPr>
          <p:cNvPr id="11" name="Рисунок 10" descr="Целевая аудитория">
            <a:extLst>
              <a:ext uri="{FF2B5EF4-FFF2-40B4-BE49-F238E27FC236}">
                <a16:creationId xmlns:a16="http://schemas.microsoft.com/office/drawing/2014/main" id="{04357DE0-5464-A946-AF55-7E0386CE04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700216" y="4937829"/>
            <a:ext cx="878514" cy="8785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3FE7B2-CC64-814F-9970-1FA89F09ECFA}"/>
              </a:ext>
            </a:extLst>
          </p:cNvPr>
          <p:cNvSpPr txBox="1"/>
          <p:nvPr/>
        </p:nvSpPr>
        <p:spPr>
          <a:xfrm>
            <a:off x="4597655" y="4971110"/>
            <a:ext cx="4185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Запускаются модели машинного обучения для выявления подозрений и оценки рисков пациентов</a:t>
            </a:r>
          </a:p>
        </p:txBody>
      </p:sp>
      <p:pic>
        <p:nvPicPr>
          <p:cNvPr id="13" name="Рисунок 12" descr="Линейчатая диаграмма">
            <a:extLst>
              <a:ext uri="{FF2B5EF4-FFF2-40B4-BE49-F238E27FC236}">
                <a16:creationId xmlns:a16="http://schemas.microsoft.com/office/drawing/2014/main" id="{21D0E81C-A37D-9A49-8581-17F81EB217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700216" y="5802525"/>
            <a:ext cx="878514" cy="8785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75E1AC-4875-1343-BF32-9455C016ACCB}"/>
              </a:ext>
            </a:extLst>
          </p:cNvPr>
          <p:cNvSpPr txBox="1"/>
          <p:nvPr/>
        </p:nvSpPr>
        <p:spPr>
          <a:xfrm>
            <a:off x="4564815" y="5915084"/>
            <a:ext cx="4185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Формируется управленческая и клиническая аналитика, персональные рекомендации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5636F8D-FCC6-C946-AD4B-9DC0DE6668B2}"/>
              </a:ext>
            </a:extLst>
          </p:cNvPr>
          <p:cNvCxnSpPr>
            <a:cxnSpLocks/>
          </p:cNvCxnSpPr>
          <p:nvPr/>
        </p:nvCxnSpPr>
        <p:spPr>
          <a:xfrm flipV="1">
            <a:off x="8364356" y="4669749"/>
            <a:ext cx="0" cy="360000"/>
          </a:xfrm>
          <a:prstGeom prst="straightConnector1">
            <a:avLst/>
          </a:prstGeom>
          <a:ln w="19050">
            <a:solidFill>
              <a:srgbClr val="2BACBB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0D7DCF31-CC0F-CC45-9D5A-36652062AD31}"/>
              </a:ext>
            </a:extLst>
          </p:cNvPr>
          <p:cNvCxnSpPr>
            <a:cxnSpLocks/>
          </p:cNvCxnSpPr>
          <p:nvPr/>
        </p:nvCxnSpPr>
        <p:spPr>
          <a:xfrm flipV="1">
            <a:off x="8349953" y="3612060"/>
            <a:ext cx="0" cy="360000"/>
          </a:xfrm>
          <a:prstGeom prst="straightConnector1">
            <a:avLst/>
          </a:prstGeom>
          <a:ln w="19050">
            <a:solidFill>
              <a:srgbClr val="2BACBB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>
            <a:extLst>
              <a:ext uri="{FF2B5EF4-FFF2-40B4-BE49-F238E27FC236}">
                <a16:creationId xmlns:a16="http://schemas.microsoft.com/office/drawing/2014/main" id="{33795517-B1DA-4044-A398-18EF5A8FF282}"/>
              </a:ext>
            </a:extLst>
          </p:cNvPr>
          <p:cNvCxnSpPr>
            <a:cxnSpLocks/>
          </p:cNvCxnSpPr>
          <p:nvPr/>
        </p:nvCxnSpPr>
        <p:spPr>
          <a:xfrm flipV="1">
            <a:off x="8394514" y="5733787"/>
            <a:ext cx="2795123" cy="841660"/>
          </a:xfrm>
          <a:prstGeom prst="bentConnector3">
            <a:avLst>
              <a:gd name="adj1" fmla="val 100094"/>
            </a:avLst>
          </a:prstGeom>
          <a:ln w="57150">
            <a:solidFill>
              <a:srgbClr val="348AD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BAFDE66-E623-704D-955D-77B9222FD404}"/>
              </a:ext>
            </a:extLst>
          </p:cNvPr>
          <p:cNvSpPr txBox="1"/>
          <p:nvPr/>
        </p:nvSpPr>
        <p:spPr>
          <a:xfrm>
            <a:off x="9131932" y="1445069"/>
            <a:ext cx="298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rgbClr val="348AD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Врачи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928EBF3-35FF-4347-84B7-730BA163BB5B}"/>
              </a:ext>
            </a:extLst>
          </p:cNvPr>
          <p:cNvGrpSpPr/>
          <p:nvPr/>
        </p:nvGrpSpPr>
        <p:grpSpPr>
          <a:xfrm>
            <a:off x="4085422" y="1258486"/>
            <a:ext cx="4278934" cy="1963525"/>
            <a:chOff x="4085422" y="1117814"/>
            <a:chExt cx="4278934" cy="1963525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169A25A7-B4DF-094B-ABBD-3ACBA047A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22" y="1117814"/>
              <a:ext cx="4278934" cy="1963525"/>
            </a:xfrm>
            <a:prstGeom prst="rect">
              <a:avLst/>
            </a:prstGeom>
            <a:effectLst/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B88D452-96E7-D342-AC34-EF269B44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15465" y="1258669"/>
              <a:ext cx="3208728" cy="1614030"/>
            </a:xfrm>
            <a:prstGeom prst="rect">
              <a:avLst/>
            </a:prstGeom>
          </p:spPr>
        </p:pic>
      </p:grpSp>
      <p:sp>
        <p:nvSpPr>
          <p:cNvPr id="22" name="TextBox 2">
            <a:extLst>
              <a:ext uri="{FF2B5EF4-FFF2-40B4-BE49-F238E27FC236}">
                <a16:creationId xmlns:a16="http://schemas.microsoft.com/office/drawing/2014/main" id="{872258D5-E53E-E94A-A815-3B279C12ABCF}"/>
              </a:ext>
            </a:extLst>
          </p:cNvPr>
          <p:cNvSpPr txBox="1"/>
          <p:nvPr/>
        </p:nvSpPr>
        <p:spPr>
          <a:xfrm>
            <a:off x="126510" y="1846523"/>
            <a:ext cx="3316199" cy="35459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В МИС накапливается ЭМК, которая автоматически отправляется на анализ в 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Webiomed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….</a:t>
            </a:r>
          </a:p>
          <a:p>
            <a:pPr algn="ctr"/>
            <a:endParaRPr lang="ru-RU" sz="1400" b="1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26F9B1C-4CFA-FC46-9787-28AAF19BB6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20164" y="2549763"/>
            <a:ext cx="2747335" cy="1831556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D80CF28B-57F8-564F-9E4D-8B13D8F608E2}"/>
              </a:ext>
            </a:extLst>
          </p:cNvPr>
          <p:cNvSpPr txBox="1"/>
          <p:nvPr/>
        </p:nvSpPr>
        <p:spPr>
          <a:xfrm>
            <a:off x="8807342" y="1727768"/>
            <a:ext cx="3316199" cy="35459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Получают готовую аналитику о пациенте, включая выявленные факторы риска и персональные прогнозы возможного ухудшения заболеваний, пропущенных диагнозов или факторов риска </a:t>
            </a:r>
          </a:p>
        </p:txBody>
      </p:sp>
      <p:pic>
        <p:nvPicPr>
          <p:cNvPr id="25" name="Рисунок 24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DC25BC9D-ACAF-5D4A-93ED-CD342D1A83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45053" y="4656882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497F2A0-2203-D643-9037-5CC2E0D05CE0}"/>
              </a:ext>
            </a:extLst>
          </p:cNvPr>
          <p:cNvSpPr txBox="1"/>
          <p:nvPr/>
        </p:nvSpPr>
        <p:spPr>
          <a:xfrm>
            <a:off x="1002363" y="4507224"/>
            <a:ext cx="2126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Врачам не нужно заполнять специальные формы или вести отдельные регистры. </a:t>
            </a:r>
          </a:p>
          <a:p>
            <a:pPr algn="ctr"/>
            <a:endParaRPr lang="ru-RU" sz="1200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Все извлечение данных </a:t>
            </a:r>
            <a:r>
              <a:rPr lang="en-US" sz="1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Webiomed </a:t>
            </a:r>
            <a:r>
              <a:rPr lang="ru-RU" sz="1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делает полностью автоматически без дополнительного ручного ввода.</a:t>
            </a:r>
          </a:p>
        </p:txBody>
      </p:sp>
      <p:cxnSp>
        <p:nvCxnSpPr>
          <p:cNvPr id="27" name="Соединительная линия уступом 26">
            <a:extLst>
              <a:ext uri="{FF2B5EF4-FFF2-40B4-BE49-F238E27FC236}">
                <a16:creationId xmlns:a16="http://schemas.microsoft.com/office/drawing/2014/main" id="{1D224867-75A8-5E4B-8D5A-26781E22B07E}"/>
              </a:ext>
            </a:extLst>
          </p:cNvPr>
          <p:cNvCxnSpPr>
            <a:cxnSpLocks/>
          </p:cNvCxnSpPr>
          <p:nvPr/>
        </p:nvCxnSpPr>
        <p:spPr>
          <a:xfrm>
            <a:off x="1360110" y="1683137"/>
            <a:ext cx="2779363" cy="1298481"/>
          </a:xfrm>
          <a:prstGeom prst="bentConnector3">
            <a:avLst>
              <a:gd name="adj1" fmla="val 100035"/>
            </a:avLst>
          </a:prstGeom>
          <a:ln w="57150">
            <a:solidFill>
              <a:srgbClr val="348AD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A8772C3-2B16-784B-B636-7DC5FDE47BC5}"/>
              </a:ext>
            </a:extLst>
          </p:cNvPr>
          <p:cNvSpPr/>
          <p:nvPr/>
        </p:nvSpPr>
        <p:spPr>
          <a:xfrm>
            <a:off x="9237866" y="2758545"/>
            <a:ext cx="2883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algn="r"/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Получают популяционный прогноз развития заболеваемости, смертности и другие данные в любых разрезах для принятия управленческих решений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FA5F2A-33BA-F141-ABC8-F0A8A28F1636}"/>
              </a:ext>
            </a:extLst>
          </p:cNvPr>
          <p:cNvSpPr txBox="1"/>
          <p:nvPr/>
        </p:nvSpPr>
        <p:spPr>
          <a:xfrm>
            <a:off x="9131932" y="2671384"/>
            <a:ext cx="298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rgbClr val="348AD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Руководители</a:t>
            </a:r>
          </a:p>
        </p:txBody>
      </p:sp>
    </p:spTree>
    <p:extLst>
      <p:ext uri="{BB962C8B-B14F-4D97-AF65-F5344CB8AC3E}">
        <p14:creationId xmlns:p14="http://schemas.microsoft.com/office/powerpoint/2010/main" val="4026051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E8809A33-F743-024D-A17E-E0699E482FD3}"/>
              </a:ext>
            </a:extLst>
          </p:cNvPr>
          <p:cNvSpPr/>
          <p:nvPr/>
        </p:nvSpPr>
        <p:spPr>
          <a:xfrm>
            <a:off x="466296" y="2684538"/>
            <a:ext cx="2304256" cy="1029628"/>
          </a:xfrm>
          <a:prstGeom prst="roundRect">
            <a:avLst>
              <a:gd name="adj" fmla="val 10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Единая цифровая платформа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08DB96-F330-7943-BC7E-1716DAF5E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55" y="2203394"/>
            <a:ext cx="1734924" cy="504000"/>
          </a:xfrm>
          <a:prstGeom prst="rect">
            <a:avLst/>
          </a:prstGeom>
          <a:ln w="25400">
            <a:solidFill>
              <a:srgbClr val="2BACBB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C3D181-DE3D-B44E-B008-C47E575898C5}"/>
              </a:ext>
            </a:extLst>
          </p:cNvPr>
          <p:cNvSpPr txBox="1"/>
          <p:nvPr/>
        </p:nvSpPr>
        <p:spPr>
          <a:xfrm>
            <a:off x="429898" y="3845463"/>
            <a:ext cx="24784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34 региона</a:t>
            </a:r>
          </a:p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2 тыс. МО</a:t>
            </a:r>
          </a:p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250 тыс. пользователей</a:t>
            </a:r>
          </a:p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49 млн. пациентов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9CF7A56-3AD5-0944-AC68-DD6ECF3FDC63}"/>
              </a:ext>
            </a:extLst>
          </p:cNvPr>
          <p:cNvSpPr/>
          <p:nvPr/>
        </p:nvSpPr>
        <p:spPr>
          <a:xfrm>
            <a:off x="3218433" y="2697185"/>
            <a:ext cx="2304000" cy="1029628"/>
          </a:xfrm>
          <a:prstGeom prst="roundRect">
            <a:avLst>
              <a:gd name="adj" fmla="val 10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Медицинская информационная система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F362455-08A3-1042-AB3A-CFE07BFC7CCD}"/>
              </a:ext>
            </a:extLst>
          </p:cNvPr>
          <p:cNvGrpSpPr/>
          <p:nvPr/>
        </p:nvGrpSpPr>
        <p:grpSpPr>
          <a:xfrm>
            <a:off x="983220" y="5453632"/>
            <a:ext cx="1270407" cy="194789"/>
            <a:chOff x="1886248" y="6239932"/>
            <a:chExt cx="1270407" cy="194789"/>
          </a:xfrm>
        </p:grpSpPr>
        <p:sp>
          <p:nvSpPr>
            <p:cNvPr id="7" name="Shape 3788">
              <a:extLst>
                <a:ext uri="{FF2B5EF4-FFF2-40B4-BE49-F238E27FC236}">
                  <a16:creationId xmlns:a16="http://schemas.microsoft.com/office/drawing/2014/main" id="{F6D9FB80-B742-E14B-A0D0-9D5FA2AB1ADC}"/>
                </a:ext>
              </a:extLst>
            </p:cNvPr>
            <p:cNvSpPr/>
            <p:nvPr/>
          </p:nvSpPr>
          <p:spPr>
            <a:xfrm>
              <a:off x="1886248" y="6239932"/>
              <a:ext cx="196552" cy="19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50" y="17620"/>
                  </a:moveTo>
                  <a:cubicBezTo>
                    <a:pt x="17269" y="17122"/>
                    <a:pt x="16604" y="16682"/>
                    <a:pt x="15855" y="16325"/>
                  </a:cubicBezTo>
                  <a:cubicBezTo>
                    <a:pt x="15868" y="16284"/>
                    <a:pt x="15882" y="16244"/>
                    <a:pt x="15895" y="16203"/>
                  </a:cubicBezTo>
                  <a:cubicBezTo>
                    <a:pt x="16131" y="15457"/>
                    <a:pt x="16320" y="14656"/>
                    <a:pt x="16454" y="13812"/>
                  </a:cubicBezTo>
                  <a:cubicBezTo>
                    <a:pt x="16470" y="13704"/>
                    <a:pt x="16484" y="13596"/>
                    <a:pt x="16499" y="13488"/>
                  </a:cubicBezTo>
                  <a:cubicBezTo>
                    <a:pt x="16544" y="13166"/>
                    <a:pt x="16581" y="12839"/>
                    <a:pt x="16610" y="12507"/>
                  </a:cubicBezTo>
                  <a:cubicBezTo>
                    <a:pt x="16621" y="12383"/>
                    <a:pt x="16632" y="12260"/>
                    <a:pt x="16641" y="12135"/>
                  </a:cubicBezTo>
                  <a:cubicBezTo>
                    <a:pt x="16660" y="11859"/>
                    <a:pt x="16664" y="11574"/>
                    <a:pt x="16673" y="11291"/>
                  </a:cubicBezTo>
                  <a:lnTo>
                    <a:pt x="20598" y="11291"/>
                  </a:lnTo>
                  <a:cubicBezTo>
                    <a:pt x="20476" y="13747"/>
                    <a:pt x="19450" y="15962"/>
                    <a:pt x="17850" y="17620"/>
                  </a:cubicBezTo>
                  <a:moveTo>
                    <a:pt x="13714" y="20178"/>
                  </a:moveTo>
                  <a:cubicBezTo>
                    <a:pt x="13925" y="19958"/>
                    <a:pt x="14127" y="19710"/>
                    <a:pt x="14321" y="19444"/>
                  </a:cubicBezTo>
                  <a:cubicBezTo>
                    <a:pt x="14339" y="19419"/>
                    <a:pt x="14357" y="19395"/>
                    <a:pt x="14375" y="19369"/>
                  </a:cubicBezTo>
                  <a:cubicBezTo>
                    <a:pt x="14764" y="18822"/>
                    <a:pt x="15116" y="18192"/>
                    <a:pt x="15420" y="17488"/>
                  </a:cubicBezTo>
                  <a:cubicBezTo>
                    <a:pt x="15436" y="17450"/>
                    <a:pt x="15451" y="17410"/>
                    <a:pt x="15467" y="17372"/>
                  </a:cubicBezTo>
                  <a:cubicBezTo>
                    <a:pt x="15485" y="17329"/>
                    <a:pt x="15499" y="17282"/>
                    <a:pt x="15516" y="17239"/>
                  </a:cubicBezTo>
                  <a:cubicBezTo>
                    <a:pt x="16123" y="17536"/>
                    <a:pt x="16665" y="17890"/>
                    <a:pt x="17142" y="18285"/>
                  </a:cubicBezTo>
                  <a:cubicBezTo>
                    <a:pt x="16149" y="19129"/>
                    <a:pt x="14989" y="19782"/>
                    <a:pt x="13714" y="20178"/>
                  </a:cubicBezTo>
                  <a:moveTo>
                    <a:pt x="11291" y="20569"/>
                  </a:moveTo>
                  <a:lnTo>
                    <a:pt x="11291" y="16221"/>
                  </a:lnTo>
                  <a:cubicBezTo>
                    <a:pt x="12498" y="16271"/>
                    <a:pt x="13638" y="16493"/>
                    <a:pt x="14652" y="16869"/>
                  </a:cubicBezTo>
                  <a:cubicBezTo>
                    <a:pt x="13850" y="18909"/>
                    <a:pt x="12654" y="20298"/>
                    <a:pt x="11291" y="20569"/>
                  </a:cubicBezTo>
                  <a:moveTo>
                    <a:pt x="11291" y="11291"/>
                  </a:moveTo>
                  <a:lnTo>
                    <a:pt x="15697" y="11291"/>
                  </a:lnTo>
                  <a:cubicBezTo>
                    <a:pt x="15654" y="12996"/>
                    <a:pt x="15392" y="14581"/>
                    <a:pt x="14970" y="15948"/>
                  </a:cubicBezTo>
                  <a:cubicBezTo>
                    <a:pt x="13855" y="15534"/>
                    <a:pt x="12608" y="15291"/>
                    <a:pt x="11291" y="15240"/>
                  </a:cubicBezTo>
                  <a:cubicBezTo>
                    <a:pt x="11291" y="15240"/>
                    <a:pt x="11291" y="11291"/>
                    <a:pt x="11291" y="11291"/>
                  </a:cubicBezTo>
                  <a:close/>
                  <a:moveTo>
                    <a:pt x="11291" y="6361"/>
                  </a:moveTo>
                  <a:cubicBezTo>
                    <a:pt x="12608" y="6309"/>
                    <a:pt x="13855" y="6066"/>
                    <a:pt x="14970" y="5652"/>
                  </a:cubicBezTo>
                  <a:cubicBezTo>
                    <a:pt x="15392" y="7019"/>
                    <a:pt x="15654" y="8605"/>
                    <a:pt x="15697" y="10309"/>
                  </a:cubicBezTo>
                  <a:lnTo>
                    <a:pt x="11291" y="10309"/>
                  </a:lnTo>
                  <a:cubicBezTo>
                    <a:pt x="11291" y="10309"/>
                    <a:pt x="11291" y="6361"/>
                    <a:pt x="11291" y="6361"/>
                  </a:cubicBezTo>
                  <a:close/>
                  <a:moveTo>
                    <a:pt x="11291" y="1032"/>
                  </a:moveTo>
                  <a:cubicBezTo>
                    <a:pt x="12654" y="1302"/>
                    <a:pt x="13850" y="2691"/>
                    <a:pt x="14652" y="4731"/>
                  </a:cubicBezTo>
                  <a:cubicBezTo>
                    <a:pt x="13638" y="5107"/>
                    <a:pt x="12498" y="5329"/>
                    <a:pt x="11291" y="5379"/>
                  </a:cubicBezTo>
                  <a:cubicBezTo>
                    <a:pt x="11291" y="5379"/>
                    <a:pt x="11291" y="1032"/>
                    <a:pt x="11291" y="1032"/>
                  </a:cubicBezTo>
                  <a:close/>
                  <a:moveTo>
                    <a:pt x="17142" y="3315"/>
                  </a:moveTo>
                  <a:cubicBezTo>
                    <a:pt x="16665" y="3711"/>
                    <a:pt x="16123" y="4065"/>
                    <a:pt x="15516" y="4361"/>
                  </a:cubicBezTo>
                  <a:cubicBezTo>
                    <a:pt x="15499" y="4318"/>
                    <a:pt x="15485" y="4271"/>
                    <a:pt x="15467" y="4229"/>
                  </a:cubicBezTo>
                  <a:cubicBezTo>
                    <a:pt x="15451" y="4190"/>
                    <a:pt x="15436" y="4151"/>
                    <a:pt x="15420" y="4112"/>
                  </a:cubicBezTo>
                  <a:cubicBezTo>
                    <a:pt x="15116" y="3408"/>
                    <a:pt x="14764" y="2778"/>
                    <a:pt x="14375" y="2231"/>
                  </a:cubicBezTo>
                  <a:cubicBezTo>
                    <a:pt x="14357" y="2206"/>
                    <a:pt x="14339" y="2181"/>
                    <a:pt x="14321" y="2156"/>
                  </a:cubicBezTo>
                  <a:cubicBezTo>
                    <a:pt x="14127" y="1891"/>
                    <a:pt x="13925" y="1643"/>
                    <a:pt x="13714" y="1422"/>
                  </a:cubicBezTo>
                  <a:cubicBezTo>
                    <a:pt x="14989" y="1818"/>
                    <a:pt x="16149" y="2471"/>
                    <a:pt x="17142" y="3315"/>
                  </a:cubicBezTo>
                  <a:moveTo>
                    <a:pt x="20598" y="10309"/>
                  </a:moveTo>
                  <a:lnTo>
                    <a:pt x="16673" y="10309"/>
                  </a:lnTo>
                  <a:cubicBezTo>
                    <a:pt x="16664" y="10027"/>
                    <a:pt x="16660" y="9742"/>
                    <a:pt x="16641" y="9465"/>
                  </a:cubicBezTo>
                  <a:cubicBezTo>
                    <a:pt x="16632" y="9340"/>
                    <a:pt x="16621" y="9217"/>
                    <a:pt x="16610" y="9093"/>
                  </a:cubicBezTo>
                  <a:cubicBezTo>
                    <a:pt x="16581" y="8761"/>
                    <a:pt x="16544" y="8435"/>
                    <a:pt x="16499" y="8112"/>
                  </a:cubicBezTo>
                  <a:cubicBezTo>
                    <a:pt x="16484" y="8005"/>
                    <a:pt x="16470" y="7896"/>
                    <a:pt x="16454" y="7789"/>
                  </a:cubicBezTo>
                  <a:cubicBezTo>
                    <a:pt x="16320" y="6944"/>
                    <a:pt x="16131" y="6144"/>
                    <a:pt x="15895" y="5397"/>
                  </a:cubicBezTo>
                  <a:cubicBezTo>
                    <a:pt x="15882" y="5357"/>
                    <a:pt x="15868" y="5317"/>
                    <a:pt x="15855" y="5276"/>
                  </a:cubicBezTo>
                  <a:cubicBezTo>
                    <a:pt x="16604" y="4918"/>
                    <a:pt x="17269" y="4478"/>
                    <a:pt x="17850" y="3981"/>
                  </a:cubicBezTo>
                  <a:cubicBezTo>
                    <a:pt x="19450" y="5638"/>
                    <a:pt x="20476" y="7853"/>
                    <a:pt x="20598" y="10309"/>
                  </a:cubicBezTo>
                  <a:moveTo>
                    <a:pt x="10309" y="5379"/>
                  </a:moveTo>
                  <a:cubicBezTo>
                    <a:pt x="9101" y="5329"/>
                    <a:pt x="7961" y="5107"/>
                    <a:pt x="6947" y="4731"/>
                  </a:cubicBezTo>
                  <a:cubicBezTo>
                    <a:pt x="7749" y="2691"/>
                    <a:pt x="8945" y="1302"/>
                    <a:pt x="10309" y="1032"/>
                  </a:cubicBezTo>
                  <a:cubicBezTo>
                    <a:pt x="10309" y="1032"/>
                    <a:pt x="10309" y="5379"/>
                    <a:pt x="10309" y="5379"/>
                  </a:cubicBezTo>
                  <a:close/>
                  <a:moveTo>
                    <a:pt x="10309" y="10309"/>
                  </a:moveTo>
                  <a:lnTo>
                    <a:pt x="5902" y="10309"/>
                  </a:lnTo>
                  <a:cubicBezTo>
                    <a:pt x="5945" y="8605"/>
                    <a:pt x="6207" y="7019"/>
                    <a:pt x="6629" y="5652"/>
                  </a:cubicBezTo>
                  <a:cubicBezTo>
                    <a:pt x="7744" y="6066"/>
                    <a:pt x="8991" y="6309"/>
                    <a:pt x="10309" y="6361"/>
                  </a:cubicBezTo>
                  <a:cubicBezTo>
                    <a:pt x="10309" y="6361"/>
                    <a:pt x="10309" y="10309"/>
                    <a:pt x="10309" y="10309"/>
                  </a:cubicBezTo>
                  <a:close/>
                  <a:moveTo>
                    <a:pt x="10309" y="15240"/>
                  </a:moveTo>
                  <a:cubicBezTo>
                    <a:pt x="8991" y="15291"/>
                    <a:pt x="7744" y="15534"/>
                    <a:pt x="6629" y="15948"/>
                  </a:cubicBezTo>
                  <a:cubicBezTo>
                    <a:pt x="6207" y="14581"/>
                    <a:pt x="5945" y="12996"/>
                    <a:pt x="5902" y="11291"/>
                  </a:cubicBezTo>
                  <a:lnTo>
                    <a:pt x="10309" y="11291"/>
                  </a:lnTo>
                  <a:cubicBezTo>
                    <a:pt x="10309" y="11291"/>
                    <a:pt x="10309" y="15240"/>
                    <a:pt x="10309" y="15240"/>
                  </a:cubicBezTo>
                  <a:close/>
                  <a:moveTo>
                    <a:pt x="10309" y="20569"/>
                  </a:moveTo>
                  <a:cubicBezTo>
                    <a:pt x="8945" y="20298"/>
                    <a:pt x="7749" y="18909"/>
                    <a:pt x="6947" y="16869"/>
                  </a:cubicBezTo>
                  <a:cubicBezTo>
                    <a:pt x="7961" y="16493"/>
                    <a:pt x="9101" y="16271"/>
                    <a:pt x="10309" y="16221"/>
                  </a:cubicBezTo>
                  <a:cubicBezTo>
                    <a:pt x="10309" y="16221"/>
                    <a:pt x="10309" y="20569"/>
                    <a:pt x="10309" y="20569"/>
                  </a:cubicBezTo>
                  <a:close/>
                  <a:moveTo>
                    <a:pt x="4458" y="18285"/>
                  </a:moveTo>
                  <a:cubicBezTo>
                    <a:pt x="4934" y="17890"/>
                    <a:pt x="5476" y="17536"/>
                    <a:pt x="6083" y="17239"/>
                  </a:cubicBezTo>
                  <a:cubicBezTo>
                    <a:pt x="6100" y="17282"/>
                    <a:pt x="6114" y="17329"/>
                    <a:pt x="6132" y="17372"/>
                  </a:cubicBezTo>
                  <a:cubicBezTo>
                    <a:pt x="6148" y="17410"/>
                    <a:pt x="6163" y="17450"/>
                    <a:pt x="6180" y="17488"/>
                  </a:cubicBezTo>
                  <a:cubicBezTo>
                    <a:pt x="6483" y="18192"/>
                    <a:pt x="6834" y="18822"/>
                    <a:pt x="7224" y="19369"/>
                  </a:cubicBezTo>
                  <a:cubicBezTo>
                    <a:pt x="7242" y="19395"/>
                    <a:pt x="7260" y="19419"/>
                    <a:pt x="7278" y="19444"/>
                  </a:cubicBezTo>
                  <a:cubicBezTo>
                    <a:pt x="7472" y="19710"/>
                    <a:pt x="7674" y="19958"/>
                    <a:pt x="7886" y="20178"/>
                  </a:cubicBezTo>
                  <a:cubicBezTo>
                    <a:pt x="6610" y="19782"/>
                    <a:pt x="5451" y="19129"/>
                    <a:pt x="4458" y="18285"/>
                  </a:cubicBezTo>
                  <a:moveTo>
                    <a:pt x="1002" y="11291"/>
                  </a:moveTo>
                  <a:lnTo>
                    <a:pt x="4927" y="11291"/>
                  </a:lnTo>
                  <a:cubicBezTo>
                    <a:pt x="4935" y="11574"/>
                    <a:pt x="4940" y="11859"/>
                    <a:pt x="4958" y="12135"/>
                  </a:cubicBezTo>
                  <a:cubicBezTo>
                    <a:pt x="4967" y="12260"/>
                    <a:pt x="4978" y="12383"/>
                    <a:pt x="4989" y="12507"/>
                  </a:cubicBezTo>
                  <a:cubicBezTo>
                    <a:pt x="5018" y="12839"/>
                    <a:pt x="5055" y="13166"/>
                    <a:pt x="5100" y="13488"/>
                  </a:cubicBezTo>
                  <a:cubicBezTo>
                    <a:pt x="5115" y="13596"/>
                    <a:pt x="5129" y="13704"/>
                    <a:pt x="5145" y="13812"/>
                  </a:cubicBezTo>
                  <a:cubicBezTo>
                    <a:pt x="5279" y="14656"/>
                    <a:pt x="5468" y="15457"/>
                    <a:pt x="5704" y="16203"/>
                  </a:cubicBezTo>
                  <a:cubicBezTo>
                    <a:pt x="5717" y="16244"/>
                    <a:pt x="5731" y="16284"/>
                    <a:pt x="5744" y="16325"/>
                  </a:cubicBezTo>
                  <a:cubicBezTo>
                    <a:pt x="4995" y="16682"/>
                    <a:pt x="4329" y="17122"/>
                    <a:pt x="3749" y="17620"/>
                  </a:cubicBezTo>
                  <a:cubicBezTo>
                    <a:pt x="2150" y="15962"/>
                    <a:pt x="1123" y="13747"/>
                    <a:pt x="1002" y="11291"/>
                  </a:cubicBezTo>
                  <a:moveTo>
                    <a:pt x="3749" y="3981"/>
                  </a:moveTo>
                  <a:cubicBezTo>
                    <a:pt x="4329" y="4478"/>
                    <a:pt x="4995" y="4918"/>
                    <a:pt x="5744" y="5276"/>
                  </a:cubicBezTo>
                  <a:cubicBezTo>
                    <a:pt x="5731" y="5317"/>
                    <a:pt x="5717" y="5357"/>
                    <a:pt x="5704" y="5397"/>
                  </a:cubicBezTo>
                  <a:cubicBezTo>
                    <a:pt x="5468" y="6144"/>
                    <a:pt x="5279" y="6944"/>
                    <a:pt x="5145" y="7789"/>
                  </a:cubicBezTo>
                  <a:cubicBezTo>
                    <a:pt x="5129" y="7896"/>
                    <a:pt x="5115" y="8005"/>
                    <a:pt x="5100" y="8112"/>
                  </a:cubicBezTo>
                  <a:cubicBezTo>
                    <a:pt x="5055" y="8435"/>
                    <a:pt x="5018" y="8761"/>
                    <a:pt x="4989" y="9093"/>
                  </a:cubicBezTo>
                  <a:cubicBezTo>
                    <a:pt x="4978" y="9217"/>
                    <a:pt x="4967" y="9340"/>
                    <a:pt x="4958" y="9465"/>
                  </a:cubicBezTo>
                  <a:cubicBezTo>
                    <a:pt x="4940" y="9742"/>
                    <a:pt x="4935" y="10027"/>
                    <a:pt x="4927" y="10309"/>
                  </a:cubicBezTo>
                  <a:lnTo>
                    <a:pt x="1002" y="10309"/>
                  </a:lnTo>
                  <a:cubicBezTo>
                    <a:pt x="1123" y="7853"/>
                    <a:pt x="2150" y="5638"/>
                    <a:pt x="3749" y="3981"/>
                  </a:cubicBezTo>
                  <a:moveTo>
                    <a:pt x="7886" y="1422"/>
                  </a:moveTo>
                  <a:cubicBezTo>
                    <a:pt x="7674" y="1643"/>
                    <a:pt x="7472" y="1891"/>
                    <a:pt x="7278" y="2156"/>
                  </a:cubicBezTo>
                  <a:cubicBezTo>
                    <a:pt x="7260" y="2181"/>
                    <a:pt x="7242" y="2206"/>
                    <a:pt x="7224" y="2231"/>
                  </a:cubicBezTo>
                  <a:cubicBezTo>
                    <a:pt x="6834" y="2778"/>
                    <a:pt x="6483" y="3408"/>
                    <a:pt x="6180" y="4112"/>
                  </a:cubicBezTo>
                  <a:cubicBezTo>
                    <a:pt x="6163" y="4151"/>
                    <a:pt x="6148" y="4190"/>
                    <a:pt x="6132" y="4229"/>
                  </a:cubicBezTo>
                  <a:cubicBezTo>
                    <a:pt x="6114" y="4271"/>
                    <a:pt x="6100" y="4318"/>
                    <a:pt x="6083" y="4361"/>
                  </a:cubicBezTo>
                  <a:cubicBezTo>
                    <a:pt x="5476" y="4065"/>
                    <a:pt x="4934" y="3711"/>
                    <a:pt x="4458" y="3315"/>
                  </a:cubicBezTo>
                  <a:cubicBezTo>
                    <a:pt x="5451" y="2471"/>
                    <a:pt x="6610" y="1818"/>
                    <a:pt x="7886" y="142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rgbClr val="0A488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4D6C5A-0F19-1245-8FBF-9E16FA7DA43C}"/>
                </a:ext>
              </a:extLst>
            </p:cNvPr>
            <p:cNvSpPr txBox="1"/>
            <p:nvPr/>
          </p:nvSpPr>
          <p:spPr>
            <a:xfrm>
              <a:off x="2134880" y="6244684"/>
              <a:ext cx="102177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" sz="10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  <a:hlinkClick r:id="rId4"/>
                </a:rPr>
                <a:t>https://</a:t>
              </a:r>
              <a:r>
                <a:rPr lang="en" sz="1000" dirty="0" err="1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  <a:hlinkClick r:id="rId4"/>
                </a:rPr>
                <a:t>rtmis.ru</a:t>
              </a:r>
              <a:r>
                <a:rPr lang="en" sz="10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  <a:hlinkClick r:id="rId4"/>
                </a:rPr>
                <a:t>/</a:t>
              </a:r>
              <a:endPara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DA5578D0-5C87-2249-8458-B38D344D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Интеграция МИС и </a:t>
            </a:r>
            <a:r>
              <a:rPr lang="en-US" dirty="0"/>
              <a:t>Webiomed</a:t>
            </a:r>
            <a:r>
              <a:rPr lang="ru-RU" dirty="0"/>
              <a:t> (2)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5C02D0-9E22-2B41-994F-B885B9FC3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411" y="2208519"/>
            <a:ext cx="1202399" cy="503999"/>
          </a:xfrm>
          <a:prstGeom prst="rect">
            <a:avLst/>
          </a:prstGeom>
          <a:noFill/>
          <a:ln w="25400">
            <a:solidFill>
              <a:srgbClr val="2BACB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D4CDD0-10CA-6944-B2B1-1C85B6025824}"/>
              </a:ext>
            </a:extLst>
          </p:cNvPr>
          <p:cNvSpPr txBox="1"/>
          <p:nvPr/>
        </p:nvSpPr>
        <p:spPr>
          <a:xfrm>
            <a:off x="3104146" y="3879533"/>
            <a:ext cx="2418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14 регионов</a:t>
            </a:r>
          </a:p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1,7 тыс. МО</a:t>
            </a:r>
          </a:p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62 тыс. пользователей</a:t>
            </a:r>
          </a:p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16 млн. пациентов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88C3A97-C528-314D-AAB8-A5CB09F47656}"/>
              </a:ext>
            </a:extLst>
          </p:cNvPr>
          <p:cNvGrpSpPr/>
          <p:nvPr/>
        </p:nvGrpSpPr>
        <p:grpSpPr>
          <a:xfrm>
            <a:off x="3545719" y="5453632"/>
            <a:ext cx="1487712" cy="194789"/>
            <a:chOff x="1886248" y="6239932"/>
            <a:chExt cx="1487712" cy="194789"/>
          </a:xfrm>
        </p:grpSpPr>
        <p:sp>
          <p:nvSpPr>
            <p:cNvPr id="14" name="Shape 3788">
              <a:extLst>
                <a:ext uri="{FF2B5EF4-FFF2-40B4-BE49-F238E27FC236}">
                  <a16:creationId xmlns:a16="http://schemas.microsoft.com/office/drawing/2014/main" id="{3ECC6597-BA2A-874F-8E58-48562B52B7F3}"/>
                </a:ext>
              </a:extLst>
            </p:cNvPr>
            <p:cNvSpPr/>
            <p:nvPr/>
          </p:nvSpPr>
          <p:spPr>
            <a:xfrm>
              <a:off x="1886248" y="6239932"/>
              <a:ext cx="196552" cy="19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50" y="17620"/>
                  </a:moveTo>
                  <a:cubicBezTo>
                    <a:pt x="17269" y="17122"/>
                    <a:pt x="16604" y="16682"/>
                    <a:pt x="15855" y="16325"/>
                  </a:cubicBezTo>
                  <a:cubicBezTo>
                    <a:pt x="15868" y="16284"/>
                    <a:pt x="15882" y="16244"/>
                    <a:pt x="15895" y="16203"/>
                  </a:cubicBezTo>
                  <a:cubicBezTo>
                    <a:pt x="16131" y="15457"/>
                    <a:pt x="16320" y="14656"/>
                    <a:pt x="16454" y="13812"/>
                  </a:cubicBezTo>
                  <a:cubicBezTo>
                    <a:pt x="16470" y="13704"/>
                    <a:pt x="16484" y="13596"/>
                    <a:pt x="16499" y="13488"/>
                  </a:cubicBezTo>
                  <a:cubicBezTo>
                    <a:pt x="16544" y="13166"/>
                    <a:pt x="16581" y="12839"/>
                    <a:pt x="16610" y="12507"/>
                  </a:cubicBezTo>
                  <a:cubicBezTo>
                    <a:pt x="16621" y="12383"/>
                    <a:pt x="16632" y="12260"/>
                    <a:pt x="16641" y="12135"/>
                  </a:cubicBezTo>
                  <a:cubicBezTo>
                    <a:pt x="16660" y="11859"/>
                    <a:pt x="16664" y="11574"/>
                    <a:pt x="16673" y="11291"/>
                  </a:cubicBezTo>
                  <a:lnTo>
                    <a:pt x="20598" y="11291"/>
                  </a:lnTo>
                  <a:cubicBezTo>
                    <a:pt x="20476" y="13747"/>
                    <a:pt x="19450" y="15962"/>
                    <a:pt x="17850" y="17620"/>
                  </a:cubicBezTo>
                  <a:moveTo>
                    <a:pt x="13714" y="20178"/>
                  </a:moveTo>
                  <a:cubicBezTo>
                    <a:pt x="13925" y="19958"/>
                    <a:pt x="14127" y="19710"/>
                    <a:pt x="14321" y="19444"/>
                  </a:cubicBezTo>
                  <a:cubicBezTo>
                    <a:pt x="14339" y="19419"/>
                    <a:pt x="14357" y="19395"/>
                    <a:pt x="14375" y="19369"/>
                  </a:cubicBezTo>
                  <a:cubicBezTo>
                    <a:pt x="14764" y="18822"/>
                    <a:pt x="15116" y="18192"/>
                    <a:pt x="15420" y="17488"/>
                  </a:cubicBezTo>
                  <a:cubicBezTo>
                    <a:pt x="15436" y="17450"/>
                    <a:pt x="15451" y="17410"/>
                    <a:pt x="15467" y="17372"/>
                  </a:cubicBezTo>
                  <a:cubicBezTo>
                    <a:pt x="15485" y="17329"/>
                    <a:pt x="15499" y="17282"/>
                    <a:pt x="15516" y="17239"/>
                  </a:cubicBezTo>
                  <a:cubicBezTo>
                    <a:pt x="16123" y="17536"/>
                    <a:pt x="16665" y="17890"/>
                    <a:pt x="17142" y="18285"/>
                  </a:cubicBezTo>
                  <a:cubicBezTo>
                    <a:pt x="16149" y="19129"/>
                    <a:pt x="14989" y="19782"/>
                    <a:pt x="13714" y="20178"/>
                  </a:cubicBezTo>
                  <a:moveTo>
                    <a:pt x="11291" y="20569"/>
                  </a:moveTo>
                  <a:lnTo>
                    <a:pt x="11291" y="16221"/>
                  </a:lnTo>
                  <a:cubicBezTo>
                    <a:pt x="12498" y="16271"/>
                    <a:pt x="13638" y="16493"/>
                    <a:pt x="14652" y="16869"/>
                  </a:cubicBezTo>
                  <a:cubicBezTo>
                    <a:pt x="13850" y="18909"/>
                    <a:pt x="12654" y="20298"/>
                    <a:pt x="11291" y="20569"/>
                  </a:cubicBezTo>
                  <a:moveTo>
                    <a:pt x="11291" y="11291"/>
                  </a:moveTo>
                  <a:lnTo>
                    <a:pt x="15697" y="11291"/>
                  </a:lnTo>
                  <a:cubicBezTo>
                    <a:pt x="15654" y="12996"/>
                    <a:pt x="15392" y="14581"/>
                    <a:pt x="14970" y="15948"/>
                  </a:cubicBezTo>
                  <a:cubicBezTo>
                    <a:pt x="13855" y="15534"/>
                    <a:pt x="12608" y="15291"/>
                    <a:pt x="11291" y="15240"/>
                  </a:cubicBezTo>
                  <a:cubicBezTo>
                    <a:pt x="11291" y="15240"/>
                    <a:pt x="11291" y="11291"/>
                    <a:pt x="11291" y="11291"/>
                  </a:cubicBezTo>
                  <a:close/>
                  <a:moveTo>
                    <a:pt x="11291" y="6361"/>
                  </a:moveTo>
                  <a:cubicBezTo>
                    <a:pt x="12608" y="6309"/>
                    <a:pt x="13855" y="6066"/>
                    <a:pt x="14970" y="5652"/>
                  </a:cubicBezTo>
                  <a:cubicBezTo>
                    <a:pt x="15392" y="7019"/>
                    <a:pt x="15654" y="8605"/>
                    <a:pt x="15697" y="10309"/>
                  </a:cubicBezTo>
                  <a:lnTo>
                    <a:pt x="11291" y="10309"/>
                  </a:lnTo>
                  <a:cubicBezTo>
                    <a:pt x="11291" y="10309"/>
                    <a:pt x="11291" y="6361"/>
                    <a:pt x="11291" y="6361"/>
                  </a:cubicBezTo>
                  <a:close/>
                  <a:moveTo>
                    <a:pt x="11291" y="1032"/>
                  </a:moveTo>
                  <a:cubicBezTo>
                    <a:pt x="12654" y="1302"/>
                    <a:pt x="13850" y="2691"/>
                    <a:pt x="14652" y="4731"/>
                  </a:cubicBezTo>
                  <a:cubicBezTo>
                    <a:pt x="13638" y="5107"/>
                    <a:pt x="12498" y="5329"/>
                    <a:pt x="11291" y="5379"/>
                  </a:cubicBezTo>
                  <a:cubicBezTo>
                    <a:pt x="11291" y="5379"/>
                    <a:pt x="11291" y="1032"/>
                    <a:pt x="11291" y="1032"/>
                  </a:cubicBezTo>
                  <a:close/>
                  <a:moveTo>
                    <a:pt x="17142" y="3315"/>
                  </a:moveTo>
                  <a:cubicBezTo>
                    <a:pt x="16665" y="3711"/>
                    <a:pt x="16123" y="4065"/>
                    <a:pt x="15516" y="4361"/>
                  </a:cubicBezTo>
                  <a:cubicBezTo>
                    <a:pt x="15499" y="4318"/>
                    <a:pt x="15485" y="4271"/>
                    <a:pt x="15467" y="4229"/>
                  </a:cubicBezTo>
                  <a:cubicBezTo>
                    <a:pt x="15451" y="4190"/>
                    <a:pt x="15436" y="4151"/>
                    <a:pt x="15420" y="4112"/>
                  </a:cubicBezTo>
                  <a:cubicBezTo>
                    <a:pt x="15116" y="3408"/>
                    <a:pt x="14764" y="2778"/>
                    <a:pt x="14375" y="2231"/>
                  </a:cubicBezTo>
                  <a:cubicBezTo>
                    <a:pt x="14357" y="2206"/>
                    <a:pt x="14339" y="2181"/>
                    <a:pt x="14321" y="2156"/>
                  </a:cubicBezTo>
                  <a:cubicBezTo>
                    <a:pt x="14127" y="1891"/>
                    <a:pt x="13925" y="1643"/>
                    <a:pt x="13714" y="1422"/>
                  </a:cubicBezTo>
                  <a:cubicBezTo>
                    <a:pt x="14989" y="1818"/>
                    <a:pt x="16149" y="2471"/>
                    <a:pt x="17142" y="3315"/>
                  </a:cubicBezTo>
                  <a:moveTo>
                    <a:pt x="20598" y="10309"/>
                  </a:moveTo>
                  <a:lnTo>
                    <a:pt x="16673" y="10309"/>
                  </a:lnTo>
                  <a:cubicBezTo>
                    <a:pt x="16664" y="10027"/>
                    <a:pt x="16660" y="9742"/>
                    <a:pt x="16641" y="9465"/>
                  </a:cubicBezTo>
                  <a:cubicBezTo>
                    <a:pt x="16632" y="9340"/>
                    <a:pt x="16621" y="9217"/>
                    <a:pt x="16610" y="9093"/>
                  </a:cubicBezTo>
                  <a:cubicBezTo>
                    <a:pt x="16581" y="8761"/>
                    <a:pt x="16544" y="8435"/>
                    <a:pt x="16499" y="8112"/>
                  </a:cubicBezTo>
                  <a:cubicBezTo>
                    <a:pt x="16484" y="8005"/>
                    <a:pt x="16470" y="7896"/>
                    <a:pt x="16454" y="7789"/>
                  </a:cubicBezTo>
                  <a:cubicBezTo>
                    <a:pt x="16320" y="6944"/>
                    <a:pt x="16131" y="6144"/>
                    <a:pt x="15895" y="5397"/>
                  </a:cubicBezTo>
                  <a:cubicBezTo>
                    <a:pt x="15882" y="5357"/>
                    <a:pt x="15868" y="5317"/>
                    <a:pt x="15855" y="5276"/>
                  </a:cubicBezTo>
                  <a:cubicBezTo>
                    <a:pt x="16604" y="4918"/>
                    <a:pt x="17269" y="4478"/>
                    <a:pt x="17850" y="3981"/>
                  </a:cubicBezTo>
                  <a:cubicBezTo>
                    <a:pt x="19450" y="5638"/>
                    <a:pt x="20476" y="7853"/>
                    <a:pt x="20598" y="10309"/>
                  </a:cubicBezTo>
                  <a:moveTo>
                    <a:pt x="10309" y="5379"/>
                  </a:moveTo>
                  <a:cubicBezTo>
                    <a:pt x="9101" y="5329"/>
                    <a:pt x="7961" y="5107"/>
                    <a:pt x="6947" y="4731"/>
                  </a:cubicBezTo>
                  <a:cubicBezTo>
                    <a:pt x="7749" y="2691"/>
                    <a:pt x="8945" y="1302"/>
                    <a:pt x="10309" y="1032"/>
                  </a:cubicBezTo>
                  <a:cubicBezTo>
                    <a:pt x="10309" y="1032"/>
                    <a:pt x="10309" y="5379"/>
                    <a:pt x="10309" y="5379"/>
                  </a:cubicBezTo>
                  <a:close/>
                  <a:moveTo>
                    <a:pt x="10309" y="10309"/>
                  </a:moveTo>
                  <a:lnTo>
                    <a:pt x="5902" y="10309"/>
                  </a:lnTo>
                  <a:cubicBezTo>
                    <a:pt x="5945" y="8605"/>
                    <a:pt x="6207" y="7019"/>
                    <a:pt x="6629" y="5652"/>
                  </a:cubicBezTo>
                  <a:cubicBezTo>
                    <a:pt x="7744" y="6066"/>
                    <a:pt x="8991" y="6309"/>
                    <a:pt x="10309" y="6361"/>
                  </a:cubicBezTo>
                  <a:cubicBezTo>
                    <a:pt x="10309" y="6361"/>
                    <a:pt x="10309" y="10309"/>
                    <a:pt x="10309" y="10309"/>
                  </a:cubicBezTo>
                  <a:close/>
                  <a:moveTo>
                    <a:pt x="10309" y="15240"/>
                  </a:moveTo>
                  <a:cubicBezTo>
                    <a:pt x="8991" y="15291"/>
                    <a:pt x="7744" y="15534"/>
                    <a:pt x="6629" y="15948"/>
                  </a:cubicBezTo>
                  <a:cubicBezTo>
                    <a:pt x="6207" y="14581"/>
                    <a:pt x="5945" y="12996"/>
                    <a:pt x="5902" y="11291"/>
                  </a:cubicBezTo>
                  <a:lnTo>
                    <a:pt x="10309" y="11291"/>
                  </a:lnTo>
                  <a:cubicBezTo>
                    <a:pt x="10309" y="11291"/>
                    <a:pt x="10309" y="15240"/>
                    <a:pt x="10309" y="15240"/>
                  </a:cubicBezTo>
                  <a:close/>
                  <a:moveTo>
                    <a:pt x="10309" y="20569"/>
                  </a:moveTo>
                  <a:cubicBezTo>
                    <a:pt x="8945" y="20298"/>
                    <a:pt x="7749" y="18909"/>
                    <a:pt x="6947" y="16869"/>
                  </a:cubicBezTo>
                  <a:cubicBezTo>
                    <a:pt x="7961" y="16493"/>
                    <a:pt x="9101" y="16271"/>
                    <a:pt x="10309" y="16221"/>
                  </a:cubicBezTo>
                  <a:cubicBezTo>
                    <a:pt x="10309" y="16221"/>
                    <a:pt x="10309" y="20569"/>
                    <a:pt x="10309" y="20569"/>
                  </a:cubicBezTo>
                  <a:close/>
                  <a:moveTo>
                    <a:pt x="4458" y="18285"/>
                  </a:moveTo>
                  <a:cubicBezTo>
                    <a:pt x="4934" y="17890"/>
                    <a:pt x="5476" y="17536"/>
                    <a:pt x="6083" y="17239"/>
                  </a:cubicBezTo>
                  <a:cubicBezTo>
                    <a:pt x="6100" y="17282"/>
                    <a:pt x="6114" y="17329"/>
                    <a:pt x="6132" y="17372"/>
                  </a:cubicBezTo>
                  <a:cubicBezTo>
                    <a:pt x="6148" y="17410"/>
                    <a:pt x="6163" y="17450"/>
                    <a:pt x="6180" y="17488"/>
                  </a:cubicBezTo>
                  <a:cubicBezTo>
                    <a:pt x="6483" y="18192"/>
                    <a:pt x="6834" y="18822"/>
                    <a:pt x="7224" y="19369"/>
                  </a:cubicBezTo>
                  <a:cubicBezTo>
                    <a:pt x="7242" y="19395"/>
                    <a:pt x="7260" y="19419"/>
                    <a:pt x="7278" y="19444"/>
                  </a:cubicBezTo>
                  <a:cubicBezTo>
                    <a:pt x="7472" y="19710"/>
                    <a:pt x="7674" y="19958"/>
                    <a:pt x="7886" y="20178"/>
                  </a:cubicBezTo>
                  <a:cubicBezTo>
                    <a:pt x="6610" y="19782"/>
                    <a:pt x="5451" y="19129"/>
                    <a:pt x="4458" y="18285"/>
                  </a:cubicBezTo>
                  <a:moveTo>
                    <a:pt x="1002" y="11291"/>
                  </a:moveTo>
                  <a:lnTo>
                    <a:pt x="4927" y="11291"/>
                  </a:lnTo>
                  <a:cubicBezTo>
                    <a:pt x="4935" y="11574"/>
                    <a:pt x="4940" y="11859"/>
                    <a:pt x="4958" y="12135"/>
                  </a:cubicBezTo>
                  <a:cubicBezTo>
                    <a:pt x="4967" y="12260"/>
                    <a:pt x="4978" y="12383"/>
                    <a:pt x="4989" y="12507"/>
                  </a:cubicBezTo>
                  <a:cubicBezTo>
                    <a:pt x="5018" y="12839"/>
                    <a:pt x="5055" y="13166"/>
                    <a:pt x="5100" y="13488"/>
                  </a:cubicBezTo>
                  <a:cubicBezTo>
                    <a:pt x="5115" y="13596"/>
                    <a:pt x="5129" y="13704"/>
                    <a:pt x="5145" y="13812"/>
                  </a:cubicBezTo>
                  <a:cubicBezTo>
                    <a:pt x="5279" y="14656"/>
                    <a:pt x="5468" y="15457"/>
                    <a:pt x="5704" y="16203"/>
                  </a:cubicBezTo>
                  <a:cubicBezTo>
                    <a:pt x="5717" y="16244"/>
                    <a:pt x="5731" y="16284"/>
                    <a:pt x="5744" y="16325"/>
                  </a:cubicBezTo>
                  <a:cubicBezTo>
                    <a:pt x="4995" y="16682"/>
                    <a:pt x="4329" y="17122"/>
                    <a:pt x="3749" y="17620"/>
                  </a:cubicBezTo>
                  <a:cubicBezTo>
                    <a:pt x="2150" y="15962"/>
                    <a:pt x="1123" y="13747"/>
                    <a:pt x="1002" y="11291"/>
                  </a:cubicBezTo>
                  <a:moveTo>
                    <a:pt x="3749" y="3981"/>
                  </a:moveTo>
                  <a:cubicBezTo>
                    <a:pt x="4329" y="4478"/>
                    <a:pt x="4995" y="4918"/>
                    <a:pt x="5744" y="5276"/>
                  </a:cubicBezTo>
                  <a:cubicBezTo>
                    <a:pt x="5731" y="5317"/>
                    <a:pt x="5717" y="5357"/>
                    <a:pt x="5704" y="5397"/>
                  </a:cubicBezTo>
                  <a:cubicBezTo>
                    <a:pt x="5468" y="6144"/>
                    <a:pt x="5279" y="6944"/>
                    <a:pt x="5145" y="7789"/>
                  </a:cubicBezTo>
                  <a:cubicBezTo>
                    <a:pt x="5129" y="7896"/>
                    <a:pt x="5115" y="8005"/>
                    <a:pt x="5100" y="8112"/>
                  </a:cubicBezTo>
                  <a:cubicBezTo>
                    <a:pt x="5055" y="8435"/>
                    <a:pt x="5018" y="8761"/>
                    <a:pt x="4989" y="9093"/>
                  </a:cubicBezTo>
                  <a:cubicBezTo>
                    <a:pt x="4978" y="9217"/>
                    <a:pt x="4967" y="9340"/>
                    <a:pt x="4958" y="9465"/>
                  </a:cubicBezTo>
                  <a:cubicBezTo>
                    <a:pt x="4940" y="9742"/>
                    <a:pt x="4935" y="10027"/>
                    <a:pt x="4927" y="10309"/>
                  </a:cubicBezTo>
                  <a:lnTo>
                    <a:pt x="1002" y="10309"/>
                  </a:lnTo>
                  <a:cubicBezTo>
                    <a:pt x="1123" y="7853"/>
                    <a:pt x="2150" y="5638"/>
                    <a:pt x="3749" y="3981"/>
                  </a:cubicBezTo>
                  <a:moveTo>
                    <a:pt x="7886" y="1422"/>
                  </a:moveTo>
                  <a:cubicBezTo>
                    <a:pt x="7674" y="1643"/>
                    <a:pt x="7472" y="1891"/>
                    <a:pt x="7278" y="2156"/>
                  </a:cubicBezTo>
                  <a:cubicBezTo>
                    <a:pt x="7260" y="2181"/>
                    <a:pt x="7242" y="2206"/>
                    <a:pt x="7224" y="2231"/>
                  </a:cubicBezTo>
                  <a:cubicBezTo>
                    <a:pt x="6834" y="2778"/>
                    <a:pt x="6483" y="3408"/>
                    <a:pt x="6180" y="4112"/>
                  </a:cubicBezTo>
                  <a:cubicBezTo>
                    <a:pt x="6163" y="4151"/>
                    <a:pt x="6148" y="4190"/>
                    <a:pt x="6132" y="4229"/>
                  </a:cubicBezTo>
                  <a:cubicBezTo>
                    <a:pt x="6114" y="4271"/>
                    <a:pt x="6100" y="4318"/>
                    <a:pt x="6083" y="4361"/>
                  </a:cubicBezTo>
                  <a:cubicBezTo>
                    <a:pt x="5476" y="4065"/>
                    <a:pt x="4934" y="3711"/>
                    <a:pt x="4458" y="3315"/>
                  </a:cubicBezTo>
                  <a:cubicBezTo>
                    <a:pt x="5451" y="2471"/>
                    <a:pt x="6610" y="1818"/>
                    <a:pt x="7886" y="142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rgbClr val="0A488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A18118-2749-994D-AA60-8EEB74761C7A}"/>
                </a:ext>
              </a:extLst>
            </p:cNvPr>
            <p:cNvSpPr txBox="1"/>
            <p:nvPr/>
          </p:nvSpPr>
          <p:spPr>
            <a:xfrm>
              <a:off x="2134880" y="6241383"/>
              <a:ext cx="123908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" sz="10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  <a:hlinkClick r:id="rId6"/>
                </a:rPr>
                <a:t>https://</a:t>
              </a:r>
              <a:r>
                <a:rPr lang="en" sz="1000" dirty="0" err="1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  <a:hlinkClick r:id="rId6"/>
                </a:rPr>
                <a:t>bars.group</a:t>
              </a:r>
              <a:r>
                <a:rPr lang="en" sz="10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  <a:hlinkClick r:id="rId6"/>
                </a:rPr>
                <a:t>/</a:t>
              </a:r>
              <a:endPara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2CDE774-CA45-3244-9B70-255E4F12078A}"/>
              </a:ext>
            </a:extLst>
          </p:cNvPr>
          <p:cNvSpPr/>
          <p:nvPr/>
        </p:nvSpPr>
        <p:spPr>
          <a:xfrm>
            <a:off x="5956957" y="2697185"/>
            <a:ext cx="2485187" cy="1029628"/>
          </a:xfrm>
          <a:prstGeom prst="roundRect">
            <a:avLst>
              <a:gd name="adj" fmla="val 10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Интеграционная платформа </a:t>
            </a:r>
            <a:r>
              <a:rPr lang="en" dirty="0">
                <a:latin typeface="Roboto Light" panose="02000000000000000000" pitchFamily="2" charset="0"/>
                <a:ea typeface="Roboto Light" panose="02000000000000000000" pitchFamily="2" charset="0"/>
              </a:rPr>
              <a:t>N3.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Здравоохранение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EF51FD-FEB2-EE46-976B-CA52B28BB77F}"/>
              </a:ext>
            </a:extLst>
          </p:cNvPr>
          <p:cNvSpPr txBox="1"/>
          <p:nvPr/>
        </p:nvSpPr>
        <p:spPr>
          <a:xfrm>
            <a:off x="5869821" y="3879533"/>
            <a:ext cx="24851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12 регионов</a:t>
            </a:r>
          </a:p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1,3 тыс. МО</a:t>
            </a:r>
          </a:p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744 тыс. пользователей</a:t>
            </a:r>
          </a:p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24 млн. пациентов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F1930DE-4FC7-8647-8FD5-3AD74BCD8DDA}"/>
              </a:ext>
            </a:extLst>
          </p:cNvPr>
          <p:cNvGrpSpPr/>
          <p:nvPr/>
        </p:nvGrpSpPr>
        <p:grpSpPr>
          <a:xfrm>
            <a:off x="6038972" y="5466459"/>
            <a:ext cx="2146883" cy="194789"/>
            <a:chOff x="1886248" y="6239932"/>
            <a:chExt cx="2146883" cy="194789"/>
          </a:xfrm>
        </p:grpSpPr>
        <p:sp>
          <p:nvSpPr>
            <p:cNvPr id="19" name="Shape 3788">
              <a:extLst>
                <a:ext uri="{FF2B5EF4-FFF2-40B4-BE49-F238E27FC236}">
                  <a16:creationId xmlns:a16="http://schemas.microsoft.com/office/drawing/2014/main" id="{5B78BCA5-4321-1145-B064-CAB995579CCE}"/>
                </a:ext>
              </a:extLst>
            </p:cNvPr>
            <p:cNvSpPr/>
            <p:nvPr/>
          </p:nvSpPr>
          <p:spPr>
            <a:xfrm>
              <a:off x="1886248" y="6239932"/>
              <a:ext cx="196552" cy="19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50" y="17620"/>
                  </a:moveTo>
                  <a:cubicBezTo>
                    <a:pt x="17269" y="17122"/>
                    <a:pt x="16604" y="16682"/>
                    <a:pt x="15855" y="16325"/>
                  </a:cubicBezTo>
                  <a:cubicBezTo>
                    <a:pt x="15868" y="16284"/>
                    <a:pt x="15882" y="16244"/>
                    <a:pt x="15895" y="16203"/>
                  </a:cubicBezTo>
                  <a:cubicBezTo>
                    <a:pt x="16131" y="15457"/>
                    <a:pt x="16320" y="14656"/>
                    <a:pt x="16454" y="13812"/>
                  </a:cubicBezTo>
                  <a:cubicBezTo>
                    <a:pt x="16470" y="13704"/>
                    <a:pt x="16484" y="13596"/>
                    <a:pt x="16499" y="13488"/>
                  </a:cubicBezTo>
                  <a:cubicBezTo>
                    <a:pt x="16544" y="13166"/>
                    <a:pt x="16581" y="12839"/>
                    <a:pt x="16610" y="12507"/>
                  </a:cubicBezTo>
                  <a:cubicBezTo>
                    <a:pt x="16621" y="12383"/>
                    <a:pt x="16632" y="12260"/>
                    <a:pt x="16641" y="12135"/>
                  </a:cubicBezTo>
                  <a:cubicBezTo>
                    <a:pt x="16660" y="11859"/>
                    <a:pt x="16664" y="11574"/>
                    <a:pt x="16673" y="11291"/>
                  </a:cubicBezTo>
                  <a:lnTo>
                    <a:pt x="20598" y="11291"/>
                  </a:lnTo>
                  <a:cubicBezTo>
                    <a:pt x="20476" y="13747"/>
                    <a:pt x="19450" y="15962"/>
                    <a:pt x="17850" y="17620"/>
                  </a:cubicBezTo>
                  <a:moveTo>
                    <a:pt x="13714" y="20178"/>
                  </a:moveTo>
                  <a:cubicBezTo>
                    <a:pt x="13925" y="19958"/>
                    <a:pt x="14127" y="19710"/>
                    <a:pt x="14321" y="19444"/>
                  </a:cubicBezTo>
                  <a:cubicBezTo>
                    <a:pt x="14339" y="19419"/>
                    <a:pt x="14357" y="19395"/>
                    <a:pt x="14375" y="19369"/>
                  </a:cubicBezTo>
                  <a:cubicBezTo>
                    <a:pt x="14764" y="18822"/>
                    <a:pt x="15116" y="18192"/>
                    <a:pt x="15420" y="17488"/>
                  </a:cubicBezTo>
                  <a:cubicBezTo>
                    <a:pt x="15436" y="17450"/>
                    <a:pt x="15451" y="17410"/>
                    <a:pt x="15467" y="17372"/>
                  </a:cubicBezTo>
                  <a:cubicBezTo>
                    <a:pt x="15485" y="17329"/>
                    <a:pt x="15499" y="17282"/>
                    <a:pt x="15516" y="17239"/>
                  </a:cubicBezTo>
                  <a:cubicBezTo>
                    <a:pt x="16123" y="17536"/>
                    <a:pt x="16665" y="17890"/>
                    <a:pt x="17142" y="18285"/>
                  </a:cubicBezTo>
                  <a:cubicBezTo>
                    <a:pt x="16149" y="19129"/>
                    <a:pt x="14989" y="19782"/>
                    <a:pt x="13714" y="20178"/>
                  </a:cubicBezTo>
                  <a:moveTo>
                    <a:pt x="11291" y="20569"/>
                  </a:moveTo>
                  <a:lnTo>
                    <a:pt x="11291" y="16221"/>
                  </a:lnTo>
                  <a:cubicBezTo>
                    <a:pt x="12498" y="16271"/>
                    <a:pt x="13638" y="16493"/>
                    <a:pt x="14652" y="16869"/>
                  </a:cubicBezTo>
                  <a:cubicBezTo>
                    <a:pt x="13850" y="18909"/>
                    <a:pt x="12654" y="20298"/>
                    <a:pt x="11291" y="20569"/>
                  </a:cubicBezTo>
                  <a:moveTo>
                    <a:pt x="11291" y="11291"/>
                  </a:moveTo>
                  <a:lnTo>
                    <a:pt x="15697" y="11291"/>
                  </a:lnTo>
                  <a:cubicBezTo>
                    <a:pt x="15654" y="12996"/>
                    <a:pt x="15392" y="14581"/>
                    <a:pt x="14970" y="15948"/>
                  </a:cubicBezTo>
                  <a:cubicBezTo>
                    <a:pt x="13855" y="15534"/>
                    <a:pt x="12608" y="15291"/>
                    <a:pt x="11291" y="15240"/>
                  </a:cubicBezTo>
                  <a:cubicBezTo>
                    <a:pt x="11291" y="15240"/>
                    <a:pt x="11291" y="11291"/>
                    <a:pt x="11291" y="11291"/>
                  </a:cubicBezTo>
                  <a:close/>
                  <a:moveTo>
                    <a:pt x="11291" y="6361"/>
                  </a:moveTo>
                  <a:cubicBezTo>
                    <a:pt x="12608" y="6309"/>
                    <a:pt x="13855" y="6066"/>
                    <a:pt x="14970" y="5652"/>
                  </a:cubicBezTo>
                  <a:cubicBezTo>
                    <a:pt x="15392" y="7019"/>
                    <a:pt x="15654" y="8605"/>
                    <a:pt x="15697" y="10309"/>
                  </a:cubicBezTo>
                  <a:lnTo>
                    <a:pt x="11291" y="10309"/>
                  </a:lnTo>
                  <a:cubicBezTo>
                    <a:pt x="11291" y="10309"/>
                    <a:pt x="11291" y="6361"/>
                    <a:pt x="11291" y="6361"/>
                  </a:cubicBezTo>
                  <a:close/>
                  <a:moveTo>
                    <a:pt x="11291" y="1032"/>
                  </a:moveTo>
                  <a:cubicBezTo>
                    <a:pt x="12654" y="1302"/>
                    <a:pt x="13850" y="2691"/>
                    <a:pt x="14652" y="4731"/>
                  </a:cubicBezTo>
                  <a:cubicBezTo>
                    <a:pt x="13638" y="5107"/>
                    <a:pt x="12498" y="5329"/>
                    <a:pt x="11291" y="5379"/>
                  </a:cubicBezTo>
                  <a:cubicBezTo>
                    <a:pt x="11291" y="5379"/>
                    <a:pt x="11291" y="1032"/>
                    <a:pt x="11291" y="1032"/>
                  </a:cubicBezTo>
                  <a:close/>
                  <a:moveTo>
                    <a:pt x="17142" y="3315"/>
                  </a:moveTo>
                  <a:cubicBezTo>
                    <a:pt x="16665" y="3711"/>
                    <a:pt x="16123" y="4065"/>
                    <a:pt x="15516" y="4361"/>
                  </a:cubicBezTo>
                  <a:cubicBezTo>
                    <a:pt x="15499" y="4318"/>
                    <a:pt x="15485" y="4271"/>
                    <a:pt x="15467" y="4229"/>
                  </a:cubicBezTo>
                  <a:cubicBezTo>
                    <a:pt x="15451" y="4190"/>
                    <a:pt x="15436" y="4151"/>
                    <a:pt x="15420" y="4112"/>
                  </a:cubicBezTo>
                  <a:cubicBezTo>
                    <a:pt x="15116" y="3408"/>
                    <a:pt x="14764" y="2778"/>
                    <a:pt x="14375" y="2231"/>
                  </a:cubicBezTo>
                  <a:cubicBezTo>
                    <a:pt x="14357" y="2206"/>
                    <a:pt x="14339" y="2181"/>
                    <a:pt x="14321" y="2156"/>
                  </a:cubicBezTo>
                  <a:cubicBezTo>
                    <a:pt x="14127" y="1891"/>
                    <a:pt x="13925" y="1643"/>
                    <a:pt x="13714" y="1422"/>
                  </a:cubicBezTo>
                  <a:cubicBezTo>
                    <a:pt x="14989" y="1818"/>
                    <a:pt x="16149" y="2471"/>
                    <a:pt x="17142" y="3315"/>
                  </a:cubicBezTo>
                  <a:moveTo>
                    <a:pt x="20598" y="10309"/>
                  </a:moveTo>
                  <a:lnTo>
                    <a:pt x="16673" y="10309"/>
                  </a:lnTo>
                  <a:cubicBezTo>
                    <a:pt x="16664" y="10027"/>
                    <a:pt x="16660" y="9742"/>
                    <a:pt x="16641" y="9465"/>
                  </a:cubicBezTo>
                  <a:cubicBezTo>
                    <a:pt x="16632" y="9340"/>
                    <a:pt x="16621" y="9217"/>
                    <a:pt x="16610" y="9093"/>
                  </a:cubicBezTo>
                  <a:cubicBezTo>
                    <a:pt x="16581" y="8761"/>
                    <a:pt x="16544" y="8435"/>
                    <a:pt x="16499" y="8112"/>
                  </a:cubicBezTo>
                  <a:cubicBezTo>
                    <a:pt x="16484" y="8005"/>
                    <a:pt x="16470" y="7896"/>
                    <a:pt x="16454" y="7789"/>
                  </a:cubicBezTo>
                  <a:cubicBezTo>
                    <a:pt x="16320" y="6944"/>
                    <a:pt x="16131" y="6144"/>
                    <a:pt x="15895" y="5397"/>
                  </a:cubicBezTo>
                  <a:cubicBezTo>
                    <a:pt x="15882" y="5357"/>
                    <a:pt x="15868" y="5317"/>
                    <a:pt x="15855" y="5276"/>
                  </a:cubicBezTo>
                  <a:cubicBezTo>
                    <a:pt x="16604" y="4918"/>
                    <a:pt x="17269" y="4478"/>
                    <a:pt x="17850" y="3981"/>
                  </a:cubicBezTo>
                  <a:cubicBezTo>
                    <a:pt x="19450" y="5638"/>
                    <a:pt x="20476" y="7853"/>
                    <a:pt x="20598" y="10309"/>
                  </a:cubicBezTo>
                  <a:moveTo>
                    <a:pt x="10309" y="5379"/>
                  </a:moveTo>
                  <a:cubicBezTo>
                    <a:pt x="9101" y="5329"/>
                    <a:pt x="7961" y="5107"/>
                    <a:pt x="6947" y="4731"/>
                  </a:cubicBezTo>
                  <a:cubicBezTo>
                    <a:pt x="7749" y="2691"/>
                    <a:pt x="8945" y="1302"/>
                    <a:pt x="10309" y="1032"/>
                  </a:cubicBezTo>
                  <a:cubicBezTo>
                    <a:pt x="10309" y="1032"/>
                    <a:pt x="10309" y="5379"/>
                    <a:pt x="10309" y="5379"/>
                  </a:cubicBezTo>
                  <a:close/>
                  <a:moveTo>
                    <a:pt x="10309" y="10309"/>
                  </a:moveTo>
                  <a:lnTo>
                    <a:pt x="5902" y="10309"/>
                  </a:lnTo>
                  <a:cubicBezTo>
                    <a:pt x="5945" y="8605"/>
                    <a:pt x="6207" y="7019"/>
                    <a:pt x="6629" y="5652"/>
                  </a:cubicBezTo>
                  <a:cubicBezTo>
                    <a:pt x="7744" y="6066"/>
                    <a:pt x="8991" y="6309"/>
                    <a:pt x="10309" y="6361"/>
                  </a:cubicBezTo>
                  <a:cubicBezTo>
                    <a:pt x="10309" y="6361"/>
                    <a:pt x="10309" y="10309"/>
                    <a:pt x="10309" y="10309"/>
                  </a:cubicBezTo>
                  <a:close/>
                  <a:moveTo>
                    <a:pt x="10309" y="15240"/>
                  </a:moveTo>
                  <a:cubicBezTo>
                    <a:pt x="8991" y="15291"/>
                    <a:pt x="7744" y="15534"/>
                    <a:pt x="6629" y="15948"/>
                  </a:cubicBezTo>
                  <a:cubicBezTo>
                    <a:pt x="6207" y="14581"/>
                    <a:pt x="5945" y="12996"/>
                    <a:pt x="5902" y="11291"/>
                  </a:cubicBezTo>
                  <a:lnTo>
                    <a:pt x="10309" y="11291"/>
                  </a:lnTo>
                  <a:cubicBezTo>
                    <a:pt x="10309" y="11291"/>
                    <a:pt x="10309" y="15240"/>
                    <a:pt x="10309" y="15240"/>
                  </a:cubicBezTo>
                  <a:close/>
                  <a:moveTo>
                    <a:pt x="10309" y="20569"/>
                  </a:moveTo>
                  <a:cubicBezTo>
                    <a:pt x="8945" y="20298"/>
                    <a:pt x="7749" y="18909"/>
                    <a:pt x="6947" y="16869"/>
                  </a:cubicBezTo>
                  <a:cubicBezTo>
                    <a:pt x="7961" y="16493"/>
                    <a:pt x="9101" y="16271"/>
                    <a:pt x="10309" y="16221"/>
                  </a:cubicBezTo>
                  <a:cubicBezTo>
                    <a:pt x="10309" y="16221"/>
                    <a:pt x="10309" y="20569"/>
                    <a:pt x="10309" y="20569"/>
                  </a:cubicBezTo>
                  <a:close/>
                  <a:moveTo>
                    <a:pt x="4458" y="18285"/>
                  </a:moveTo>
                  <a:cubicBezTo>
                    <a:pt x="4934" y="17890"/>
                    <a:pt x="5476" y="17536"/>
                    <a:pt x="6083" y="17239"/>
                  </a:cubicBezTo>
                  <a:cubicBezTo>
                    <a:pt x="6100" y="17282"/>
                    <a:pt x="6114" y="17329"/>
                    <a:pt x="6132" y="17372"/>
                  </a:cubicBezTo>
                  <a:cubicBezTo>
                    <a:pt x="6148" y="17410"/>
                    <a:pt x="6163" y="17450"/>
                    <a:pt x="6180" y="17488"/>
                  </a:cubicBezTo>
                  <a:cubicBezTo>
                    <a:pt x="6483" y="18192"/>
                    <a:pt x="6834" y="18822"/>
                    <a:pt x="7224" y="19369"/>
                  </a:cubicBezTo>
                  <a:cubicBezTo>
                    <a:pt x="7242" y="19395"/>
                    <a:pt x="7260" y="19419"/>
                    <a:pt x="7278" y="19444"/>
                  </a:cubicBezTo>
                  <a:cubicBezTo>
                    <a:pt x="7472" y="19710"/>
                    <a:pt x="7674" y="19958"/>
                    <a:pt x="7886" y="20178"/>
                  </a:cubicBezTo>
                  <a:cubicBezTo>
                    <a:pt x="6610" y="19782"/>
                    <a:pt x="5451" y="19129"/>
                    <a:pt x="4458" y="18285"/>
                  </a:cubicBezTo>
                  <a:moveTo>
                    <a:pt x="1002" y="11291"/>
                  </a:moveTo>
                  <a:lnTo>
                    <a:pt x="4927" y="11291"/>
                  </a:lnTo>
                  <a:cubicBezTo>
                    <a:pt x="4935" y="11574"/>
                    <a:pt x="4940" y="11859"/>
                    <a:pt x="4958" y="12135"/>
                  </a:cubicBezTo>
                  <a:cubicBezTo>
                    <a:pt x="4967" y="12260"/>
                    <a:pt x="4978" y="12383"/>
                    <a:pt x="4989" y="12507"/>
                  </a:cubicBezTo>
                  <a:cubicBezTo>
                    <a:pt x="5018" y="12839"/>
                    <a:pt x="5055" y="13166"/>
                    <a:pt x="5100" y="13488"/>
                  </a:cubicBezTo>
                  <a:cubicBezTo>
                    <a:pt x="5115" y="13596"/>
                    <a:pt x="5129" y="13704"/>
                    <a:pt x="5145" y="13812"/>
                  </a:cubicBezTo>
                  <a:cubicBezTo>
                    <a:pt x="5279" y="14656"/>
                    <a:pt x="5468" y="15457"/>
                    <a:pt x="5704" y="16203"/>
                  </a:cubicBezTo>
                  <a:cubicBezTo>
                    <a:pt x="5717" y="16244"/>
                    <a:pt x="5731" y="16284"/>
                    <a:pt x="5744" y="16325"/>
                  </a:cubicBezTo>
                  <a:cubicBezTo>
                    <a:pt x="4995" y="16682"/>
                    <a:pt x="4329" y="17122"/>
                    <a:pt x="3749" y="17620"/>
                  </a:cubicBezTo>
                  <a:cubicBezTo>
                    <a:pt x="2150" y="15962"/>
                    <a:pt x="1123" y="13747"/>
                    <a:pt x="1002" y="11291"/>
                  </a:cubicBezTo>
                  <a:moveTo>
                    <a:pt x="3749" y="3981"/>
                  </a:moveTo>
                  <a:cubicBezTo>
                    <a:pt x="4329" y="4478"/>
                    <a:pt x="4995" y="4918"/>
                    <a:pt x="5744" y="5276"/>
                  </a:cubicBezTo>
                  <a:cubicBezTo>
                    <a:pt x="5731" y="5317"/>
                    <a:pt x="5717" y="5357"/>
                    <a:pt x="5704" y="5397"/>
                  </a:cubicBezTo>
                  <a:cubicBezTo>
                    <a:pt x="5468" y="6144"/>
                    <a:pt x="5279" y="6944"/>
                    <a:pt x="5145" y="7789"/>
                  </a:cubicBezTo>
                  <a:cubicBezTo>
                    <a:pt x="5129" y="7896"/>
                    <a:pt x="5115" y="8005"/>
                    <a:pt x="5100" y="8112"/>
                  </a:cubicBezTo>
                  <a:cubicBezTo>
                    <a:pt x="5055" y="8435"/>
                    <a:pt x="5018" y="8761"/>
                    <a:pt x="4989" y="9093"/>
                  </a:cubicBezTo>
                  <a:cubicBezTo>
                    <a:pt x="4978" y="9217"/>
                    <a:pt x="4967" y="9340"/>
                    <a:pt x="4958" y="9465"/>
                  </a:cubicBezTo>
                  <a:cubicBezTo>
                    <a:pt x="4940" y="9742"/>
                    <a:pt x="4935" y="10027"/>
                    <a:pt x="4927" y="10309"/>
                  </a:cubicBezTo>
                  <a:lnTo>
                    <a:pt x="1002" y="10309"/>
                  </a:lnTo>
                  <a:cubicBezTo>
                    <a:pt x="1123" y="7853"/>
                    <a:pt x="2150" y="5638"/>
                    <a:pt x="3749" y="3981"/>
                  </a:cubicBezTo>
                  <a:moveTo>
                    <a:pt x="7886" y="1422"/>
                  </a:moveTo>
                  <a:cubicBezTo>
                    <a:pt x="7674" y="1643"/>
                    <a:pt x="7472" y="1891"/>
                    <a:pt x="7278" y="2156"/>
                  </a:cubicBezTo>
                  <a:cubicBezTo>
                    <a:pt x="7260" y="2181"/>
                    <a:pt x="7242" y="2206"/>
                    <a:pt x="7224" y="2231"/>
                  </a:cubicBezTo>
                  <a:cubicBezTo>
                    <a:pt x="6834" y="2778"/>
                    <a:pt x="6483" y="3408"/>
                    <a:pt x="6180" y="4112"/>
                  </a:cubicBezTo>
                  <a:cubicBezTo>
                    <a:pt x="6163" y="4151"/>
                    <a:pt x="6148" y="4190"/>
                    <a:pt x="6132" y="4229"/>
                  </a:cubicBezTo>
                  <a:cubicBezTo>
                    <a:pt x="6114" y="4271"/>
                    <a:pt x="6100" y="4318"/>
                    <a:pt x="6083" y="4361"/>
                  </a:cubicBezTo>
                  <a:cubicBezTo>
                    <a:pt x="5476" y="4065"/>
                    <a:pt x="4934" y="3711"/>
                    <a:pt x="4458" y="3315"/>
                  </a:cubicBezTo>
                  <a:cubicBezTo>
                    <a:pt x="5451" y="2471"/>
                    <a:pt x="6610" y="1818"/>
                    <a:pt x="7886" y="142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rgbClr val="0A488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2DB0A9-37DB-1C4D-9ADD-A4A212941B37}"/>
                </a:ext>
              </a:extLst>
            </p:cNvPr>
            <p:cNvSpPr txBox="1"/>
            <p:nvPr/>
          </p:nvSpPr>
          <p:spPr>
            <a:xfrm>
              <a:off x="2135310" y="6244684"/>
              <a:ext cx="18978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" sz="10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  <a:hlinkClick r:id="rId7"/>
                </a:rPr>
                <a:t>https://</a:t>
              </a:r>
              <a:r>
                <a:rPr lang="en" sz="1000" dirty="0" err="1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  <a:hlinkClick r:id="rId7"/>
                </a:rPr>
                <a:t>netrika.ru</a:t>
              </a:r>
              <a:r>
                <a:rPr lang="en" sz="10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  <a:hlinkClick r:id="rId7"/>
                </a:rPr>
                <a:t>/solution/health</a:t>
              </a:r>
              <a:endPara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D502EE64-9A9F-114C-A316-1852E9E8D374}"/>
              </a:ext>
            </a:extLst>
          </p:cNvPr>
          <p:cNvSpPr/>
          <p:nvPr/>
        </p:nvSpPr>
        <p:spPr>
          <a:xfrm>
            <a:off x="309373" y="5877272"/>
            <a:ext cx="11459197" cy="787765"/>
          </a:xfrm>
          <a:prstGeom prst="roundRect">
            <a:avLst>
              <a:gd name="adj" fmla="val 69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Webiomed </a:t>
            </a:r>
            <a:r>
              <a:rPr lang="ru-RU" sz="24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доступна для </a:t>
            </a:r>
            <a:br>
              <a:rPr lang="ru-RU" sz="24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2400" b="1" dirty="0">
                <a:solidFill>
                  <a:srgbClr val="FFFF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70</a:t>
            </a:r>
            <a:r>
              <a:rPr lang="en-US" sz="2400" b="1" dirty="0">
                <a:solidFill>
                  <a:srgbClr val="FFFF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% </a:t>
            </a:r>
            <a:r>
              <a:rPr lang="ru-RU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регионов и государственных медицинских организаций России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F337FF-C068-E747-97B9-FC4A0C1B3C3F}"/>
              </a:ext>
            </a:extLst>
          </p:cNvPr>
          <p:cNvSpPr txBox="1"/>
          <p:nvPr/>
        </p:nvSpPr>
        <p:spPr>
          <a:xfrm>
            <a:off x="1417746" y="1361146"/>
            <a:ext cx="9078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Платформа </a:t>
            </a:r>
            <a:r>
              <a:rPr lang="en-US" sz="2000" b="1" dirty="0">
                <a:latin typeface="Roboto Light" panose="02000000000000000000" pitchFamily="2" charset="0"/>
                <a:ea typeface="Roboto Light" panose="02000000000000000000" pitchFamily="2" charset="0"/>
              </a:rPr>
              <a:t>Webiomed</a:t>
            </a:r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ru-RU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интегрирована со всеми ведущими Российскими медицинскими информационными системами (МИС МО), включая</a:t>
            </a:r>
            <a:endParaRPr lang="ru-RU" sz="20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C8D36D4-EEAB-BB4F-B21E-560ED77F260D}"/>
              </a:ext>
            </a:extLst>
          </p:cNvPr>
          <p:cNvSpPr/>
          <p:nvPr/>
        </p:nvSpPr>
        <p:spPr>
          <a:xfrm>
            <a:off x="8908809" y="2720444"/>
            <a:ext cx="2304256" cy="1029628"/>
          </a:xfrm>
          <a:prstGeom prst="roundRect">
            <a:avLst>
              <a:gd name="adj" fmla="val 10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Медицинская информационная система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BF3A0B-467E-3F42-BD4F-07CDF70CD4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5580" y="2203394"/>
            <a:ext cx="1730713" cy="503999"/>
          </a:xfrm>
          <a:prstGeom prst="rect">
            <a:avLst/>
          </a:prstGeom>
          <a:ln w="25400">
            <a:solidFill>
              <a:srgbClr val="2CACBA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DB4B87D-3F4C-0641-80E7-244C614619AB}"/>
              </a:ext>
            </a:extLst>
          </p:cNvPr>
          <p:cNvSpPr txBox="1"/>
          <p:nvPr/>
        </p:nvSpPr>
        <p:spPr>
          <a:xfrm>
            <a:off x="8774403" y="3879533"/>
            <a:ext cx="24851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35 регионов</a:t>
            </a:r>
          </a:p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450 МО</a:t>
            </a:r>
          </a:p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6,5 тыс. пользователей</a:t>
            </a:r>
          </a:p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2,5 млн. пациентов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ABC26287-577C-4742-89AF-92DF1022C7B5}"/>
              </a:ext>
            </a:extLst>
          </p:cNvPr>
          <p:cNvGrpSpPr/>
          <p:nvPr/>
        </p:nvGrpSpPr>
        <p:grpSpPr>
          <a:xfrm>
            <a:off x="9421725" y="5450760"/>
            <a:ext cx="2146883" cy="194789"/>
            <a:chOff x="1886248" y="6239932"/>
            <a:chExt cx="2146883" cy="194789"/>
          </a:xfrm>
        </p:grpSpPr>
        <p:sp>
          <p:nvSpPr>
            <p:cNvPr id="32" name="Shape 3788">
              <a:extLst>
                <a:ext uri="{FF2B5EF4-FFF2-40B4-BE49-F238E27FC236}">
                  <a16:creationId xmlns:a16="http://schemas.microsoft.com/office/drawing/2014/main" id="{F062AC05-290F-8344-BC69-A1F42D27FFCC}"/>
                </a:ext>
              </a:extLst>
            </p:cNvPr>
            <p:cNvSpPr/>
            <p:nvPr/>
          </p:nvSpPr>
          <p:spPr>
            <a:xfrm>
              <a:off x="1886248" y="6239932"/>
              <a:ext cx="196552" cy="19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50" y="17620"/>
                  </a:moveTo>
                  <a:cubicBezTo>
                    <a:pt x="17269" y="17122"/>
                    <a:pt x="16604" y="16682"/>
                    <a:pt x="15855" y="16325"/>
                  </a:cubicBezTo>
                  <a:cubicBezTo>
                    <a:pt x="15868" y="16284"/>
                    <a:pt x="15882" y="16244"/>
                    <a:pt x="15895" y="16203"/>
                  </a:cubicBezTo>
                  <a:cubicBezTo>
                    <a:pt x="16131" y="15457"/>
                    <a:pt x="16320" y="14656"/>
                    <a:pt x="16454" y="13812"/>
                  </a:cubicBezTo>
                  <a:cubicBezTo>
                    <a:pt x="16470" y="13704"/>
                    <a:pt x="16484" y="13596"/>
                    <a:pt x="16499" y="13488"/>
                  </a:cubicBezTo>
                  <a:cubicBezTo>
                    <a:pt x="16544" y="13166"/>
                    <a:pt x="16581" y="12839"/>
                    <a:pt x="16610" y="12507"/>
                  </a:cubicBezTo>
                  <a:cubicBezTo>
                    <a:pt x="16621" y="12383"/>
                    <a:pt x="16632" y="12260"/>
                    <a:pt x="16641" y="12135"/>
                  </a:cubicBezTo>
                  <a:cubicBezTo>
                    <a:pt x="16660" y="11859"/>
                    <a:pt x="16664" y="11574"/>
                    <a:pt x="16673" y="11291"/>
                  </a:cubicBezTo>
                  <a:lnTo>
                    <a:pt x="20598" y="11291"/>
                  </a:lnTo>
                  <a:cubicBezTo>
                    <a:pt x="20476" y="13747"/>
                    <a:pt x="19450" y="15962"/>
                    <a:pt x="17850" y="17620"/>
                  </a:cubicBezTo>
                  <a:moveTo>
                    <a:pt x="13714" y="20178"/>
                  </a:moveTo>
                  <a:cubicBezTo>
                    <a:pt x="13925" y="19958"/>
                    <a:pt x="14127" y="19710"/>
                    <a:pt x="14321" y="19444"/>
                  </a:cubicBezTo>
                  <a:cubicBezTo>
                    <a:pt x="14339" y="19419"/>
                    <a:pt x="14357" y="19395"/>
                    <a:pt x="14375" y="19369"/>
                  </a:cubicBezTo>
                  <a:cubicBezTo>
                    <a:pt x="14764" y="18822"/>
                    <a:pt x="15116" y="18192"/>
                    <a:pt x="15420" y="17488"/>
                  </a:cubicBezTo>
                  <a:cubicBezTo>
                    <a:pt x="15436" y="17450"/>
                    <a:pt x="15451" y="17410"/>
                    <a:pt x="15467" y="17372"/>
                  </a:cubicBezTo>
                  <a:cubicBezTo>
                    <a:pt x="15485" y="17329"/>
                    <a:pt x="15499" y="17282"/>
                    <a:pt x="15516" y="17239"/>
                  </a:cubicBezTo>
                  <a:cubicBezTo>
                    <a:pt x="16123" y="17536"/>
                    <a:pt x="16665" y="17890"/>
                    <a:pt x="17142" y="18285"/>
                  </a:cubicBezTo>
                  <a:cubicBezTo>
                    <a:pt x="16149" y="19129"/>
                    <a:pt x="14989" y="19782"/>
                    <a:pt x="13714" y="20178"/>
                  </a:cubicBezTo>
                  <a:moveTo>
                    <a:pt x="11291" y="20569"/>
                  </a:moveTo>
                  <a:lnTo>
                    <a:pt x="11291" y="16221"/>
                  </a:lnTo>
                  <a:cubicBezTo>
                    <a:pt x="12498" y="16271"/>
                    <a:pt x="13638" y="16493"/>
                    <a:pt x="14652" y="16869"/>
                  </a:cubicBezTo>
                  <a:cubicBezTo>
                    <a:pt x="13850" y="18909"/>
                    <a:pt x="12654" y="20298"/>
                    <a:pt x="11291" y="20569"/>
                  </a:cubicBezTo>
                  <a:moveTo>
                    <a:pt x="11291" y="11291"/>
                  </a:moveTo>
                  <a:lnTo>
                    <a:pt x="15697" y="11291"/>
                  </a:lnTo>
                  <a:cubicBezTo>
                    <a:pt x="15654" y="12996"/>
                    <a:pt x="15392" y="14581"/>
                    <a:pt x="14970" y="15948"/>
                  </a:cubicBezTo>
                  <a:cubicBezTo>
                    <a:pt x="13855" y="15534"/>
                    <a:pt x="12608" y="15291"/>
                    <a:pt x="11291" y="15240"/>
                  </a:cubicBezTo>
                  <a:cubicBezTo>
                    <a:pt x="11291" y="15240"/>
                    <a:pt x="11291" y="11291"/>
                    <a:pt x="11291" y="11291"/>
                  </a:cubicBezTo>
                  <a:close/>
                  <a:moveTo>
                    <a:pt x="11291" y="6361"/>
                  </a:moveTo>
                  <a:cubicBezTo>
                    <a:pt x="12608" y="6309"/>
                    <a:pt x="13855" y="6066"/>
                    <a:pt x="14970" y="5652"/>
                  </a:cubicBezTo>
                  <a:cubicBezTo>
                    <a:pt x="15392" y="7019"/>
                    <a:pt x="15654" y="8605"/>
                    <a:pt x="15697" y="10309"/>
                  </a:cubicBezTo>
                  <a:lnTo>
                    <a:pt x="11291" y="10309"/>
                  </a:lnTo>
                  <a:cubicBezTo>
                    <a:pt x="11291" y="10309"/>
                    <a:pt x="11291" y="6361"/>
                    <a:pt x="11291" y="6361"/>
                  </a:cubicBezTo>
                  <a:close/>
                  <a:moveTo>
                    <a:pt x="11291" y="1032"/>
                  </a:moveTo>
                  <a:cubicBezTo>
                    <a:pt x="12654" y="1302"/>
                    <a:pt x="13850" y="2691"/>
                    <a:pt x="14652" y="4731"/>
                  </a:cubicBezTo>
                  <a:cubicBezTo>
                    <a:pt x="13638" y="5107"/>
                    <a:pt x="12498" y="5329"/>
                    <a:pt x="11291" y="5379"/>
                  </a:cubicBezTo>
                  <a:cubicBezTo>
                    <a:pt x="11291" y="5379"/>
                    <a:pt x="11291" y="1032"/>
                    <a:pt x="11291" y="1032"/>
                  </a:cubicBezTo>
                  <a:close/>
                  <a:moveTo>
                    <a:pt x="17142" y="3315"/>
                  </a:moveTo>
                  <a:cubicBezTo>
                    <a:pt x="16665" y="3711"/>
                    <a:pt x="16123" y="4065"/>
                    <a:pt x="15516" y="4361"/>
                  </a:cubicBezTo>
                  <a:cubicBezTo>
                    <a:pt x="15499" y="4318"/>
                    <a:pt x="15485" y="4271"/>
                    <a:pt x="15467" y="4229"/>
                  </a:cubicBezTo>
                  <a:cubicBezTo>
                    <a:pt x="15451" y="4190"/>
                    <a:pt x="15436" y="4151"/>
                    <a:pt x="15420" y="4112"/>
                  </a:cubicBezTo>
                  <a:cubicBezTo>
                    <a:pt x="15116" y="3408"/>
                    <a:pt x="14764" y="2778"/>
                    <a:pt x="14375" y="2231"/>
                  </a:cubicBezTo>
                  <a:cubicBezTo>
                    <a:pt x="14357" y="2206"/>
                    <a:pt x="14339" y="2181"/>
                    <a:pt x="14321" y="2156"/>
                  </a:cubicBezTo>
                  <a:cubicBezTo>
                    <a:pt x="14127" y="1891"/>
                    <a:pt x="13925" y="1643"/>
                    <a:pt x="13714" y="1422"/>
                  </a:cubicBezTo>
                  <a:cubicBezTo>
                    <a:pt x="14989" y="1818"/>
                    <a:pt x="16149" y="2471"/>
                    <a:pt x="17142" y="3315"/>
                  </a:cubicBezTo>
                  <a:moveTo>
                    <a:pt x="20598" y="10309"/>
                  </a:moveTo>
                  <a:lnTo>
                    <a:pt x="16673" y="10309"/>
                  </a:lnTo>
                  <a:cubicBezTo>
                    <a:pt x="16664" y="10027"/>
                    <a:pt x="16660" y="9742"/>
                    <a:pt x="16641" y="9465"/>
                  </a:cubicBezTo>
                  <a:cubicBezTo>
                    <a:pt x="16632" y="9340"/>
                    <a:pt x="16621" y="9217"/>
                    <a:pt x="16610" y="9093"/>
                  </a:cubicBezTo>
                  <a:cubicBezTo>
                    <a:pt x="16581" y="8761"/>
                    <a:pt x="16544" y="8435"/>
                    <a:pt x="16499" y="8112"/>
                  </a:cubicBezTo>
                  <a:cubicBezTo>
                    <a:pt x="16484" y="8005"/>
                    <a:pt x="16470" y="7896"/>
                    <a:pt x="16454" y="7789"/>
                  </a:cubicBezTo>
                  <a:cubicBezTo>
                    <a:pt x="16320" y="6944"/>
                    <a:pt x="16131" y="6144"/>
                    <a:pt x="15895" y="5397"/>
                  </a:cubicBezTo>
                  <a:cubicBezTo>
                    <a:pt x="15882" y="5357"/>
                    <a:pt x="15868" y="5317"/>
                    <a:pt x="15855" y="5276"/>
                  </a:cubicBezTo>
                  <a:cubicBezTo>
                    <a:pt x="16604" y="4918"/>
                    <a:pt x="17269" y="4478"/>
                    <a:pt x="17850" y="3981"/>
                  </a:cubicBezTo>
                  <a:cubicBezTo>
                    <a:pt x="19450" y="5638"/>
                    <a:pt x="20476" y="7853"/>
                    <a:pt x="20598" y="10309"/>
                  </a:cubicBezTo>
                  <a:moveTo>
                    <a:pt x="10309" y="5379"/>
                  </a:moveTo>
                  <a:cubicBezTo>
                    <a:pt x="9101" y="5329"/>
                    <a:pt x="7961" y="5107"/>
                    <a:pt x="6947" y="4731"/>
                  </a:cubicBezTo>
                  <a:cubicBezTo>
                    <a:pt x="7749" y="2691"/>
                    <a:pt x="8945" y="1302"/>
                    <a:pt x="10309" y="1032"/>
                  </a:cubicBezTo>
                  <a:cubicBezTo>
                    <a:pt x="10309" y="1032"/>
                    <a:pt x="10309" y="5379"/>
                    <a:pt x="10309" y="5379"/>
                  </a:cubicBezTo>
                  <a:close/>
                  <a:moveTo>
                    <a:pt x="10309" y="10309"/>
                  </a:moveTo>
                  <a:lnTo>
                    <a:pt x="5902" y="10309"/>
                  </a:lnTo>
                  <a:cubicBezTo>
                    <a:pt x="5945" y="8605"/>
                    <a:pt x="6207" y="7019"/>
                    <a:pt x="6629" y="5652"/>
                  </a:cubicBezTo>
                  <a:cubicBezTo>
                    <a:pt x="7744" y="6066"/>
                    <a:pt x="8991" y="6309"/>
                    <a:pt x="10309" y="6361"/>
                  </a:cubicBezTo>
                  <a:cubicBezTo>
                    <a:pt x="10309" y="6361"/>
                    <a:pt x="10309" y="10309"/>
                    <a:pt x="10309" y="10309"/>
                  </a:cubicBezTo>
                  <a:close/>
                  <a:moveTo>
                    <a:pt x="10309" y="15240"/>
                  </a:moveTo>
                  <a:cubicBezTo>
                    <a:pt x="8991" y="15291"/>
                    <a:pt x="7744" y="15534"/>
                    <a:pt x="6629" y="15948"/>
                  </a:cubicBezTo>
                  <a:cubicBezTo>
                    <a:pt x="6207" y="14581"/>
                    <a:pt x="5945" y="12996"/>
                    <a:pt x="5902" y="11291"/>
                  </a:cubicBezTo>
                  <a:lnTo>
                    <a:pt x="10309" y="11291"/>
                  </a:lnTo>
                  <a:cubicBezTo>
                    <a:pt x="10309" y="11291"/>
                    <a:pt x="10309" y="15240"/>
                    <a:pt x="10309" y="15240"/>
                  </a:cubicBezTo>
                  <a:close/>
                  <a:moveTo>
                    <a:pt x="10309" y="20569"/>
                  </a:moveTo>
                  <a:cubicBezTo>
                    <a:pt x="8945" y="20298"/>
                    <a:pt x="7749" y="18909"/>
                    <a:pt x="6947" y="16869"/>
                  </a:cubicBezTo>
                  <a:cubicBezTo>
                    <a:pt x="7961" y="16493"/>
                    <a:pt x="9101" y="16271"/>
                    <a:pt x="10309" y="16221"/>
                  </a:cubicBezTo>
                  <a:cubicBezTo>
                    <a:pt x="10309" y="16221"/>
                    <a:pt x="10309" y="20569"/>
                    <a:pt x="10309" y="20569"/>
                  </a:cubicBezTo>
                  <a:close/>
                  <a:moveTo>
                    <a:pt x="4458" y="18285"/>
                  </a:moveTo>
                  <a:cubicBezTo>
                    <a:pt x="4934" y="17890"/>
                    <a:pt x="5476" y="17536"/>
                    <a:pt x="6083" y="17239"/>
                  </a:cubicBezTo>
                  <a:cubicBezTo>
                    <a:pt x="6100" y="17282"/>
                    <a:pt x="6114" y="17329"/>
                    <a:pt x="6132" y="17372"/>
                  </a:cubicBezTo>
                  <a:cubicBezTo>
                    <a:pt x="6148" y="17410"/>
                    <a:pt x="6163" y="17450"/>
                    <a:pt x="6180" y="17488"/>
                  </a:cubicBezTo>
                  <a:cubicBezTo>
                    <a:pt x="6483" y="18192"/>
                    <a:pt x="6834" y="18822"/>
                    <a:pt x="7224" y="19369"/>
                  </a:cubicBezTo>
                  <a:cubicBezTo>
                    <a:pt x="7242" y="19395"/>
                    <a:pt x="7260" y="19419"/>
                    <a:pt x="7278" y="19444"/>
                  </a:cubicBezTo>
                  <a:cubicBezTo>
                    <a:pt x="7472" y="19710"/>
                    <a:pt x="7674" y="19958"/>
                    <a:pt x="7886" y="20178"/>
                  </a:cubicBezTo>
                  <a:cubicBezTo>
                    <a:pt x="6610" y="19782"/>
                    <a:pt x="5451" y="19129"/>
                    <a:pt x="4458" y="18285"/>
                  </a:cubicBezTo>
                  <a:moveTo>
                    <a:pt x="1002" y="11291"/>
                  </a:moveTo>
                  <a:lnTo>
                    <a:pt x="4927" y="11291"/>
                  </a:lnTo>
                  <a:cubicBezTo>
                    <a:pt x="4935" y="11574"/>
                    <a:pt x="4940" y="11859"/>
                    <a:pt x="4958" y="12135"/>
                  </a:cubicBezTo>
                  <a:cubicBezTo>
                    <a:pt x="4967" y="12260"/>
                    <a:pt x="4978" y="12383"/>
                    <a:pt x="4989" y="12507"/>
                  </a:cubicBezTo>
                  <a:cubicBezTo>
                    <a:pt x="5018" y="12839"/>
                    <a:pt x="5055" y="13166"/>
                    <a:pt x="5100" y="13488"/>
                  </a:cubicBezTo>
                  <a:cubicBezTo>
                    <a:pt x="5115" y="13596"/>
                    <a:pt x="5129" y="13704"/>
                    <a:pt x="5145" y="13812"/>
                  </a:cubicBezTo>
                  <a:cubicBezTo>
                    <a:pt x="5279" y="14656"/>
                    <a:pt x="5468" y="15457"/>
                    <a:pt x="5704" y="16203"/>
                  </a:cubicBezTo>
                  <a:cubicBezTo>
                    <a:pt x="5717" y="16244"/>
                    <a:pt x="5731" y="16284"/>
                    <a:pt x="5744" y="16325"/>
                  </a:cubicBezTo>
                  <a:cubicBezTo>
                    <a:pt x="4995" y="16682"/>
                    <a:pt x="4329" y="17122"/>
                    <a:pt x="3749" y="17620"/>
                  </a:cubicBezTo>
                  <a:cubicBezTo>
                    <a:pt x="2150" y="15962"/>
                    <a:pt x="1123" y="13747"/>
                    <a:pt x="1002" y="11291"/>
                  </a:cubicBezTo>
                  <a:moveTo>
                    <a:pt x="3749" y="3981"/>
                  </a:moveTo>
                  <a:cubicBezTo>
                    <a:pt x="4329" y="4478"/>
                    <a:pt x="4995" y="4918"/>
                    <a:pt x="5744" y="5276"/>
                  </a:cubicBezTo>
                  <a:cubicBezTo>
                    <a:pt x="5731" y="5317"/>
                    <a:pt x="5717" y="5357"/>
                    <a:pt x="5704" y="5397"/>
                  </a:cubicBezTo>
                  <a:cubicBezTo>
                    <a:pt x="5468" y="6144"/>
                    <a:pt x="5279" y="6944"/>
                    <a:pt x="5145" y="7789"/>
                  </a:cubicBezTo>
                  <a:cubicBezTo>
                    <a:pt x="5129" y="7896"/>
                    <a:pt x="5115" y="8005"/>
                    <a:pt x="5100" y="8112"/>
                  </a:cubicBezTo>
                  <a:cubicBezTo>
                    <a:pt x="5055" y="8435"/>
                    <a:pt x="5018" y="8761"/>
                    <a:pt x="4989" y="9093"/>
                  </a:cubicBezTo>
                  <a:cubicBezTo>
                    <a:pt x="4978" y="9217"/>
                    <a:pt x="4967" y="9340"/>
                    <a:pt x="4958" y="9465"/>
                  </a:cubicBezTo>
                  <a:cubicBezTo>
                    <a:pt x="4940" y="9742"/>
                    <a:pt x="4935" y="10027"/>
                    <a:pt x="4927" y="10309"/>
                  </a:cubicBezTo>
                  <a:lnTo>
                    <a:pt x="1002" y="10309"/>
                  </a:lnTo>
                  <a:cubicBezTo>
                    <a:pt x="1123" y="7853"/>
                    <a:pt x="2150" y="5638"/>
                    <a:pt x="3749" y="3981"/>
                  </a:cubicBezTo>
                  <a:moveTo>
                    <a:pt x="7886" y="1422"/>
                  </a:moveTo>
                  <a:cubicBezTo>
                    <a:pt x="7674" y="1643"/>
                    <a:pt x="7472" y="1891"/>
                    <a:pt x="7278" y="2156"/>
                  </a:cubicBezTo>
                  <a:cubicBezTo>
                    <a:pt x="7260" y="2181"/>
                    <a:pt x="7242" y="2206"/>
                    <a:pt x="7224" y="2231"/>
                  </a:cubicBezTo>
                  <a:cubicBezTo>
                    <a:pt x="6834" y="2778"/>
                    <a:pt x="6483" y="3408"/>
                    <a:pt x="6180" y="4112"/>
                  </a:cubicBezTo>
                  <a:cubicBezTo>
                    <a:pt x="6163" y="4151"/>
                    <a:pt x="6148" y="4190"/>
                    <a:pt x="6132" y="4229"/>
                  </a:cubicBezTo>
                  <a:cubicBezTo>
                    <a:pt x="6114" y="4271"/>
                    <a:pt x="6100" y="4318"/>
                    <a:pt x="6083" y="4361"/>
                  </a:cubicBezTo>
                  <a:cubicBezTo>
                    <a:pt x="5476" y="4065"/>
                    <a:pt x="4934" y="3711"/>
                    <a:pt x="4458" y="3315"/>
                  </a:cubicBezTo>
                  <a:cubicBezTo>
                    <a:pt x="5451" y="2471"/>
                    <a:pt x="6610" y="1818"/>
                    <a:pt x="7886" y="142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rgbClr val="0A488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C81CFE9-2A95-A34F-811F-779354844365}"/>
                </a:ext>
              </a:extLst>
            </p:cNvPr>
            <p:cNvSpPr txBox="1"/>
            <p:nvPr/>
          </p:nvSpPr>
          <p:spPr>
            <a:xfrm>
              <a:off x="2135310" y="6239932"/>
              <a:ext cx="18978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" sz="10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  <a:hlinkClick r:id="rId9"/>
                </a:rPr>
                <a:t>https://rnova.ru/</a:t>
              </a:r>
              <a:r>
                <a:rPr lang="ru-RU" sz="10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A4AE5C5-DEBD-E64F-8DB5-70E9DAB925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6040" y="2208519"/>
            <a:ext cx="1511997" cy="503999"/>
          </a:xfrm>
          <a:prstGeom prst="rect">
            <a:avLst/>
          </a:prstGeom>
          <a:ln w="25400">
            <a:solidFill>
              <a:srgbClr val="2CACBA"/>
            </a:solidFill>
          </a:ln>
        </p:spPr>
      </p:pic>
    </p:spTree>
    <p:extLst>
      <p:ext uri="{BB962C8B-B14F-4D97-AF65-F5344CB8AC3E}">
        <p14:creationId xmlns:p14="http://schemas.microsoft.com/office/powerpoint/2010/main" val="3218692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FA37E93-09CD-FD44-9EFD-011FC1F4CF5E}"/>
              </a:ext>
            </a:extLst>
          </p:cNvPr>
          <p:cNvSpPr/>
          <p:nvPr/>
        </p:nvSpPr>
        <p:spPr>
          <a:xfrm>
            <a:off x="0" y="2348880"/>
            <a:ext cx="4583832" cy="4509120"/>
          </a:xfrm>
          <a:prstGeom prst="rect">
            <a:avLst/>
          </a:prstGeom>
          <a:solidFill>
            <a:srgbClr val="F4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0BA6652-3345-F04A-BFA7-D817B940D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a typeface="Tahoma" panose="020B0604030504040204" pitchFamily="34" charset="0"/>
              </a:rPr>
              <a:t>Webiomed </a:t>
            </a:r>
            <a:r>
              <a:rPr lang="ru-RU" sz="4000" dirty="0">
                <a:ea typeface="Tahoma" panose="020B0604030504040204" pitchFamily="34" charset="0"/>
              </a:rPr>
              <a:t>размещен в надежном </a:t>
            </a:r>
            <a:r>
              <a:rPr lang="ru-RU" sz="4000" dirty="0" err="1">
                <a:ea typeface="Tahoma" panose="020B0604030504040204" pitchFamily="34" charset="0"/>
              </a:rPr>
              <a:t>ЦОДе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19671" y="1377477"/>
            <a:ext cx="7407023" cy="5232202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2BACBB"/>
              </a:buClr>
              <a:buFont typeface="Wingdings" pitchFamily="2" charset="2"/>
              <a:buChar char="ü"/>
            </a:pP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Присутствие в точках обмена трафиком - ММТС-9, ММТС-10.</a:t>
            </a:r>
          </a:p>
          <a:p>
            <a:pPr marL="171450" indent="-171450">
              <a:lnSpc>
                <a:spcPct val="150000"/>
              </a:lnSpc>
              <a:buClr>
                <a:srgbClr val="2BACBB"/>
              </a:buClr>
              <a:buFont typeface="Wingdings" pitchFamily="2" charset="2"/>
              <a:buChar char="ü"/>
            </a:pP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Полностью независимые оптические вводы в каждую из точек присутствия, 5 независимых Интернет операторов, пропускная способность сети - 40 </a:t>
            </a:r>
            <a:r>
              <a:rPr lang="en-US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Gbit/s.</a:t>
            </a:r>
          </a:p>
          <a:p>
            <a:pPr marL="171450" indent="-171450">
              <a:lnSpc>
                <a:spcPct val="150000"/>
              </a:lnSpc>
              <a:buClr>
                <a:srgbClr val="2BACBB"/>
              </a:buClr>
              <a:buFont typeface="Wingdings" pitchFamily="2" charset="2"/>
              <a:buChar char="ü"/>
            </a:pP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Соответствие требованиям </a:t>
            </a:r>
            <a:r>
              <a:rPr lang="en-US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Tier III, 45000 vCPU, 150 TB RAM, 5 PB Storage.</a:t>
            </a:r>
          </a:p>
          <a:p>
            <a:pPr marL="171450" indent="-171450">
              <a:lnSpc>
                <a:spcPct val="150000"/>
              </a:lnSpc>
              <a:buClr>
                <a:srgbClr val="2BACBB"/>
              </a:buClr>
              <a:buFont typeface="Wingdings" pitchFamily="2" charset="2"/>
              <a:buChar char="ü"/>
            </a:pP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3 </a:t>
            </a:r>
            <a:r>
              <a:rPr lang="ru-RU" sz="1200" dirty="0" err="1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датацентра</a:t>
            </a: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, несколько независимых электроподстанций.</a:t>
            </a:r>
          </a:p>
          <a:p>
            <a:pPr marL="171450" indent="-171450">
              <a:lnSpc>
                <a:spcPct val="150000"/>
              </a:lnSpc>
              <a:buClr>
                <a:srgbClr val="2BACBB"/>
              </a:buClr>
              <a:buFont typeface="Wingdings" pitchFamily="2" charset="2"/>
              <a:buChar char="ü"/>
            </a:pP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Лучший в рыночном сегменте </a:t>
            </a:r>
            <a:r>
              <a:rPr lang="en-US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SLA (</a:t>
            </a: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не менее 99,95%)</a:t>
            </a:r>
          </a:p>
          <a:p>
            <a:pPr marL="171450" indent="-171450">
              <a:lnSpc>
                <a:spcPct val="150000"/>
              </a:lnSpc>
              <a:buClr>
                <a:srgbClr val="2BACBB"/>
              </a:buClr>
              <a:buFont typeface="Wingdings" pitchFamily="2" charset="2"/>
              <a:buChar char="ü"/>
            </a:pP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Сертификация для обеспечения требований регуляторов: персональные данные ФЗ-152 (УЗ1), государственные информационные системы (ГИС К1).</a:t>
            </a:r>
          </a:p>
          <a:p>
            <a:pPr marL="171450" indent="-171450">
              <a:lnSpc>
                <a:spcPct val="150000"/>
              </a:lnSpc>
              <a:buClr>
                <a:srgbClr val="2BACBB"/>
              </a:buClr>
              <a:buFont typeface="Wingdings" pitchFamily="2" charset="2"/>
              <a:buChar char="ü"/>
            </a:pP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Аттестат соответствия требованиям безопасности информации, предъявляемым к информационным системам персональных данных и государственным информационным системам №11/20-148АТТ</a:t>
            </a:r>
          </a:p>
          <a:p>
            <a:pPr marL="171450" indent="-171450">
              <a:lnSpc>
                <a:spcPct val="150000"/>
              </a:lnSpc>
              <a:buClr>
                <a:srgbClr val="2BACBB"/>
              </a:buClr>
              <a:buFont typeface="Wingdings" pitchFamily="2" charset="2"/>
              <a:buChar char="ü"/>
            </a:pP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Сертификат соответствия Системы менеджмента качества требованиям </a:t>
            </a:r>
            <a:r>
              <a:rPr lang="en-US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ISO/IEC 9001:2008 </a:t>
            </a: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и </a:t>
            </a:r>
            <a:r>
              <a:rPr lang="en-US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ISO/IEC 20000-1:2011</a:t>
            </a:r>
          </a:p>
          <a:p>
            <a:pPr marL="171450" indent="-171450">
              <a:lnSpc>
                <a:spcPct val="150000"/>
              </a:lnSpc>
              <a:buClr>
                <a:srgbClr val="2BACBB"/>
              </a:buClr>
              <a:buFont typeface="Wingdings" pitchFamily="2" charset="2"/>
              <a:buChar char="ü"/>
            </a:pP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Сертификат соответствия Системы управления информационной безопасностью требованиям </a:t>
            </a:r>
            <a:r>
              <a:rPr lang="en-US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ISO/IEC 27001:2013.</a:t>
            </a:r>
          </a:p>
          <a:p>
            <a:pPr marL="171450" indent="-171450">
              <a:lnSpc>
                <a:spcPct val="150000"/>
              </a:lnSpc>
              <a:buClr>
                <a:srgbClr val="2BACBB"/>
              </a:buClr>
              <a:buFont typeface="Wingdings" pitchFamily="2" charset="2"/>
              <a:buChar char="ü"/>
            </a:pP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Лицензия </a:t>
            </a:r>
            <a:r>
              <a:rPr lang="ru-RU" sz="1200" dirty="0" err="1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Роскомнадзора</a:t>
            </a: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 на оказание </a:t>
            </a:r>
            <a:r>
              <a:rPr lang="ru-RU" sz="1200" dirty="0" err="1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телематических</a:t>
            </a: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 услуг и на оказание услуг по предоставлению каналов связи.</a:t>
            </a:r>
          </a:p>
          <a:p>
            <a:pPr marL="171450" indent="-171450">
              <a:lnSpc>
                <a:spcPct val="150000"/>
              </a:lnSpc>
              <a:buClr>
                <a:srgbClr val="2BACBB"/>
              </a:buClr>
              <a:buFont typeface="Wingdings" pitchFamily="2" charset="2"/>
              <a:buChar char="ü"/>
            </a:pP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Лицензия ФСБ в части проведения работ с криптографическими средствами.</a:t>
            </a:r>
          </a:p>
          <a:p>
            <a:pPr marL="171450" indent="-171450">
              <a:lnSpc>
                <a:spcPct val="150000"/>
              </a:lnSpc>
              <a:buClr>
                <a:srgbClr val="2BACBB"/>
              </a:buClr>
              <a:buFont typeface="Wingdings" pitchFamily="2" charset="2"/>
              <a:buChar char="ü"/>
            </a:pPr>
            <a:r>
              <a:rPr lang="ru-RU" sz="12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Лицензия ФСТЭК на деятельность по технической защите конфиденциальной информации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ADA67-F44A-8846-BC03-8AAE48152615}"/>
              </a:ext>
            </a:extLst>
          </p:cNvPr>
          <p:cNvSpPr txBox="1"/>
          <p:nvPr/>
        </p:nvSpPr>
        <p:spPr>
          <a:xfrm>
            <a:off x="2086083" y="1463467"/>
            <a:ext cx="2641765" cy="789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Продуктовая версия системы работает в </a:t>
            </a:r>
            <a:r>
              <a:rPr lang="ru-RU" sz="1600" dirty="0" err="1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датацентре</a:t>
            </a: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 </a:t>
            </a:r>
            <a:b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</a:br>
            <a:r>
              <a:rPr lang="en" sz="16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«IBS </a:t>
            </a:r>
            <a:r>
              <a:rPr lang="en" sz="1600" dirty="0" err="1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DataFort</a:t>
            </a:r>
            <a:r>
              <a:rPr lang="en" sz="16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»</a:t>
            </a: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52271E-F241-C147-ADED-D3C0EE4846E6}"/>
              </a:ext>
            </a:extLst>
          </p:cNvPr>
          <p:cNvSpPr txBox="1"/>
          <p:nvPr/>
        </p:nvSpPr>
        <p:spPr>
          <a:xfrm>
            <a:off x="88598" y="2439008"/>
            <a:ext cx="4495234" cy="4165243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CACBA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межсетевой экран (</a:t>
            </a:r>
            <a:r>
              <a:rPr lang="en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FortiGate)</a:t>
            </a:r>
          </a:p>
          <a:p>
            <a:pPr marL="285750" indent="-285750">
              <a:lnSpc>
                <a:spcPct val="150000"/>
              </a:lnSpc>
              <a:buClr>
                <a:srgbClr val="2CACBA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система обнаружения вторжений (</a:t>
            </a:r>
            <a:r>
              <a:rPr lang="en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IDS\IPS)</a:t>
            </a:r>
          </a:p>
          <a:p>
            <a:pPr marL="285750" indent="-285750">
              <a:lnSpc>
                <a:spcPct val="150000"/>
              </a:lnSpc>
              <a:buClr>
                <a:srgbClr val="2CACBA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сканирование уязвимостей (</a:t>
            </a:r>
            <a:r>
              <a:rPr lang="en" sz="1400" dirty="0" err="1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xSpider</a:t>
            </a:r>
            <a:r>
              <a:rPr lang="en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, </a:t>
            </a:r>
            <a:r>
              <a:rPr lang="ru-RU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сер. ФСТЭК)</a:t>
            </a:r>
          </a:p>
          <a:p>
            <a:pPr marL="285750" indent="-285750">
              <a:lnSpc>
                <a:spcPct val="150000"/>
              </a:lnSpc>
              <a:buClr>
                <a:srgbClr val="2CACBA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потоковый антивирус</a:t>
            </a:r>
          </a:p>
          <a:p>
            <a:pPr marL="285750" indent="-285750">
              <a:lnSpc>
                <a:spcPct val="150000"/>
              </a:lnSpc>
              <a:buClr>
                <a:srgbClr val="2CACBA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средства защиты от несанкционированного доступа (</a:t>
            </a:r>
            <a:r>
              <a:rPr lang="en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Secret Net, </a:t>
            </a:r>
            <a:r>
              <a:rPr lang="ru-RU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сертификат ФСТЭК)</a:t>
            </a:r>
          </a:p>
          <a:p>
            <a:pPr marL="285750" indent="-285750">
              <a:lnSpc>
                <a:spcPct val="150000"/>
              </a:lnSpc>
              <a:buClr>
                <a:srgbClr val="2CACBA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шифрование каналов связи (ГОСТ </a:t>
            </a:r>
            <a:r>
              <a:rPr lang="en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VPN </a:t>
            </a:r>
            <a:r>
              <a:rPr lang="en" sz="1400" dirty="0" err="1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ViPNet</a:t>
            </a:r>
            <a:r>
              <a:rPr lang="en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rgbClr val="2CACBA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система защиты виртуализации</a:t>
            </a:r>
          </a:p>
          <a:p>
            <a:pPr marL="285750" indent="-285750">
              <a:lnSpc>
                <a:spcPct val="150000"/>
              </a:lnSpc>
              <a:buClr>
                <a:srgbClr val="2CACBA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защита от распределенных атак (</a:t>
            </a:r>
            <a:r>
              <a:rPr lang="en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Anti-DDoS)</a:t>
            </a:r>
          </a:p>
          <a:p>
            <a:pPr marL="285750" indent="-285750">
              <a:lnSpc>
                <a:spcPct val="150000"/>
              </a:lnSpc>
              <a:buClr>
                <a:srgbClr val="2CACBA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система </a:t>
            </a:r>
            <a:r>
              <a:rPr lang="ru-RU" sz="1400" dirty="0" err="1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логирования</a:t>
            </a:r>
            <a:endParaRPr lang="ru-RU" sz="1400" dirty="0">
              <a:solidFill>
                <a:schemeClr val="bg2">
                  <a:lumMod val="10000"/>
                  <a:alpha val="6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CACBA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система резервного копирования данных</a:t>
            </a:r>
          </a:p>
          <a:p>
            <a:pPr marL="285750" indent="-285750">
              <a:lnSpc>
                <a:spcPct val="150000"/>
              </a:lnSpc>
              <a:buClr>
                <a:srgbClr val="2CACBA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брандмауэр для веб приложений (</a:t>
            </a:r>
            <a:r>
              <a:rPr lang="en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Web Application Firewall, </a:t>
            </a:r>
            <a:r>
              <a:rPr lang="en" sz="1400" dirty="0" err="1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FortiWeb</a:t>
            </a:r>
            <a:r>
              <a:rPr lang="en" sz="1400" dirty="0">
                <a:solidFill>
                  <a:schemeClr val="bg2">
                    <a:lumMod val="10000"/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)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4CC19FC-CA1A-4345-A4FF-63CD82F14EF8}"/>
              </a:ext>
            </a:extLst>
          </p:cNvPr>
          <p:cNvGrpSpPr/>
          <p:nvPr/>
        </p:nvGrpSpPr>
        <p:grpSpPr>
          <a:xfrm>
            <a:off x="4719671" y="6630487"/>
            <a:ext cx="4045661" cy="194789"/>
            <a:chOff x="1886248" y="6239932"/>
            <a:chExt cx="4045661" cy="194789"/>
          </a:xfrm>
        </p:grpSpPr>
        <p:sp>
          <p:nvSpPr>
            <p:cNvPr id="11" name="Shape 3788">
              <a:extLst>
                <a:ext uri="{FF2B5EF4-FFF2-40B4-BE49-F238E27FC236}">
                  <a16:creationId xmlns:a16="http://schemas.microsoft.com/office/drawing/2014/main" id="{34FE8834-93BF-DE4F-80B8-DCFDD3021E50}"/>
                </a:ext>
              </a:extLst>
            </p:cNvPr>
            <p:cNvSpPr/>
            <p:nvPr/>
          </p:nvSpPr>
          <p:spPr>
            <a:xfrm>
              <a:off x="1886248" y="6239932"/>
              <a:ext cx="196552" cy="19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50" y="17620"/>
                  </a:moveTo>
                  <a:cubicBezTo>
                    <a:pt x="17269" y="17122"/>
                    <a:pt x="16604" y="16682"/>
                    <a:pt x="15855" y="16325"/>
                  </a:cubicBezTo>
                  <a:cubicBezTo>
                    <a:pt x="15868" y="16284"/>
                    <a:pt x="15882" y="16244"/>
                    <a:pt x="15895" y="16203"/>
                  </a:cubicBezTo>
                  <a:cubicBezTo>
                    <a:pt x="16131" y="15457"/>
                    <a:pt x="16320" y="14656"/>
                    <a:pt x="16454" y="13812"/>
                  </a:cubicBezTo>
                  <a:cubicBezTo>
                    <a:pt x="16470" y="13704"/>
                    <a:pt x="16484" y="13596"/>
                    <a:pt x="16499" y="13488"/>
                  </a:cubicBezTo>
                  <a:cubicBezTo>
                    <a:pt x="16544" y="13166"/>
                    <a:pt x="16581" y="12839"/>
                    <a:pt x="16610" y="12507"/>
                  </a:cubicBezTo>
                  <a:cubicBezTo>
                    <a:pt x="16621" y="12383"/>
                    <a:pt x="16632" y="12260"/>
                    <a:pt x="16641" y="12135"/>
                  </a:cubicBezTo>
                  <a:cubicBezTo>
                    <a:pt x="16660" y="11859"/>
                    <a:pt x="16664" y="11574"/>
                    <a:pt x="16673" y="11291"/>
                  </a:cubicBezTo>
                  <a:lnTo>
                    <a:pt x="20598" y="11291"/>
                  </a:lnTo>
                  <a:cubicBezTo>
                    <a:pt x="20476" y="13747"/>
                    <a:pt x="19450" y="15962"/>
                    <a:pt x="17850" y="17620"/>
                  </a:cubicBezTo>
                  <a:moveTo>
                    <a:pt x="13714" y="20178"/>
                  </a:moveTo>
                  <a:cubicBezTo>
                    <a:pt x="13925" y="19958"/>
                    <a:pt x="14127" y="19710"/>
                    <a:pt x="14321" y="19444"/>
                  </a:cubicBezTo>
                  <a:cubicBezTo>
                    <a:pt x="14339" y="19419"/>
                    <a:pt x="14357" y="19395"/>
                    <a:pt x="14375" y="19369"/>
                  </a:cubicBezTo>
                  <a:cubicBezTo>
                    <a:pt x="14764" y="18822"/>
                    <a:pt x="15116" y="18192"/>
                    <a:pt x="15420" y="17488"/>
                  </a:cubicBezTo>
                  <a:cubicBezTo>
                    <a:pt x="15436" y="17450"/>
                    <a:pt x="15451" y="17410"/>
                    <a:pt x="15467" y="17372"/>
                  </a:cubicBezTo>
                  <a:cubicBezTo>
                    <a:pt x="15485" y="17329"/>
                    <a:pt x="15499" y="17282"/>
                    <a:pt x="15516" y="17239"/>
                  </a:cubicBezTo>
                  <a:cubicBezTo>
                    <a:pt x="16123" y="17536"/>
                    <a:pt x="16665" y="17890"/>
                    <a:pt x="17142" y="18285"/>
                  </a:cubicBezTo>
                  <a:cubicBezTo>
                    <a:pt x="16149" y="19129"/>
                    <a:pt x="14989" y="19782"/>
                    <a:pt x="13714" y="20178"/>
                  </a:cubicBezTo>
                  <a:moveTo>
                    <a:pt x="11291" y="20569"/>
                  </a:moveTo>
                  <a:lnTo>
                    <a:pt x="11291" y="16221"/>
                  </a:lnTo>
                  <a:cubicBezTo>
                    <a:pt x="12498" y="16271"/>
                    <a:pt x="13638" y="16493"/>
                    <a:pt x="14652" y="16869"/>
                  </a:cubicBezTo>
                  <a:cubicBezTo>
                    <a:pt x="13850" y="18909"/>
                    <a:pt x="12654" y="20298"/>
                    <a:pt x="11291" y="20569"/>
                  </a:cubicBezTo>
                  <a:moveTo>
                    <a:pt x="11291" y="11291"/>
                  </a:moveTo>
                  <a:lnTo>
                    <a:pt x="15697" y="11291"/>
                  </a:lnTo>
                  <a:cubicBezTo>
                    <a:pt x="15654" y="12996"/>
                    <a:pt x="15392" y="14581"/>
                    <a:pt x="14970" y="15948"/>
                  </a:cubicBezTo>
                  <a:cubicBezTo>
                    <a:pt x="13855" y="15534"/>
                    <a:pt x="12608" y="15291"/>
                    <a:pt x="11291" y="15240"/>
                  </a:cubicBezTo>
                  <a:cubicBezTo>
                    <a:pt x="11291" y="15240"/>
                    <a:pt x="11291" y="11291"/>
                    <a:pt x="11291" y="11291"/>
                  </a:cubicBezTo>
                  <a:close/>
                  <a:moveTo>
                    <a:pt x="11291" y="6361"/>
                  </a:moveTo>
                  <a:cubicBezTo>
                    <a:pt x="12608" y="6309"/>
                    <a:pt x="13855" y="6066"/>
                    <a:pt x="14970" y="5652"/>
                  </a:cubicBezTo>
                  <a:cubicBezTo>
                    <a:pt x="15392" y="7019"/>
                    <a:pt x="15654" y="8605"/>
                    <a:pt x="15697" y="10309"/>
                  </a:cubicBezTo>
                  <a:lnTo>
                    <a:pt x="11291" y="10309"/>
                  </a:lnTo>
                  <a:cubicBezTo>
                    <a:pt x="11291" y="10309"/>
                    <a:pt x="11291" y="6361"/>
                    <a:pt x="11291" y="6361"/>
                  </a:cubicBezTo>
                  <a:close/>
                  <a:moveTo>
                    <a:pt x="11291" y="1032"/>
                  </a:moveTo>
                  <a:cubicBezTo>
                    <a:pt x="12654" y="1302"/>
                    <a:pt x="13850" y="2691"/>
                    <a:pt x="14652" y="4731"/>
                  </a:cubicBezTo>
                  <a:cubicBezTo>
                    <a:pt x="13638" y="5107"/>
                    <a:pt x="12498" y="5329"/>
                    <a:pt x="11291" y="5379"/>
                  </a:cubicBezTo>
                  <a:cubicBezTo>
                    <a:pt x="11291" y="5379"/>
                    <a:pt x="11291" y="1032"/>
                    <a:pt x="11291" y="1032"/>
                  </a:cubicBezTo>
                  <a:close/>
                  <a:moveTo>
                    <a:pt x="17142" y="3315"/>
                  </a:moveTo>
                  <a:cubicBezTo>
                    <a:pt x="16665" y="3711"/>
                    <a:pt x="16123" y="4065"/>
                    <a:pt x="15516" y="4361"/>
                  </a:cubicBezTo>
                  <a:cubicBezTo>
                    <a:pt x="15499" y="4318"/>
                    <a:pt x="15485" y="4271"/>
                    <a:pt x="15467" y="4229"/>
                  </a:cubicBezTo>
                  <a:cubicBezTo>
                    <a:pt x="15451" y="4190"/>
                    <a:pt x="15436" y="4151"/>
                    <a:pt x="15420" y="4112"/>
                  </a:cubicBezTo>
                  <a:cubicBezTo>
                    <a:pt x="15116" y="3408"/>
                    <a:pt x="14764" y="2778"/>
                    <a:pt x="14375" y="2231"/>
                  </a:cubicBezTo>
                  <a:cubicBezTo>
                    <a:pt x="14357" y="2206"/>
                    <a:pt x="14339" y="2181"/>
                    <a:pt x="14321" y="2156"/>
                  </a:cubicBezTo>
                  <a:cubicBezTo>
                    <a:pt x="14127" y="1891"/>
                    <a:pt x="13925" y="1643"/>
                    <a:pt x="13714" y="1422"/>
                  </a:cubicBezTo>
                  <a:cubicBezTo>
                    <a:pt x="14989" y="1818"/>
                    <a:pt x="16149" y="2471"/>
                    <a:pt x="17142" y="3315"/>
                  </a:cubicBezTo>
                  <a:moveTo>
                    <a:pt x="20598" y="10309"/>
                  </a:moveTo>
                  <a:lnTo>
                    <a:pt x="16673" y="10309"/>
                  </a:lnTo>
                  <a:cubicBezTo>
                    <a:pt x="16664" y="10027"/>
                    <a:pt x="16660" y="9742"/>
                    <a:pt x="16641" y="9465"/>
                  </a:cubicBezTo>
                  <a:cubicBezTo>
                    <a:pt x="16632" y="9340"/>
                    <a:pt x="16621" y="9217"/>
                    <a:pt x="16610" y="9093"/>
                  </a:cubicBezTo>
                  <a:cubicBezTo>
                    <a:pt x="16581" y="8761"/>
                    <a:pt x="16544" y="8435"/>
                    <a:pt x="16499" y="8112"/>
                  </a:cubicBezTo>
                  <a:cubicBezTo>
                    <a:pt x="16484" y="8005"/>
                    <a:pt x="16470" y="7896"/>
                    <a:pt x="16454" y="7789"/>
                  </a:cubicBezTo>
                  <a:cubicBezTo>
                    <a:pt x="16320" y="6944"/>
                    <a:pt x="16131" y="6144"/>
                    <a:pt x="15895" y="5397"/>
                  </a:cubicBezTo>
                  <a:cubicBezTo>
                    <a:pt x="15882" y="5357"/>
                    <a:pt x="15868" y="5317"/>
                    <a:pt x="15855" y="5276"/>
                  </a:cubicBezTo>
                  <a:cubicBezTo>
                    <a:pt x="16604" y="4918"/>
                    <a:pt x="17269" y="4478"/>
                    <a:pt x="17850" y="3981"/>
                  </a:cubicBezTo>
                  <a:cubicBezTo>
                    <a:pt x="19450" y="5638"/>
                    <a:pt x="20476" y="7853"/>
                    <a:pt x="20598" y="10309"/>
                  </a:cubicBezTo>
                  <a:moveTo>
                    <a:pt x="10309" y="5379"/>
                  </a:moveTo>
                  <a:cubicBezTo>
                    <a:pt x="9101" y="5329"/>
                    <a:pt x="7961" y="5107"/>
                    <a:pt x="6947" y="4731"/>
                  </a:cubicBezTo>
                  <a:cubicBezTo>
                    <a:pt x="7749" y="2691"/>
                    <a:pt x="8945" y="1302"/>
                    <a:pt x="10309" y="1032"/>
                  </a:cubicBezTo>
                  <a:cubicBezTo>
                    <a:pt x="10309" y="1032"/>
                    <a:pt x="10309" y="5379"/>
                    <a:pt x="10309" y="5379"/>
                  </a:cubicBezTo>
                  <a:close/>
                  <a:moveTo>
                    <a:pt x="10309" y="10309"/>
                  </a:moveTo>
                  <a:lnTo>
                    <a:pt x="5902" y="10309"/>
                  </a:lnTo>
                  <a:cubicBezTo>
                    <a:pt x="5945" y="8605"/>
                    <a:pt x="6207" y="7019"/>
                    <a:pt x="6629" y="5652"/>
                  </a:cubicBezTo>
                  <a:cubicBezTo>
                    <a:pt x="7744" y="6066"/>
                    <a:pt x="8991" y="6309"/>
                    <a:pt x="10309" y="6361"/>
                  </a:cubicBezTo>
                  <a:cubicBezTo>
                    <a:pt x="10309" y="6361"/>
                    <a:pt x="10309" y="10309"/>
                    <a:pt x="10309" y="10309"/>
                  </a:cubicBezTo>
                  <a:close/>
                  <a:moveTo>
                    <a:pt x="10309" y="15240"/>
                  </a:moveTo>
                  <a:cubicBezTo>
                    <a:pt x="8991" y="15291"/>
                    <a:pt x="7744" y="15534"/>
                    <a:pt x="6629" y="15948"/>
                  </a:cubicBezTo>
                  <a:cubicBezTo>
                    <a:pt x="6207" y="14581"/>
                    <a:pt x="5945" y="12996"/>
                    <a:pt x="5902" y="11291"/>
                  </a:cubicBezTo>
                  <a:lnTo>
                    <a:pt x="10309" y="11291"/>
                  </a:lnTo>
                  <a:cubicBezTo>
                    <a:pt x="10309" y="11291"/>
                    <a:pt x="10309" y="15240"/>
                    <a:pt x="10309" y="15240"/>
                  </a:cubicBezTo>
                  <a:close/>
                  <a:moveTo>
                    <a:pt x="10309" y="20569"/>
                  </a:moveTo>
                  <a:cubicBezTo>
                    <a:pt x="8945" y="20298"/>
                    <a:pt x="7749" y="18909"/>
                    <a:pt x="6947" y="16869"/>
                  </a:cubicBezTo>
                  <a:cubicBezTo>
                    <a:pt x="7961" y="16493"/>
                    <a:pt x="9101" y="16271"/>
                    <a:pt x="10309" y="16221"/>
                  </a:cubicBezTo>
                  <a:cubicBezTo>
                    <a:pt x="10309" y="16221"/>
                    <a:pt x="10309" y="20569"/>
                    <a:pt x="10309" y="20569"/>
                  </a:cubicBezTo>
                  <a:close/>
                  <a:moveTo>
                    <a:pt x="4458" y="18285"/>
                  </a:moveTo>
                  <a:cubicBezTo>
                    <a:pt x="4934" y="17890"/>
                    <a:pt x="5476" y="17536"/>
                    <a:pt x="6083" y="17239"/>
                  </a:cubicBezTo>
                  <a:cubicBezTo>
                    <a:pt x="6100" y="17282"/>
                    <a:pt x="6114" y="17329"/>
                    <a:pt x="6132" y="17372"/>
                  </a:cubicBezTo>
                  <a:cubicBezTo>
                    <a:pt x="6148" y="17410"/>
                    <a:pt x="6163" y="17450"/>
                    <a:pt x="6180" y="17488"/>
                  </a:cubicBezTo>
                  <a:cubicBezTo>
                    <a:pt x="6483" y="18192"/>
                    <a:pt x="6834" y="18822"/>
                    <a:pt x="7224" y="19369"/>
                  </a:cubicBezTo>
                  <a:cubicBezTo>
                    <a:pt x="7242" y="19395"/>
                    <a:pt x="7260" y="19419"/>
                    <a:pt x="7278" y="19444"/>
                  </a:cubicBezTo>
                  <a:cubicBezTo>
                    <a:pt x="7472" y="19710"/>
                    <a:pt x="7674" y="19958"/>
                    <a:pt x="7886" y="20178"/>
                  </a:cubicBezTo>
                  <a:cubicBezTo>
                    <a:pt x="6610" y="19782"/>
                    <a:pt x="5451" y="19129"/>
                    <a:pt x="4458" y="18285"/>
                  </a:cubicBezTo>
                  <a:moveTo>
                    <a:pt x="1002" y="11291"/>
                  </a:moveTo>
                  <a:lnTo>
                    <a:pt x="4927" y="11291"/>
                  </a:lnTo>
                  <a:cubicBezTo>
                    <a:pt x="4935" y="11574"/>
                    <a:pt x="4940" y="11859"/>
                    <a:pt x="4958" y="12135"/>
                  </a:cubicBezTo>
                  <a:cubicBezTo>
                    <a:pt x="4967" y="12260"/>
                    <a:pt x="4978" y="12383"/>
                    <a:pt x="4989" y="12507"/>
                  </a:cubicBezTo>
                  <a:cubicBezTo>
                    <a:pt x="5018" y="12839"/>
                    <a:pt x="5055" y="13166"/>
                    <a:pt x="5100" y="13488"/>
                  </a:cubicBezTo>
                  <a:cubicBezTo>
                    <a:pt x="5115" y="13596"/>
                    <a:pt x="5129" y="13704"/>
                    <a:pt x="5145" y="13812"/>
                  </a:cubicBezTo>
                  <a:cubicBezTo>
                    <a:pt x="5279" y="14656"/>
                    <a:pt x="5468" y="15457"/>
                    <a:pt x="5704" y="16203"/>
                  </a:cubicBezTo>
                  <a:cubicBezTo>
                    <a:pt x="5717" y="16244"/>
                    <a:pt x="5731" y="16284"/>
                    <a:pt x="5744" y="16325"/>
                  </a:cubicBezTo>
                  <a:cubicBezTo>
                    <a:pt x="4995" y="16682"/>
                    <a:pt x="4329" y="17122"/>
                    <a:pt x="3749" y="17620"/>
                  </a:cubicBezTo>
                  <a:cubicBezTo>
                    <a:pt x="2150" y="15962"/>
                    <a:pt x="1123" y="13747"/>
                    <a:pt x="1002" y="11291"/>
                  </a:cubicBezTo>
                  <a:moveTo>
                    <a:pt x="3749" y="3981"/>
                  </a:moveTo>
                  <a:cubicBezTo>
                    <a:pt x="4329" y="4478"/>
                    <a:pt x="4995" y="4918"/>
                    <a:pt x="5744" y="5276"/>
                  </a:cubicBezTo>
                  <a:cubicBezTo>
                    <a:pt x="5731" y="5317"/>
                    <a:pt x="5717" y="5357"/>
                    <a:pt x="5704" y="5397"/>
                  </a:cubicBezTo>
                  <a:cubicBezTo>
                    <a:pt x="5468" y="6144"/>
                    <a:pt x="5279" y="6944"/>
                    <a:pt x="5145" y="7789"/>
                  </a:cubicBezTo>
                  <a:cubicBezTo>
                    <a:pt x="5129" y="7896"/>
                    <a:pt x="5115" y="8005"/>
                    <a:pt x="5100" y="8112"/>
                  </a:cubicBezTo>
                  <a:cubicBezTo>
                    <a:pt x="5055" y="8435"/>
                    <a:pt x="5018" y="8761"/>
                    <a:pt x="4989" y="9093"/>
                  </a:cubicBezTo>
                  <a:cubicBezTo>
                    <a:pt x="4978" y="9217"/>
                    <a:pt x="4967" y="9340"/>
                    <a:pt x="4958" y="9465"/>
                  </a:cubicBezTo>
                  <a:cubicBezTo>
                    <a:pt x="4940" y="9742"/>
                    <a:pt x="4935" y="10027"/>
                    <a:pt x="4927" y="10309"/>
                  </a:cubicBezTo>
                  <a:lnTo>
                    <a:pt x="1002" y="10309"/>
                  </a:lnTo>
                  <a:cubicBezTo>
                    <a:pt x="1123" y="7853"/>
                    <a:pt x="2150" y="5638"/>
                    <a:pt x="3749" y="3981"/>
                  </a:cubicBezTo>
                  <a:moveTo>
                    <a:pt x="7886" y="1422"/>
                  </a:moveTo>
                  <a:cubicBezTo>
                    <a:pt x="7674" y="1643"/>
                    <a:pt x="7472" y="1891"/>
                    <a:pt x="7278" y="2156"/>
                  </a:cubicBezTo>
                  <a:cubicBezTo>
                    <a:pt x="7260" y="2181"/>
                    <a:pt x="7242" y="2206"/>
                    <a:pt x="7224" y="2231"/>
                  </a:cubicBezTo>
                  <a:cubicBezTo>
                    <a:pt x="6834" y="2778"/>
                    <a:pt x="6483" y="3408"/>
                    <a:pt x="6180" y="4112"/>
                  </a:cubicBezTo>
                  <a:cubicBezTo>
                    <a:pt x="6163" y="4151"/>
                    <a:pt x="6148" y="4190"/>
                    <a:pt x="6132" y="4229"/>
                  </a:cubicBezTo>
                  <a:cubicBezTo>
                    <a:pt x="6114" y="4271"/>
                    <a:pt x="6100" y="4318"/>
                    <a:pt x="6083" y="4361"/>
                  </a:cubicBezTo>
                  <a:cubicBezTo>
                    <a:pt x="5476" y="4065"/>
                    <a:pt x="4934" y="3711"/>
                    <a:pt x="4458" y="3315"/>
                  </a:cubicBezTo>
                  <a:cubicBezTo>
                    <a:pt x="5451" y="2471"/>
                    <a:pt x="6610" y="1818"/>
                    <a:pt x="7886" y="142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rgbClr val="0A467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F5D4C7-FBBC-F14D-8512-490D47BFE73E}"/>
                </a:ext>
              </a:extLst>
            </p:cNvPr>
            <p:cNvSpPr txBox="1"/>
            <p:nvPr/>
          </p:nvSpPr>
          <p:spPr>
            <a:xfrm>
              <a:off x="2139928" y="6249729"/>
              <a:ext cx="379198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000" dirty="0"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Более подробно о ЦОД: </a:t>
              </a:r>
              <a:r>
                <a:rPr lang="en" sz="1000" dirty="0"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  <a:hlinkClick r:id="rId2"/>
                </a:rPr>
                <a:t>https://</a:t>
              </a:r>
              <a:r>
                <a:rPr lang="en" sz="1000" dirty="0" err="1"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  <a:hlinkClick r:id="rId2"/>
                </a:rPr>
                <a:t>www.datafort.ru</a:t>
              </a:r>
              <a:r>
                <a:rPr lang="en" sz="1000" dirty="0"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  <a:hlinkClick r:id="rId2"/>
                </a:rPr>
                <a:t>/</a:t>
              </a:r>
              <a:endPara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1FA0CF-5C8E-3742-86D5-8BDFDDA28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796"/>
            <a:ext cx="19431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97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4"/>
          <p:cNvGrpSpPr>
            <a:grpSpLocks noChangeAspect="1"/>
          </p:cNvGrpSpPr>
          <p:nvPr/>
        </p:nvGrpSpPr>
        <p:grpSpPr bwMode="auto">
          <a:xfrm>
            <a:off x="2639616" y="1283416"/>
            <a:ext cx="9805473" cy="5143868"/>
            <a:chOff x="762" y="1755"/>
            <a:chExt cx="4362" cy="2567"/>
          </a:xfrm>
          <a:solidFill>
            <a:schemeClr val="bg1">
              <a:lumMod val="95000"/>
            </a:schemeClr>
          </a:solidFill>
        </p:grpSpPr>
        <p:sp>
          <p:nvSpPr>
            <p:cNvPr id="94" name="Freeform 9"/>
            <p:cNvSpPr>
              <a:spLocks/>
            </p:cNvSpPr>
            <p:nvPr/>
          </p:nvSpPr>
          <p:spPr bwMode="auto">
            <a:xfrm>
              <a:off x="1229" y="2907"/>
              <a:ext cx="31" cy="31"/>
            </a:xfrm>
            <a:custGeom>
              <a:avLst/>
              <a:gdLst>
                <a:gd name="T0" fmla="*/ 3 w 15"/>
                <a:gd name="T1" fmla="*/ 1 h 15"/>
                <a:gd name="T2" fmla="*/ 6 w 15"/>
                <a:gd name="T3" fmla="*/ 6 h 15"/>
                <a:gd name="T4" fmla="*/ 9 w 15"/>
                <a:gd name="T5" fmla="*/ 0 h 15"/>
                <a:gd name="T6" fmla="*/ 15 w 15"/>
                <a:gd name="T7" fmla="*/ 7 h 15"/>
                <a:gd name="T8" fmla="*/ 8 w 15"/>
                <a:gd name="T9" fmla="*/ 15 h 15"/>
                <a:gd name="T10" fmla="*/ 0 w 15"/>
                <a:gd name="T11" fmla="*/ 7 h 15"/>
                <a:gd name="T12" fmla="*/ 3 w 15"/>
                <a:gd name="T13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5">
                  <a:moveTo>
                    <a:pt x="3" y="1"/>
                  </a:moveTo>
                  <a:cubicBezTo>
                    <a:pt x="5" y="3"/>
                    <a:pt x="5" y="5"/>
                    <a:pt x="6" y="6"/>
                  </a:cubicBezTo>
                  <a:cubicBezTo>
                    <a:pt x="6" y="7"/>
                    <a:pt x="11" y="4"/>
                    <a:pt x="9" y="0"/>
                  </a:cubicBezTo>
                  <a:cubicBezTo>
                    <a:pt x="12" y="0"/>
                    <a:pt x="15" y="4"/>
                    <a:pt x="15" y="7"/>
                  </a:cubicBezTo>
                  <a:cubicBezTo>
                    <a:pt x="15" y="11"/>
                    <a:pt x="12" y="15"/>
                    <a:pt x="8" y="15"/>
                  </a:cubicBezTo>
                  <a:cubicBezTo>
                    <a:pt x="4" y="15"/>
                    <a:pt x="0" y="11"/>
                    <a:pt x="0" y="7"/>
                  </a:cubicBezTo>
                  <a:cubicBezTo>
                    <a:pt x="0" y="5"/>
                    <a:pt x="2" y="3"/>
                    <a:pt x="3" y="1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95" name="Freeform 10"/>
            <p:cNvSpPr>
              <a:spLocks/>
            </p:cNvSpPr>
            <p:nvPr/>
          </p:nvSpPr>
          <p:spPr bwMode="auto">
            <a:xfrm>
              <a:off x="4234" y="2453"/>
              <a:ext cx="421" cy="565"/>
            </a:xfrm>
            <a:custGeom>
              <a:avLst/>
              <a:gdLst>
                <a:gd name="T0" fmla="*/ 193 w 202"/>
                <a:gd name="T1" fmla="*/ 56 h 271"/>
                <a:gd name="T2" fmla="*/ 200 w 202"/>
                <a:gd name="T3" fmla="*/ 95 h 271"/>
                <a:gd name="T4" fmla="*/ 181 w 202"/>
                <a:gd name="T5" fmla="*/ 88 h 271"/>
                <a:gd name="T6" fmla="*/ 164 w 202"/>
                <a:gd name="T7" fmla="*/ 88 h 271"/>
                <a:gd name="T8" fmla="*/ 155 w 202"/>
                <a:gd name="T9" fmla="*/ 104 h 271"/>
                <a:gd name="T10" fmla="*/ 154 w 202"/>
                <a:gd name="T11" fmla="*/ 124 h 271"/>
                <a:gd name="T12" fmla="*/ 164 w 202"/>
                <a:gd name="T13" fmla="*/ 144 h 271"/>
                <a:gd name="T14" fmla="*/ 167 w 202"/>
                <a:gd name="T15" fmla="*/ 169 h 271"/>
                <a:gd name="T16" fmla="*/ 176 w 202"/>
                <a:gd name="T17" fmla="*/ 184 h 271"/>
                <a:gd name="T18" fmla="*/ 193 w 202"/>
                <a:gd name="T19" fmla="*/ 181 h 271"/>
                <a:gd name="T20" fmla="*/ 187 w 202"/>
                <a:gd name="T21" fmla="*/ 198 h 271"/>
                <a:gd name="T22" fmla="*/ 178 w 202"/>
                <a:gd name="T23" fmla="*/ 213 h 271"/>
                <a:gd name="T24" fmla="*/ 163 w 202"/>
                <a:gd name="T25" fmla="*/ 231 h 271"/>
                <a:gd name="T26" fmla="*/ 161 w 202"/>
                <a:gd name="T27" fmla="*/ 217 h 271"/>
                <a:gd name="T28" fmla="*/ 147 w 202"/>
                <a:gd name="T29" fmla="*/ 227 h 271"/>
                <a:gd name="T30" fmla="*/ 127 w 202"/>
                <a:gd name="T31" fmla="*/ 241 h 271"/>
                <a:gd name="T32" fmla="*/ 130 w 202"/>
                <a:gd name="T33" fmla="*/ 255 h 271"/>
                <a:gd name="T34" fmla="*/ 113 w 202"/>
                <a:gd name="T35" fmla="*/ 269 h 271"/>
                <a:gd name="T36" fmla="*/ 103 w 202"/>
                <a:gd name="T37" fmla="*/ 260 h 271"/>
                <a:gd name="T38" fmla="*/ 89 w 202"/>
                <a:gd name="T39" fmla="*/ 260 h 271"/>
                <a:gd name="T40" fmla="*/ 74 w 202"/>
                <a:gd name="T41" fmla="*/ 266 h 271"/>
                <a:gd name="T42" fmla="*/ 75 w 202"/>
                <a:gd name="T43" fmla="*/ 253 h 271"/>
                <a:gd name="T44" fmla="*/ 75 w 202"/>
                <a:gd name="T45" fmla="*/ 245 h 271"/>
                <a:gd name="T46" fmla="*/ 59 w 202"/>
                <a:gd name="T47" fmla="*/ 230 h 271"/>
                <a:gd name="T48" fmla="*/ 36 w 202"/>
                <a:gd name="T49" fmla="*/ 238 h 271"/>
                <a:gd name="T50" fmla="*/ 30 w 202"/>
                <a:gd name="T51" fmla="*/ 227 h 271"/>
                <a:gd name="T52" fmla="*/ 10 w 202"/>
                <a:gd name="T53" fmla="*/ 208 h 271"/>
                <a:gd name="T54" fmla="*/ 4 w 202"/>
                <a:gd name="T55" fmla="*/ 189 h 271"/>
                <a:gd name="T56" fmla="*/ 7 w 202"/>
                <a:gd name="T57" fmla="*/ 176 h 271"/>
                <a:gd name="T58" fmla="*/ 18 w 202"/>
                <a:gd name="T59" fmla="*/ 171 h 271"/>
                <a:gd name="T60" fmla="*/ 9 w 202"/>
                <a:gd name="T61" fmla="*/ 159 h 271"/>
                <a:gd name="T62" fmla="*/ 22 w 202"/>
                <a:gd name="T63" fmla="*/ 149 h 271"/>
                <a:gd name="T64" fmla="*/ 30 w 202"/>
                <a:gd name="T65" fmla="*/ 142 h 271"/>
                <a:gd name="T66" fmla="*/ 39 w 202"/>
                <a:gd name="T67" fmla="*/ 131 h 271"/>
                <a:gd name="T68" fmla="*/ 48 w 202"/>
                <a:gd name="T69" fmla="*/ 119 h 271"/>
                <a:gd name="T70" fmla="*/ 34 w 202"/>
                <a:gd name="T71" fmla="*/ 101 h 271"/>
                <a:gd name="T72" fmla="*/ 25 w 202"/>
                <a:gd name="T73" fmla="*/ 79 h 271"/>
                <a:gd name="T74" fmla="*/ 25 w 202"/>
                <a:gd name="T75" fmla="*/ 69 h 271"/>
                <a:gd name="T76" fmla="*/ 29 w 202"/>
                <a:gd name="T77" fmla="*/ 61 h 271"/>
                <a:gd name="T78" fmla="*/ 38 w 202"/>
                <a:gd name="T79" fmla="*/ 51 h 271"/>
                <a:gd name="T80" fmla="*/ 50 w 202"/>
                <a:gd name="T81" fmla="*/ 43 h 271"/>
                <a:gd name="T82" fmla="*/ 50 w 202"/>
                <a:gd name="T83" fmla="*/ 26 h 271"/>
                <a:gd name="T84" fmla="*/ 55 w 202"/>
                <a:gd name="T85" fmla="*/ 17 h 271"/>
                <a:gd name="T86" fmla="*/ 72 w 202"/>
                <a:gd name="T87" fmla="*/ 27 h 271"/>
                <a:gd name="T88" fmla="*/ 94 w 202"/>
                <a:gd name="T89" fmla="*/ 24 h 271"/>
                <a:gd name="T90" fmla="*/ 109 w 202"/>
                <a:gd name="T91" fmla="*/ 14 h 271"/>
                <a:gd name="T92" fmla="*/ 131 w 202"/>
                <a:gd name="T93" fmla="*/ 2 h 271"/>
                <a:gd name="T94" fmla="*/ 139 w 202"/>
                <a:gd name="T95" fmla="*/ 16 h 271"/>
                <a:gd name="T96" fmla="*/ 147 w 202"/>
                <a:gd name="T97" fmla="*/ 20 h 271"/>
                <a:gd name="T98" fmla="*/ 157 w 202"/>
                <a:gd name="T99" fmla="*/ 32 h 271"/>
                <a:gd name="T100" fmla="*/ 174 w 202"/>
                <a:gd name="T101" fmla="*/ 35 h 271"/>
                <a:gd name="T102" fmla="*/ 179 w 202"/>
                <a:gd name="T103" fmla="*/ 52 h 271"/>
                <a:gd name="T104" fmla="*/ 187 w 202"/>
                <a:gd name="T105" fmla="*/ 54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2" h="271">
                  <a:moveTo>
                    <a:pt x="193" y="55"/>
                  </a:moveTo>
                  <a:cubicBezTo>
                    <a:pt x="193" y="55"/>
                    <a:pt x="193" y="55"/>
                    <a:pt x="193" y="56"/>
                  </a:cubicBezTo>
                  <a:cubicBezTo>
                    <a:pt x="194" y="58"/>
                    <a:pt x="199" y="80"/>
                    <a:pt x="200" y="84"/>
                  </a:cubicBezTo>
                  <a:cubicBezTo>
                    <a:pt x="201" y="89"/>
                    <a:pt x="202" y="94"/>
                    <a:pt x="200" y="95"/>
                  </a:cubicBezTo>
                  <a:cubicBezTo>
                    <a:pt x="199" y="95"/>
                    <a:pt x="195" y="89"/>
                    <a:pt x="192" y="90"/>
                  </a:cubicBezTo>
                  <a:cubicBezTo>
                    <a:pt x="189" y="92"/>
                    <a:pt x="184" y="91"/>
                    <a:pt x="181" y="88"/>
                  </a:cubicBezTo>
                  <a:cubicBezTo>
                    <a:pt x="178" y="86"/>
                    <a:pt x="175" y="76"/>
                    <a:pt x="171" y="78"/>
                  </a:cubicBezTo>
                  <a:cubicBezTo>
                    <a:pt x="168" y="81"/>
                    <a:pt x="166" y="88"/>
                    <a:pt x="164" y="88"/>
                  </a:cubicBezTo>
                  <a:cubicBezTo>
                    <a:pt x="162" y="88"/>
                    <a:pt x="160" y="90"/>
                    <a:pt x="158" y="93"/>
                  </a:cubicBezTo>
                  <a:cubicBezTo>
                    <a:pt x="156" y="95"/>
                    <a:pt x="158" y="101"/>
                    <a:pt x="155" y="104"/>
                  </a:cubicBezTo>
                  <a:cubicBezTo>
                    <a:pt x="152" y="107"/>
                    <a:pt x="151" y="109"/>
                    <a:pt x="151" y="114"/>
                  </a:cubicBezTo>
                  <a:cubicBezTo>
                    <a:pt x="152" y="118"/>
                    <a:pt x="149" y="119"/>
                    <a:pt x="154" y="124"/>
                  </a:cubicBezTo>
                  <a:cubicBezTo>
                    <a:pt x="160" y="128"/>
                    <a:pt x="159" y="129"/>
                    <a:pt x="160" y="133"/>
                  </a:cubicBezTo>
                  <a:cubicBezTo>
                    <a:pt x="160" y="137"/>
                    <a:pt x="161" y="140"/>
                    <a:pt x="164" y="144"/>
                  </a:cubicBezTo>
                  <a:cubicBezTo>
                    <a:pt x="166" y="149"/>
                    <a:pt x="163" y="151"/>
                    <a:pt x="163" y="155"/>
                  </a:cubicBezTo>
                  <a:cubicBezTo>
                    <a:pt x="162" y="159"/>
                    <a:pt x="164" y="164"/>
                    <a:pt x="167" y="169"/>
                  </a:cubicBezTo>
                  <a:cubicBezTo>
                    <a:pt x="170" y="173"/>
                    <a:pt x="171" y="175"/>
                    <a:pt x="171" y="178"/>
                  </a:cubicBezTo>
                  <a:cubicBezTo>
                    <a:pt x="171" y="182"/>
                    <a:pt x="175" y="184"/>
                    <a:pt x="176" y="184"/>
                  </a:cubicBezTo>
                  <a:cubicBezTo>
                    <a:pt x="178" y="184"/>
                    <a:pt x="181" y="181"/>
                    <a:pt x="182" y="178"/>
                  </a:cubicBezTo>
                  <a:cubicBezTo>
                    <a:pt x="182" y="174"/>
                    <a:pt x="191" y="175"/>
                    <a:pt x="193" y="181"/>
                  </a:cubicBezTo>
                  <a:cubicBezTo>
                    <a:pt x="194" y="186"/>
                    <a:pt x="189" y="186"/>
                    <a:pt x="187" y="189"/>
                  </a:cubicBezTo>
                  <a:cubicBezTo>
                    <a:pt x="186" y="193"/>
                    <a:pt x="191" y="197"/>
                    <a:pt x="187" y="198"/>
                  </a:cubicBezTo>
                  <a:cubicBezTo>
                    <a:pt x="183" y="199"/>
                    <a:pt x="180" y="200"/>
                    <a:pt x="179" y="203"/>
                  </a:cubicBezTo>
                  <a:cubicBezTo>
                    <a:pt x="178" y="206"/>
                    <a:pt x="178" y="209"/>
                    <a:pt x="178" y="213"/>
                  </a:cubicBezTo>
                  <a:cubicBezTo>
                    <a:pt x="177" y="216"/>
                    <a:pt x="173" y="214"/>
                    <a:pt x="172" y="218"/>
                  </a:cubicBezTo>
                  <a:cubicBezTo>
                    <a:pt x="171" y="223"/>
                    <a:pt x="168" y="231"/>
                    <a:pt x="163" y="231"/>
                  </a:cubicBezTo>
                  <a:cubicBezTo>
                    <a:pt x="158" y="230"/>
                    <a:pt x="155" y="228"/>
                    <a:pt x="158" y="224"/>
                  </a:cubicBezTo>
                  <a:cubicBezTo>
                    <a:pt x="161" y="221"/>
                    <a:pt x="165" y="217"/>
                    <a:pt x="161" y="217"/>
                  </a:cubicBezTo>
                  <a:cubicBezTo>
                    <a:pt x="158" y="217"/>
                    <a:pt x="155" y="216"/>
                    <a:pt x="150" y="219"/>
                  </a:cubicBezTo>
                  <a:cubicBezTo>
                    <a:pt x="145" y="222"/>
                    <a:pt x="152" y="227"/>
                    <a:pt x="147" y="227"/>
                  </a:cubicBezTo>
                  <a:cubicBezTo>
                    <a:pt x="142" y="227"/>
                    <a:pt x="133" y="229"/>
                    <a:pt x="130" y="232"/>
                  </a:cubicBezTo>
                  <a:cubicBezTo>
                    <a:pt x="127" y="235"/>
                    <a:pt x="126" y="236"/>
                    <a:pt x="127" y="241"/>
                  </a:cubicBezTo>
                  <a:cubicBezTo>
                    <a:pt x="128" y="246"/>
                    <a:pt x="131" y="245"/>
                    <a:pt x="129" y="247"/>
                  </a:cubicBezTo>
                  <a:cubicBezTo>
                    <a:pt x="127" y="249"/>
                    <a:pt x="136" y="251"/>
                    <a:pt x="130" y="255"/>
                  </a:cubicBezTo>
                  <a:cubicBezTo>
                    <a:pt x="125" y="259"/>
                    <a:pt x="121" y="255"/>
                    <a:pt x="120" y="260"/>
                  </a:cubicBezTo>
                  <a:cubicBezTo>
                    <a:pt x="119" y="265"/>
                    <a:pt x="117" y="266"/>
                    <a:pt x="113" y="269"/>
                  </a:cubicBezTo>
                  <a:cubicBezTo>
                    <a:pt x="111" y="270"/>
                    <a:pt x="110" y="271"/>
                    <a:pt x="108" y="271"/>
                  </a:cubicBezTo>
                  <a:cubicBezTo>
                    <a:pt x="103" y="260"/>
                    <a:pt x="103" y="260"/>
                    <a:pt x="103" y="260"/>
                  </a:cubicBezTo>
                  <a:cubicBezTo>
                    <a:pt x="98" y="264"/>
                    <a:pt x="98" y="264"/>
                    <a:pt x="98" y="264"/>
                  </a:cubicBezTo>
                  <a:cubicBezTo>
                    <a:pt x="89" y="260"/>
                    <a:pt x="89" y="260"/>
                    <a:pt x="89" y="260"/>
                  </a:cubicBezTo>
                  <a:cubicBezTo>
                    <a:pt x="81" y="268"/>
                    <a:pt x="81" y="268"/>
                    <a:pt x="81" y="268"/>
                  </a:cubicBezTo>
                  <a:cubicBezTo>
                    <a:pt x="74" y="266"/>
                    <a:pt x="74" y="266"/>
                    <a:pt x="74" y="26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5" y="253"/>
                    <a:pt x="75" y="253"/>
                    <a:pt x="75" y="253"/>
                  </a:cubicBezTo>
                  <a:cubicBezTo>
                    <a:pt x="80" y="251"/>
                    <a:pt x="80" y="251"/>
                    <a:pt x="80" y="251"/>
                  </a:cubicBezTo>
                  <a:cubicBezTo>
                    <a:pt x="75" y="245"/>
                    <a:pt x="75" y="245"/>
                    <a:pt x="75" y="245"/>
                  </a:cubicBezTo>
                  <a:cubicBezTo>
                    <a:pt x="75" y="240"/>
                    <a:pt x="75" y="240"/>
                    <a:pt x="75" y="240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44" y="229"/>
                    <a:pt x="44" y="229"/>
                    <a:pt x="44" y="229"/>
                  </a:cubicBezTo>
                  <a:cubicBezTo>
                    <a:pt x="36" y="238"/>
                    <a:pt x="36" y="238"/>
                    <a:pt x="36" y="238"/>
                  </a:cubicBezTo>
                  <a:cubicBezTo>
                    <a:pt x="32" y="238"/>
                    <a:pt x="32" y="238"/>
                    <a:pt x="32" y="238"/>
                  </a:cubicBezTo>
                  <a:cubicBezTo>
                    <a:pt x="30" y="227"/>
                    <a:pt x="30" y="227"/>
                    <a:pt x="30" y="227"/>
                  </a:cubicBezTo>
                  <a:cubicBezTo>
                    <a:pt x="21" y="220"/>
                    <a:pt x="21" y="220"/>
                    <a:pt x="21" y="220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5" y="197"/>
                    <a:pt x="5" y="197"/>
                    <a:pt x="5" y="197"/>
                  </a:cubicBezTo>
                  <a:cubicBezTo>
                    <a:pt x="4" y="189"/>
                    <a:pt x="4" y="189"/>
                    <a:pt x="4" y="18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7" y="176"/>
                    <a:pt x="7" y="176"/>
                    <a:pt x="7" y="176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22" y="165"/>
                    <a:pt x="22" y="165"/>
                    <a:pt x="22" y="165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15" y="154"/>
                    <a:pt x="15" y="154"/>
                    <a:pt x="15" y="154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3" y="141"/>
                    <a:pt x="23" y="141"/>
                    <a:pt x="23" y="141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39" y="131"/>
                    <a:pt x="39" y="131"/>
                    <a:pt x="39" y="131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32" y="12"/>
                    <a:pt x="132" y="12"/>
                    <a:pt x="132" y="12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7" y="20"/>
                    <a:pt x="147" y="20"/>
                    <a:pt x="147" y="20"/>
                  </a:cubicBezTo>
                  <a:cubicBezTo>
                    <a:pt x="154" y="27"/>
                    <a:pt x="154" y="27"/>
                    <a:pt x="154" y="27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66" y="37"/>
                    <a:pt x="166" y="37"/>
                    <a:pt x="166" y="37"/>
                  </a:cubicBezTo>
                  <a:cubicBezTo>
                    <a:pt x="174" y="35"/>
                    <a:pt x="174" y="35"/>
                    <a:pt x="174" y="35"/>
                  </a:cubicBezTo>
                  <a:cubicBezTo>
                    <a:pt x="177" y="41"/>
                    <a:pt x="177" y="41"/>
                    <a:pt x="177" y="41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87" y="50"/>
                    <a:pt x="187" y="50"/>
                    <a:pt x="187" y="50"/>
                  </a:cubicBezTo>
                  <a:cubicBezTo>
                    <a:pt x="187" y="54"/>
                    <a:pt x="187" y="54"/>
                    <a:pt x="187" y="54"/>
                  </a:cubicBezTo>
                  <a:lnTo>
                    <a:pt x="193" y="55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96" name="Freeform 11"/>
            <p:cNvSpPr>
              <a:spLocks/>
            </p:cNvSpPr>
            <p:nvPr/>
          </p:nvSpPr>
          <p:spPr bwMode="auto">
            <a:xfrm>
              <a:off x="4574" y="3326"/>
              <a:ext cx="375" cy="409"/>
            </a:xfrm>
            <a:custGeom>
              <a:avLst/>
              <a:gdLst>
                <a:gd name="T0" fmla="*/ 1 w 180"/>
                <a:gd name="T1" fmla="*/ 5 h 196"/>
                <a:gd name="T2" fmla="*/ 7 w 180"/>
                <a:gd name="T3" fmla="*/ 13 h 196"/>
                <a:gd name="T4" fmla="*/ 15 w 180"/>
                <a:gd name="T5" fmla="*/ 20 h 196"/>
                <a:gd name="T6" fmla="*/ 16 w 180"/>
                <a:gd name="T7" fmla="*/ 27 h 196"/>
                <a:gd name="T8" fmla="*/ 11 w 180"/>
                <a:gd name="T9" fmla="*/ 37 h 196"/>
                <a:gd name="T10" fmla="*/ 22 w 180"/>
                <a:gd name="T11" fmla="*/ 47 h 196"/>
                <a:gd name="T12" fmla="*/ 38 w 180"/>
                <a:gd name="T13" fmla="*/ 68 h 196"/>
                <a:gd name="T14" fmla="*/ 58 w 180"/>
                <a:gd name="T15" fmla="*/ 74 h 196"/>
                <a:gd name="T16" fmla="*/ 66 w 180"/>
                <a:gd name="T17" fmla="*/ 89 h 196"/>
                <a:gd name="T18" fmla="*/ 83 w 180"/>
                <a:gd name="T19" fmla="*/ 104 h 196"/>
                <a:gd name="T20" fmla="*/ 103 w 180"/>
                <a:gd name="T21" fmla="*/ 133 h 196"/>
                <a:gd name="T22" fmla="*/ 116 w 180"/>
                <a:gd name="T23" fmla="*/ 141 h 196"/>
                <a:gd name="T24" fmla="*/ 127 w 180"/>
                <a:gd name="T25" fmla="*/ 156 h 196"/>
                <a:gd name="T26" fmla="*/ 136 w 180"/>
                <a:gd name="T27" fmla="*/ 166 h 196"/>
                <a:gd name="T28" fmla="*/ 143 w 180"/>
                <a:gd name="T29" fmla="*/ 179 h 196"/>
                <a:gd name="T30" fmla="*/ 159 w 180"/>
                <a:gd name="T31" fmla="*/ 193 h 196"/>
                <a:gd name="T32" fmla="*/ 162 w 180"/>
                <a:gd name="T33" fmla="*/ 186 h 196"/>
                <a:gd name="T34" fmla="*/ 155 w 180"/>
                <a:gd name="T35" fmla="*/ 172 h 196"/>
                <a:gd name="T36" fmla="*/ 161 w 180"/>
                <a:gd name="T37" fmla="*/ 167 h 196"/>
                <a:gd name="T38" fmla="*/ 166 w 180"/>
                <a:gd name="T39" fmla="*/ 163 h 196"/>
                <a:gd name="T40" fmla="*/ 178 w 180"/>
                <a:gd name="T41" fmla="*/ 168 h 196"/>
                <a:gd name="T42" fmla="*/ 170 w 180"/>
                <a:gd name="T43" fmla="*/ 156 h 196"/>
                <a:gd name="T44" fmla="*/ 162 w 180"/>
                <a:gd name="T45" fmla="*/ 158 h 196"/>
                <a:gd name="T46" fmla="*/ 153 w 180"/>
                <a:gd name="T47" fmla="*/ 152 h 196"/>
                <a:gd name="T48" fmla="*/ 138 w 180"/>
                <a:gd name="T49" fmla="*/ 150 h 196"/>
                <a:gd name="T50" fmla="*/ 124 w 180"/>
                <a:gd name="T51" fmla="*/ 133 h 196"/>
                <a:gd name="T52" fmla="*/ 114 w 180"/>
                <a:gd name="T53" fmla="*/ 114 h 196"/>
                <a:gd name="T54" fmla="*/ 114 w 180"/>
                <a:gd name="T55" fmla="*/ 100 h 196"/>
                <a:gd name="T56" fmla="*/ 128 w 180"/>
                <a:gd name="T57" fmla="*/ 94 h 196"/>
                <a:gd name="T58" fmla="*/ 137 w 180"/>
                <a:gd name="T59" fmla="*/ 95 h 196"/>
                <a:gd name="T60" fmla="*/ 120 w 180"/>
                <a:gd name="T61" fmla="*/ 88 h 196"/>
                <a:gd name="T62" fmla="*/ 74 w 180"/>
                <a:gd name="T63" fmla="*/ 58 h 196"/>
                <a:gd name="T64" fmla="*/ 61 w 180"/>
                <a:gd name="T65" fmla="*/ 50 h 196"/>
                <a:gd name="T66" fmla="*/ 51 w 180"/>
                <a:gd name="T67" fmla="*/ 42 h 196"/>
                <a:gd name="T68" fmla="*/ 43 w 180"/>
                <a:gd name="T69" fmla="*/ 30 h 196"/>
                <a:gd name="T70" fmla="*/ 25 w 180"/>
                <a:gd name="T71" fmla="*/ 16 h 196"/>
                <a:gd name="T72" fmla="*/ 12 w 180"/>
                <a:gd name="T73" fmla="*/ 7 h 196"/>
                <a:gd name="T74" fmla="*/ 5 w 180"/>
                <a:gd name="T75" fmla="*/ 0 h 196"/>
                <a:gd name="T76" fmla="*/ 1 w 180"/>
                <a:gd name="T77" fmla="*/ 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0" h="196">
                  <a:moveTo>
                    <a:pt x="1" y="5"/>
                  </a:moveTo>
                  <a:cubicBezTo>
                    <a:pt x="0" y="7"/>
                    <a:pt x="3" y="13"/>
                    <a:pt x="7" y="13"/>
                  </a:cubicBezTo>
                  <a:cubicBezTo>
                    <a:pt x="10" y="13"/>
                    <a:pt x="12" y="15"/>
                    <a:pt x="15" y="20"/>
                  </a:cubicBezTo>
                  <a:cubicBezTo>
                    <a:pt x="18" y="24"/>
                    <a:pt x="20" y="27"/>
                    <a:pt x="16" y="27"/>
                  </a:cubicBezTo>
                  <a:cubicBezTo>
                    <a:pt x="12" y="27"/>
                    <a:pt x="9" y="33"/>
                    <a:pt x="11" y="37"/>
                  </a:cubicBezTo>
                  <a:cubicBezTo>
                    <a:pt x="13" y="41"/>
                    <a:pt x="20" y="44"/>
                    <a:pt x="22" y="47"/>
                  </a:cubicBezTo>
                  <a:cubicBezTo>
                    <a:pt x="25" y="50"/>
                    <a:pt x="33" y="64"/>
                    <a:pt x="38" y="68"/>
                  </a:cubicBezTo>
                  <a:cubicBezTo>
                    <a:pt x="42" y="72"/>
                    <a:pt x="51" y="70"/>
                    <a:pt x="58" y="74"/>
                  </a:cubicBezTo>
                  <a:cubicBezTo>
                    <a:pt x="64" y="77"/>
                    <a:pt x="65" y="84"/>
                    <a:pt x="66" y="89"/>
                  </a:cubicBezTo>
                  <a:cubicBezTo>
                    <a:pt x="67" y="95"/>
                    <a:pt x="79" y="99"/>
                    <a:pt x="83" y="104"/>
                  </a:cubicBezTo>
                  <a:cubicBezTo>
                    <a:pt x="87" y="108"/>
                    <a:pt x="101" y="128"/>
                    <a:pt x="103" y="133"/>
                  </a:cubicBezTo>
                  <a:cubicBezTo>
                    <a:pt x="105" y="139"/>
                    <a:pt x="112" y="138"/>
                    <a:pt x="116" y="141"/>
                  </a:cubicBezTo>
                  <a:cubicBezTo>
                    <a:pt x="121" y="143"/>
                    <a:pt x="126" y="153"/>
                    <a:pt x="127" y="156"/>
                  </a:cubicBezTo>
                  <a:cubicBezTo>
                    <a:pt x="128" y="160"/>
                    <a:pt x="132" y="162"/>
                    <a:pt x="136" y="166"/>
                  </a:cubicBezTo>
                  <a:cubicBezTo>
                    <a:pt x="141" y="170"/>
                    <a:pt x="142" y="172"/>
                    <a:pt x="143" y="179"/>
                  </a:cubicBezTo>
                  <a:cubicBezTo>
                    <a:pt x="143" y="187"/>
                    <a:pt x="155" y="190"/>
                    <a:pt x="159" y="193"/>
                  </a:cubicBezTo>
                  <a:cubicBezTo>
                    <a:pt x="162" y="196"/>
                    <a:pt x="165" y="189"/>
                    <a:pt x="162" y="186"/>
                  </a:cubicBezTo>
                  <a:cubicBezTo>
                    <a:pt x="160" y="183"/>
                    <a:pt x="155" y="175"/>
                    <a:pt x="155" y="172"/>
                  </a:cubicBezTo>
                  <a:cubicBezTo>
                    <a:pt x="155" y="168"/>
                    <a:pt x="158" y="167"/>
                    <a:pt x="161" y="167"/>
                  </a:cubicBezTo>
                  <a:cubicBezTo>
                    <a:pt x="163" y="166"/>
                    <a:pt x="161" y="162"/>
                    <a:pt x="166" y="163"/>
                  </a:cubicBezTo>
                  <a:cubicBezTo>
                    <a:pt x="172" y="164"/>
                    <a:pt x="177" y="172"/>
                    <a:pt x="178" y="168"/>
                  </a:cubicBezTo>
                  <a:cubicBezTo>
                    <a:pt x="180" y="164"/>
                    <a:pt x="172" y="159"/>
                    <a:pt x="170" y="156"/>
                  </a:cubicBezTo>
                  <a:cubicBezTo>
                    <a:pt x="167" y="153"/>
                    <a:pt x="165" y="160"/>
                    <a:pt x="162" y="158"/>
                  </a:cubicBezTo>
                  <a:cubicBezTo>
                    <a:pt x="159" y="156"/>
                    <a:pt x="155" y="154"/>
                    <a:pt x="153" y="152"/>
                  </a:cubicBezTo>
                  <a:cubicBezTo>
                    <a:pt x="151" y="150"/>
                    <a:pt x="142" y="153"/>
                    <a:pt x="138" y="150"/>
                  </a:cubicBezTo>
                  <a:cubicBezTo>
                    <a:pt x="134" y="147"/>
                    <a:pt x="128" y="139"/>
                    <a:pt x="124" y="133"/>
                  </a:cubicBezTo>
                  <a:cubicBezTo>
                    <a:pt x="119" y="127"/>
                    <a:pt x="117" y="119"/>
                    <a:pt x="114" y="114"/>
                  </a:cubicBezTo>
                  <a:cubicBezTo>
                    <a:pt x="112" y="109"/>
                    <a:pt x="111" y="103"/>
                    <a:pt x="114" y="100"/>
                  </a:cubicBezTo>
                  <a:cubicBezTo>
                    <a:pt x="117" y="97"/>
                    <a:pt x="121" y="91"/>
                    <a:pt x="128" y="94"/>
                  </a:cubicBezTo>
                  <a:cubicBezTo>
                    <a:pt x="136" y="97"/>
                    <a:pt x="139" y="96"/>
                    <a:pt x="137" y="95"/>
                  </a:cubicBezTo>
                  <a:cubicBezTo>
                    <a:pt x="136" y="93"/>
                    <a:pt x="125" y="91"/>
                    <a:pt x="120" y="88"/>
                  </a:cubicBezTo>
                  <a:cubicBezTo>
                    <a:pt x="116" y="85"/>
                    <a:pt x="78" y="62"/>
                    <a:pt x="74" y="58"/>
                  </a:cubicBezTo>
                  <a:cubicBezTo>
                    <a:pt x="70" y="54"/>
                    <a:pt x="64" y="53"/>
                    <a:pt x="61" y="50"/>
                  </a:cubicBezTo>
                  <a:cubicBezTo>
                    <a:pt x="57" y="47"/>
                    <a:pt x="55" y="48"/>
                    <a:pt x="51" y="42"/>
                  </a:cubicBezTo>
                  <a:cubicBezTo>
                    <a:pt x="47" y="36"/>
                    <a:pt x="46" y="34"/>
                    <a:pt x="43" y="30"/>
                  </a:cubicBezTo>
                  <a:cubicBezTo>
                    <a:pt x="39" y="26"/>
                    <a:pt x="29" y="19"/>
                    <a:pt x="25" y="16"/>
                  </a:cubicBezTo>
                  <a:cubicBezTo>
                    <a:pt x="20" y="13"/>
                    <a:pt x="16" y="12"/>
                    <a:pt x="12" y="7"/>
                  </a:cubicBezTo>
                  <a:cubicBezTo>
                    <a:pt x="8" y="2"/>
                    <a:pt x="8" y="0"/>
                    <a:pt x="5" y="0"/>
                  </a:cubicBezTo>
                  <a:cubicBezTo>
                    <a:pt x="1" y="1"/>
                    <a:pt x="1" y="5"/>
                    <a:pt x="1" y="5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97" name="Freeform 12"/>
            <p:cNvSpPr>
              <a:spLocks/>
            </p:cNvSpPr>
            <p:nvPr/>
          </p:nvSpPr>
          <p:spPr bwMode="auto">
            <a:xfrm>
              <a:off x="4432" y="3782"/>
              <a:ext cx="163" cy="148"/>
            </a:xfrm>
            <a:custGeom>
              <a:avLst/>
              <a:gdLst>
                <a:gd name="T0" fmla="*/ 77 w 78"/>
                <a:gd name="T1" fmla="*/ 27 h 71"/>
                <a:gd name="T2" fmla="*/ 73 w 78"/>
                <a:gd name="T3" fmla="*/ 20 h 71"/>
                <a:gd name="T4" fmla="*/ 65 w 78"/>
                <a:gd name="T5" fmla="*/ 15 h 71"/>
                <a:gd name="T6" fmla="*/ 55 w 78"/>
                <a:gd name="T7" fmla="*/ 29 h 71"/>
                <a:gd name="T8" fmla="*/ 50 w 78"/>
                <a:gd name="T9" fmla="*/ 37 h 71"/>
                <a:gd name="T10" fmla="*/ 45 w 78"/>
                <a:gd name="T11" fmla="*/ 48 h 71"/>
                <a:gd name="T12" fmla="*/ 41 w 78"/>
                <a:gd name="T13" fmla="*/ 57 h 71"/>
                <a:gd name="T14" fmla="*/ 23 w 78"/>
                <a:gd name="T15" fmla="*/ 69 h 71"/>
                <a:gd name="T16" fmla="*/ 12 w 78"/>
                <a:gd name="T17" fmla="*/ 66 h 71"/>
                <a:gd name="T18" fmla="*/ 8 w 78"/>
                <a:gd name="T19" fmla="*/ 59 h 71"/>
                <a:gd name="T20" fmla="*/ 0 w 78"/>
                <a:gd name="T21" fmla="*/ 53 h 71"/>
                <a:gd name="T22" fmla="*/ 0 w 78"/>
                <a:gd name="T23" fmla="*/ 53 h 71"/>
                <a:gd name="T24" fmla="*/ 0 w 78"/>
                <a:gd name="T25" fmla="*/ 46 h 71"/>
                <a:gd name="T26" fmla="*/ 0 w 78"/>
                <a:gd name="T27" fmla="*/ 37 h 71"/>
                <a:gd name="T28" fmla="*/ 3 w 78"/>
                <a:gd name="T29" fmla="*/ 34 h 71"/>
                <a:gd name="T30" fmla="*/ 9 w 78"/>
                <a:gd name="T31" fmla="*/ 33 h 71"/>
                <a:gd name="T32" fmla="*/ 15 w 78"/>
                <a:gd name="T33" fmla="*/ 27 h 71"/>
                <a:gd name="T34" fmla="*/ 15 w 78"/>
                <a:gd name="T35" fmla="*/ 17 h 71"/>
                <a:gd name="T36" fmla="*/ 26 w 78"/>
                <a:gd name="T37" fmla="*/ 18 h 71"/>
                <a:gd name="T38" fmla="*/ 32 w 78"/>
                <a:gd name="T39" fmla="*/ 15 h 71"/>
                <a:gd name="T40" fmla="*/ 41 w 78"/>
                <a:gd name="T41" fmla="*/ 20 h 71"/>
                <a:gd name="T42" fmla="*/ 47 w 78"/>
                <a:gd name="T43" fmla="*/ 16 h 71"/>
                <a:gd name="T44" fmla="*/ 52 w 78"/>
                <a:gd name="T45" fmla="*/ 15 h 71"/>
                <a:gd name="T46" fmla="*/ 57 w 78"/>
                <a:gd name="T47" fmla="*/ 8 h 71"/>
                <a:gd name="T48" fmla="*/ 69 w 78"/>
                <a:gd name="T49" fmla="*/ 6 h 71"/>
                <a:gd name="T50" fmla="*/ 75 w 78"/>
                <a:gd name="T51" fmla="*/ 0 h 71"/>
                <a:gd name="T52" fmla="*/ 78 w 78"/>
                <a:gd name="T53" fmla="*/ 1 h 71"/>
                <a:gd name="T54" fmla="*/ 77 w 78"/>
                <a:gd name="T55" fmla="*/ 2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8" h="71">
                  <a:moveTo>
                    <a:pt x="77" y="27"/>
                  </a:moveTo>
                  <a:cubicBezTo>
                    <a:pt x="74" y="25"/>
                    <a:pt x="73" y="21"/>
                    <a:pt x="73" y="20"/>
                  </a:cubicBezTo>
                  <a:cubicBezTo>
                    <a:pt x="72" y="18"/>
                    <a:pt x="68" y="11"/>
                    <a:pt x="65" y="15"/>
                  </a:cubicBezTo>
                  <a:cubicBezTo>
                    <a:pt x="63" y="19"/>
                    <a:pt x="55" y="24"/>
                    <a:pt x="55" y="29"/>
                  </a:cubicBezTo>
                  <a:cubicBezTo>
                    <a:pt x="55" y="33"/>
                    <a:pt x="53" y="33"/>
                    <a:pt x="50" y="37"/>
                  </a:cubicBezTo>
                  <a:cubicBezTo>
                    <a:pt x="46" y="40"/>
                    <a:pt x="44" y="44"/>
                    <a:pt x="45" y="48"/>
                  </a:cubicBezTo>
                  <a:cubicBezTo>
                    <a:pt x="45" y="51"/>
                    <a:pt x="44" y="54"/>
                    <a:pt x="41" y="57"/>
                  </a:cubicBezTo>
                  <a:cubicBezTo>
                    <a:pt x="37" y="59"/>
                    <a:pt x="26" y="67"/>
                    <a:pt x="23" y="69"/>
                  </a:cubicBezTo>
                  <a:cubicBezTo>
                    <a:pt x="19" y="71"/>
                    <a:pt x="15" y="69"/>
                    <a:pt x="12" y="66"/>
                  </a:cubicBezTo>
                  <a:cubicBezTo>
                    <a:pt x="9" y="63"/>
                    <a:pt x="11" y="59"/>
                    <a:pt x="8" y="59"/>
                  </a:cubicBezTo>
                  <a:cubicBezTo>
                    <a:pt x="4" y="58"/>
                    <a:pt x="1" y="56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37"/>
                    <a:pt x="0" y="37"/>
                  </a:cubicBezTo>
                  <a:cubicBezTo>
                    <a:pt x="0" y="36"/>
                    <a:pt x="3" y="34"/>
                    <a:pt x="3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8" y="1"/>
                    <a:pt x="78" y="1"/>
                    <a:pt x="78" y="1"/>
                  </a:cubicBezTo>
                  <a:lnTo>
                    <a:pt x="77" y="27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98" name="Freeform 13"/>
            <p:cNvSpPr>
              <a:spLocks/>
            </p:cNvSpPr>
            <p:nvPr/>
          </p:nvSpPr>
          <p:spPr bwMode="auto">
            <a:xfrm>
              <a:off x="3840" y="3505"/>
              <a:ext cx="600" cy="396"/>
            </a:xfrm>
            <a:custGeom>
              <a:avLst/>
              <a:gdLst>
                <a:gd name="T0" fmla="*/ 283 w 288"/>
                <a:gd name="T1" fmla="*/ 184 h 190"/>
                <a:gd name="T2" fmla="*/ 259 w 288"/>
                <a:gd name="T3" fmla="*/ 180 h 190"/>
                <a:gd name="T4" fmla="*/ 235 w 288"/>
                <a:gd name="T5" fmla="*/ 182 h 190"/>
                <a:gd name="T6" fmla="*/ 210 w 288"/>
                <a:gd name="T7" fmla="*/ 181 h 190"/>
                <a:gd name="T8" fmla="*/ 194 w 288"/>
                <a:gd name="T9" fmla="*/ 166 h 190"/>
                <a:gd name="T10" fmla="*/ 166 w 288"/>
                <a:gd name="T11" fmla="*/ 142 h 190"/>
                <a:gd name="T12" fmla="*/ 139 w 288"/>
                <a:gd name="T13" fmla="*/ 124 h 190"/>
                <a:gd name="T14" fmla="*/ 102 w 288"/>
                <a:gd name="T15" fmla="*/ 125 h 190"/>
                <a:gd name="T16" fmla="*/ 76 w 288"/>
                <a:gd name="T17" fmla="*/ 142 h 190"/>
                <a:gd name="T18" fmla="*/ 64 w 288"/>
                <a:gd name="T19" fmla="*/ 131 h 190"/>
                <a:gd name="T20" fmla="*/ 64 w 288"/>
                <a:gd name="T21" fmla="*/ 119 h 190"/>
                <a:gd name="T22" fmla="*/ 54 w 288"/>
                <a:gd name="T23" fmla="*/ 111 h 190"/>
                <a:gd name="T24" fmla="*/ 49 w 288"/>
                <a:gd name="T25" fmla="*/ 92 h 190"/>
                <a:gd name="T26" fmla="*/ 41 w 288"/>
                <a:gd name="T27" fmla="*/ 93 h 190"/>
                <a:gd name="T28" fmla="*/ 35 w 288"/>
                <a:gd name="T29" fmla="*/ 86 h 190"/>
                <a:gd name="T30" fmla="*/ 23 w 288"/>
                <a:gd name="T31" fmla="*/ 89 h 190"/>
                <a:gd name="T32" fmla="*/ 14 w 288"/>
                <a:gd name="T33" fmla="*/ 87 h 190"/>
                <a:gd name="T34" fmla="*/ 16 w 288"/>
                <a:gd name="T35" fmla="*/ 77 h 190"/>
                <a:gd name="T36" fmla="*/ 5 w 288"/>
                <a:gd name="T37" fmla="*/ 76 h 190"/>
                <a:gd name="T38" fmla="*/ 0 w 288"/>
                <a:gd name="T39" fmla="*/ 69 h 190"/>
                <a:gd name="T40" fmla="*/ 19 w 288"/>
                <a:gd name="T41" fmla="*/ 58 h 190"/>
                <a:gd name="T42" fmla="*/ 29 w 288"/>
                <a:gd name="T43" fmla="*/ 59 h 190"/>
                <a:gd name="T44" fmla="*/ 44 w 288"/>
                <a:gd name="T45" fmla="*/ 60 h 190"/>
                <a:gd name="T46" fmla="*/ 60 w 288"/>
                <a:gd name="T47" fmla="*/ 58 h 190"/>
                <a:gd name="T48" fmla="*/ 71 w 288"/>
                <a:gd name="T49" fmla="*/ 54 h 190"/>
                <a:gd name="T50" fmla="*/ 92 w 288"/>
                <a:gd name="T51" fmla="*/ 58 h 190"/>
                <a:gd name="T52" fmla="*/ 99 w 288"/>
                <a:gd name="T53" fmla="*/ 57 h 190"/>
                <a:gd name="T54" fmla="*/ 109 w 288"/>
                <a:gd name="T55" fmla="*/ 57 h 190"/>
                <a:gd name="T56" fmla="*/ 131 w 288"/>
                <a:gd name="T57" fmla="*/ 45 h 190"/>
                <a:gd name="T58" fmla="*/ 137 w 288"/>
                <a:gd name="T59" fmla="*/ 38 h 190"/>
                <a:gd name="T60" fmla="*/ 153 w 288"/>
                <a:gd name="T61" fmla="*/ 33 h 190"/>
                <a:gd name="T62" fmla="*/ 172 w 288"/>
                <a:gd name="T63" fmla="*/ 13 h 190"/>
                <a:gd name="T64" fmla="*/ 184 w 288"/>
                <a:gd name="T65" fmla="*/ 8 h 190"/>
                <a:gd name="T66" fmla="*/ 197 w 288"/>
                <a:gd name="T67" fmla="*/ 1 h 190"/>
                <a:gd name="T68" fmla="*/ 207 w 288"/>
                <a:gd name="T69" fmla="*/ 2 h 190"/>
                <a:gd name="T70" fmla="*/ 201 w 288"/>
                <a:gd name="T71" fmla="*/ 20 h 190"/>
                <a:gd name="T72" fmla="*/ 197 w 288"/>
                <a:gd name="T73" fmla="*/ 35 h 190"/>
                <a:gd name="T74" fmla="*/ 194 w 288"/>
                <a:gd name="T75" fmla="*/ 52 h 190"/>
                <a:gd name="T76" fmla="*/ 207 w 288"/>
                <a:gd name="T77" fmla="*/ 60 h 190"/>
                <a:gd name="T78" fmla="*/ 226 w 288"/>
                <a:gd name="T79" fmla="*/ 70 h 190"/>
                <a:gd name="T80" fmla="*/ 241 w 288"/>
                <a:gd name="T81" fmla="*/ 54 h 190"/>
                <a:gd name="T82" fmla="*/ 248 w 288"/>
                <a:gd name="T83" fmla="*/ 44 h 190"/>
                <a:gd name="T84" fmla="*/ 256 w 288"/>
                <a:gd name="T85" fmla="*/ 37 h 190"/>
                <a:gd name="T86" fmla="*/ 269 w 288"/>
                <a:gd name="T87" fmla="*/ 29 h 190"/>
                <a:gd name="T88" fmla="*/ 280 w 288"/>
                <a:gd name="T89" fmla="*/ 47 h 190"/>
                <a:gd name="T90" fmla="*/ 269 w 288"/>
                <a:gd name="T91" fmla="*/ 60 h 190"/>
                <a:gd name="T92" fmla="*/ 259 w 288"/>
                <a:gd name="T93" fmla="*/ 63 h 190"/>
                <a:gd name="T94" fmla="*/ 267 w 288"/>
                <a:gd name="T95" fmla="*/ 76 h 190"/>
                <a:gd name="T96" fmla="*/ 261 w 288"/>
                <a:gd name="T97" fmla="*/ 91 h 190"/>
                <a:gd name="T98" fmla="*/ 254 w 288"/>
                <a:gd name="T99" fmla="*/ 102 h 190"/>
                <a:gd name="T100" fmla="*/ 251 w 288"/>
                <a:gd name="T101" fmla="*/ 113 h 190"/>
                <a:gd name="T102" fmla="*/ 252 w 288"/>
                <a:gd name="T103" fmla="*/ 133 h 190"/>
                <a:gd name="T104" fmla="*/ 264 w 288"/>
                <a:gd name="T105" fmla="*/ 143 h 190"/>
                <a:gd name="T106" fmla="*/ 274 w 288"/>
                <a:gd name="T107" fmla="*/ 141 h 190"/>
                <a:gd name="T108" fmla="*/ 279 w 288"/>
                <a:gd name="T109" fmla="*/ 151 h 190"/>
                <a:gd name="T110" fmla="*/ 288 w 288"/>
                <a:gd name="T111" fmla="*/ 158 h 190"/>
                <a:gd name="T112" fmla="*/ 284 w 288"/>
                <a:gd name="T113" fmla="*/ 170 h 190"/>
                <a:gd name="T114" fmla="*/ 284 w 288"/>
                <a:gd name="T115" fmla="*/ 18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8" h="190">
                  <a:moveTo>
                    <a:pt x="284" y="186"/>
                  </a:moveTo>
                  <a:cubicBezTo>
                    <a:pt x="283" y="185"/>
                    <a:pt x="283" y="185"/>
                    <a:pt x="283" y="184"/>
                  </a:cubicBezTo>
                  <a:cubicBezTo>
                    <a:pt x="282" y="180"/>
                    <a:pt x="278" y="179"/>
                    <a:pt x="277" y="182"/>
                  </a:cubicBezTo>
                  <a:cubicBezTo>
                    <a:pt x="275" y="186"/>
                    <a:pt x="264" y="185"/>
                    <a:pt x="259" y="180"/>
                  </a:cubicBezTo>
                  <a:cubicBezTo>
                    <a:pt x="254" y="175"/>
                    <a:pt x="252" y="178"/>
                    <a:pt x="247" y="182"/>
                  </a:cubicBezTo>
                  <a:cubicBezTo>
                    <a:pt x="242" y="186"/>
                    <a:pt x="239" y="178"/>
                    <a:pt x="235" y="182"/>
                  </a:cubicBezTo>
                  <a:cubicBezTo>
                    <a:pt x="231" y="185"/>
                    <a:pt x="226" y="190"/>
                    <a:pt x="222" y="190"/>
                  </a:cubicBezTo>
                  <a:cubicBezTo>
                    <a:pt x="218" y="189"/>
                    <a:pt x="214" y="188"/>
                    <a:pt x="210" y="181"/>
                  </a:cubicBezTo>
                  <a:cubicBezTo>
                    <a:pt x="207" y="174"/>
                    <a:pt x="205" y="180"/>
                    <a:pt x="204" y="177"/>
                  </a:cubicBezTo>
                  <a:cubicBezTo>
                    <a:pt x="203" y="174"/>
                    <a:pt x="196" y="167"/>
                    <a:pt x="194" y="166"/>
                  </a:cubicBezTo>
                  <a:cubicBezTo>
                    <a:pt x="191" y="165"/>
                    <a:pt x="184" y="158"/>
                    <a:pt x="181" y="155"/>
                  </a:cubicBezTo>
                  <a:cubicBezTo>
                    <a:pt x="179" y="152"/>
                    <a:pt x="167" y="145"/>
                    <a:pt x="166" y="142"/>
                  </a:cubicBezTo>
                  <a:cubicBezTo>
                    <a:pt x="165" y="139"/>
                    <a:pt x="155" y="137"/>
                    <a:pt x="153" y="132"/>
                  </a:cubicBezTo>
                  <a:cubicBezTo>
                    <a:pt x="151" y="127"/>
                    <a:pt x="142" y="126"/>
                    <a:pt x="139" y="124"/>
                  </a:cubicBezTo>
                  <a:cubicBezTo>
                    <a:pt x="136" y="121"/>
                    <a:pt x="124" y="124"/>
                    <a:pt x="119" y="127"/>
                  </a:cubicBezTo>
                  <a:cubicBezTo>
                    <a:pt x="114" y="131"/>
                    <a:pt x="107" y="127"/>
                    <a:pt x="102" y="125"/>
                  </a:cubicBezTo>
                  <a:cubicBezTo>
                    <a:pt x="96" y="124"/>
                    <a:pt x="93" y="131"/>
                    <a:pt x="88" y="134"/>
                  </a:cubicBezTo>
                  <a:cubicBezTo>
                    <a:pt x="84" y="137"/>
                    <a:pt x="80" y="139"/>
                    <a:pt x="76" y="142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64" y="119"/>
                    <a:pt x="64" y="119"/>
                    <a:pt x="64" y="119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1" y="93"/>
                    <a:pt x="41" y="93"/>
                    <a:pt x="41" y="93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92" y="58"/>
                    <a:pt x="92" y="58"/>
                    <a:pt x="92" y="58"/>
                  </a:cubicBezTo>
                  <a:cubicBezTo>
                    <a:pt x="95" y="54"/>
                    <a:pt x="95" y="54"/>
                    <a:pt x="95" y="54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9" y="57"/>
                    <a:pt x="109" y="57"/>
                    <a:pt x="109" y="57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31" y="45"/>
                    <a:pt x="131" y="45"/>
                    <a:pt x="131" y="45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45" y="38"/>
                    <a:pt x="145" y="38"/>
                    <a:pt x="145" y="38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90" y="6"/>
                    <a:pt x="190" y="6"/>
                    <a:pt x="190" y="6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4" y="16"/>
                    <a:pt x="204" y="16"/>
                    <a:pt x="204" y="16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202" y="30"/>
                    <a:pt x="202" y="30"/>
                    <a:pt x="202" y="30"/>
                  </a:cubicBezTo>
                  <a:cubicBezTo>
                    <a:pt x="197" y="35"/>
                    <a:pt x="197" y="35"/>
                    <a:pt x="197" y="35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194" y="52"/>
                    <a:pt x="194" y="52"/>
                    <a:pt x="194" y="52"/>
                  </a:cubicBezTo>
                  <a:cubicBezTo>
                    <a:pt x="199" y="58"/>
                    <a:pt x="199" y="58"/>
                    <a:pt x="199" y="58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17" y="55"/>
                    <a:pt x="217" y="55"/>
                    <a:pt x="217" y="55"/>
                  </a:cubicBezTo>
                  <a:cubicBezTo>
                    <a:pt x="226" y="70"/>
                    <a:pt x="226" y="70"/>
                    <a:pt x="226" y="70"/>
                  </a:cubicBezTo>
                  <a:cubicBezTo>
                    <a:pt x="233" y="65"/>
                    <a:pt x="233" y="65"/>
                    <a:pt x="233" y="65"/>
                  </a:cubicBezTo>
                  <a:cubicBezTo>
                    <a:pt x="241" y="54"/>
                    <a:pt x="241" y="54"/>
                    <a:pt x="241" y="54"/>
                  </a:cubicBezTo>
                  <a:cubicBezTo>
                    <a:pt x="247" y="53"/>
                    <a:pt x="247" y="53"/>
                    <a:pt x="247" y="53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51" y="38"/>
                    <a:pt x="251" y="38"/>
                    <a:pt x="251" y="38"/>
                  </a:cubicBezTo>
                  <a:cubicBezTo>
                    <a:pt x="256" y="37"/>
                    <a:pt x="256" y="37"/>
                    <a:pt x="256" y="37"/>
                  </a:cubicBezTo>
                  <a:cubicBezTo>
                    <a:pt x="261" y="29"/>
                    <a:pt x="261" y="29"/>
                    <a:pt x="261" y="29"/>
                  </a:cubicBezTo>
                  <a:cubicBezTo>
                    <a:pt x="269" y="29"/>
                    <a:pt x="269" y="29"/>
                    <a:pt x="269" y="29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80" y="47"/>
                    <a:pt x="280" y="47"/>
                    <a:pt x="280" y="47"/>
                  </a:cubicBezTo>
                  <a:cubicBezTo>
                    <a:pt x="279" y="56"/>
                    <a:pt x="279" y="56"/>
                    <a:pt x="279" y="56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62" y="59"/>
                    <a:pt x="262" y="59"/>
                    <a:pt x="262" y="59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6"/>
                    <a:pt x="267" y="76"/>
                    <a:pt x="267" y="76"/>
                  </a:cubicBezTo>
                  <a:cubicBezTo>
                    <a:pt x="260" y="80"/>
                    <a:pt x="260" y="80"/>
                    <a:pt x="260" y="80"/>
                  </a:cubicBezTo>
                  <a:cubicBezTo>
                    <a:pt x="261" y="91"/>
                    <a:pt x="261" y="91"/>
                    <a:pt x="261" y="91"/>
                  </a:cubicBezTo>
                  <a:cubicBezTo>
                    <a:pt x="254" y="96"/>
                    <a:pt x="254" y="96"/>
                    <a:pt x="254" y="96"/>
                  </a:cubicBezTo>
                  <a:cubicBezTo>
                    <a:pt x="254" y="102"/>
                    <a:pt x="254" y="102"/>
                    <a:pt x="254" y="102"/>
                  </a:cubicBezTo>
                  <a:cubicBezTo>
                    <a:pt x="249" y="107"/>
                    <a:pt x="249" y="107"/>
                    <a:pt x="249" y="107"/>
                  </a:cubicBezTo>
                  <a:cubicBezTo>
                    <a:pt x="251" y="113"/>
                    <a:pt x="251" y="113"/>
                    <a:pt x="251" y="113"/>
                  </a:cubicBezTo>
                  <a:cubicBezTo>
                    <a:pt x="249" y="121"/>
                    <a:pt x="249" y="121"/>
                    <a:pt x="249" y="121"/>
                  </a:cubicBezTo>
                  <a:cubicBezTo>
                    <a:pt x="252" y="133"/>
                    <a:pt x="252" y="133"/>
                    <a:pt x="252" y="133"/>
                  </a:cubicBezTo>
                  <a:cubicBezTo>
                    <a:pt x="260" y="137"/>
                    <a:pt x="260" y="137"/>
                    <a:pt x="260" y="137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74" y="141"/>
                    <a:pt x="274" y="141"/>
                    <a:pt x="274" y="141"/>
                  </a:cubicBezTo>
                  <a:cubicBezTo>
                    <a:pt x="275" y="146"/>
                    <a:pt x="275" y="146"/>
                    <a:pt x="275" y="146"/>
                  </a:cubicBezTo>
                  <a:cubicBezTo>
                    <a:pt x="279" y="151"/>
                    <a:pt x="279" y="151"/>
                    <a:pt x="279" y="151"/>
                  </a:cubicBezTo>
                  <a:cubicBezTo>
                    <a:pt x="281" y="156"/>
                    <a:pt x="281" y="156"/>
                    <a:pt x="281" y="156"/>
                  </a:cubicBezTo>
                  <a:cubicBezTo>
                    <a:pt x="288" y="158"/>
                    <a:pt x="288" y="158"/>
                    <a:pt x="288" y="158"/>
                  </a:cubicBezTo>
                  <a:cubicBezTo>
                    <a:pt x="287" y="167"/>
                    <a:pt x="287" y="167"/>
                    <a:pt x="287" y="167"/>
                  </a:cubicBezTo>
                  <a:cubicBezTo>
                    <a:pt x="287" y="167"/>
                    <a:pt x="284" y="169"/>
                    <a:pt x="284" y="170"/>
                  </a:cubicBezTo>
                  <a:cubicBezTo>
                    <a:pt x="284" y="170"/>
                    <a:pt x="284" y="179"/>
                    <a:pt x="284" y="179"/>
                  </a:cubicBezTo>
                  <a:lnTo>
                    <a:pt x="284" y="186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99" name="Freeform 14"/>
            <p:cNvSpPr>
              <a:spLocks noEditPoints="1"/>
            </p:cNvSpPr>
            <p:nvPr/>
          </p:nvSpPr>
          <p:spPr bwMode="auto">
            <a:xfrm>
              <a:off x="2125" y="2153"/>
              <a:ext cx="477" cy="690"/>
            </a:xfrm>
            <a:custGeom>
              <a:avLst/>
              <a:gdLst>
                <a:gd name="T0" fmla="*/ 126 w 229"/>
                <a:gd name="T1" fmla="*/ 16 h 331"/>
                <a:gd name="T2" fmla="*/ 140 w 229"/>
                <a:gd name="T3" fmla="*/ 12 h 331"/>
                <a:gd name="T4" fmla="*/ 123 w 229"/>
                <a:gd name="T5" fmla="*/ 3 h 331"/>
                <a:gd name="T6" fmla="*/ 171 w 229"/>
                <a:gd name="T7" fmla="*/ 48 h 331"/>
                <a:gd name="T8" fmla="*/ 173 w 229"/>
                <a:gd name="T9" fmla="*/ 58 h 331"/>
                <a:gd name="T10" fmla="*/ 187 w 229"/>
                <a:gd name="T11" fmla="*/ 52 h 331"/>
                <a:gd name="T12" fmla="*/ 206 w 229"/>
                <a:gd name="T13" fmla="*/ 50 h 331"/>
                <a:gd name="T14" fmla="*/ 227 w 229"/>
                <a:gd name="T15" fmla="*/ 51 h 331"/>
                <a:gd name="T16" fmla="*/ 212 w 229"/>
                <a:gd name="T17" fmla="*/ 46 h 331"/>
                <a:gd name="T18" fmla="*/ 211 w 229"/>
                <a:gd name="T19" fmla="*/ 39 h 331"/>
                <a:gd name="T20" fmla="*/ 201 w 229"/>
                <a:gd name="T21" fmla="*/ 43 h 331"/>
                <a:gd name="T22" fmla="*/ 188 w 229"/>
                <a:gd name="T23" fmla="*/ 50 h 331"/>
                <a:gd name="T24" fmla="*/ 171 w 229"/>
                <a:gd name="T25" fmla="*/ 48 h 331"/>
                <a:gd name="T26" fmla="*/ 171 w 229"/>
                <a:gd name="T27" fmla="*/ 24 h 331"/>
                <a:gd name="T28" fmla="*/ 181 w 229"/>
                <a:gd name="T29" fmla="*/ 22 h 331"/>
                <a:gd name="T30" fmla="*/ 192 w 229"/>
                <a:gd name="T31" fmla="*/ 15 h 331"/>
                <a:gd name="T32" fmla="*/ 194 w 229"/>
                <a:gd name="T33" fmla="*/ 22 h 331"/>
                <a:gd name="T34" fmla="*/ 188 w 229"/>
                <a:gd name="T35" fmla="*/ 35 h 331"/>
                <a:gd name="T36" fmla="*/ 172 w 229"/>
                <a:gd name="T37" fmla="*/ 34 h 331"/>
                <a:gd name="T38" fmla="*/ 125 w 229"/>
                <a:gd name="T39" fmla="*/ 22 h 331"/>
                <a:gd name="T40" fmla="*/ 138 w 229"/>
                <a:gd name="T41" fmla="*/ 21 h 331"/>
                <a:gd name="T42" fmla="*/ 153 w 229"/>
                <a:gd name="T43" fmla="*/ 18 h 331"/>
                <a:gd name="T44" fmla="*/ 143 w 229"/>
                <a:gd name="T45" fmla="*/ 28 h 331"/>
                <a:gd name="T46" fmla="*/ 126 w 229"/>
                <a:gd name="T47" fmla="*/ 31 h 331"/>
                <a:gd name="T48" fmla="*/ 125 w 229"/>
                <a:gd name="T49" fmla="*/ 22 h 331"/>
                <a:gd name="T50" fmla="*/ 21 w 229"/>
                <a:gd name="T51" fmla="*/ 263 h 331"/>
                <a:gd name="T52" fmla="*/ 1 w 229"/>
                <a:gd name="T53" fmla="*/ 272 h 331"/>
                <a:gd name="T54" fmla="*/ 10 w 229"/>
                <a:gd name="T55" fmla="*/ 285 h 331"/>
                <a:gd name="T56" fmla="*/ 3 w 229"/>
                <a:gd name="T57" fmla="*/ 297 h 331"/>
                <a:gd name="T58" fmla="*/ 14 w 229"/>
                <a:gd name="T59" fmla="*/ 290 h 331"/>
                <a:gd name="T60" fmla="*/ 6 w 229"/>
                <a:gd name="T61" fmla="*/ 306 h 331"/>
                <a:gd name="T62" fmla="*/ 21 w 229"/>
                <a:gd name="T63" fmla="*/ 323 h 331"/>
                <a:gd name="T64" fmla="*/ 40 w 229"/>
                <a:gd name="T65" fmla="*/ 323 h 331"/>
                <a:gd name="T66" fmla="*/ 39 w 229"/>
                <a:gd name="T67" fmla="*/ 292 h 331"/>
                <a:gd name="T68" fmla="*/ 55 w 229"/>
                <a:gd name="T69" fmla="*/ 265 h 331"/>
                <a:gd name="T70" fmla="*/ 76 w 229"/>
                <a:gd name="T71" fmla="*/ 253 h 331"/>
                <a:gd name="T72" fmla="*/ 105 w 229"/>
                <a:gd name="T73" fmla="*/ 231 h 331"/>
                <a:gd name="T74" fmla="*/ 134 w 229"/>
                <a:gd name="T75" fmla="*/ 214 h 331"/>
                <a:gd name="T76" fmla="*/ 188 w 229"/>
                <a:gd name="T77" fmla="*/ 204 h 331"/>
                <a:gd name="T78" fmla="*/ 195 w 229"/>
                <a:gd name="T79" fmla="*/ 180 h 331"/>
                <a:gd name="T80" fmla="*/ 158 w 229"/>
                <a:gd name="T81" fmla="*/ 190 h 331"/>
                <a:gd name="T82" fmla="*/ 124 w 229"/>
                <a:gd name="T83" fmla="*/ 188 h 331"/>
                <a:gd name="T84" fmla="*/ 93 w 229"/>
                <a:gd name="T85" fmla="*/ 200 h 331"/>
                <a:gd name="T86" fmla="*/ 79 w 229"/>
                <a:gd name="T87" fmla="*/ 214 h 331"/>
                <a:gd name="T88" fmla="*/ 53 w 229"/>
                <a:gd name="T89" fmla="*/ 227 h 331"/>
                <a:gd name="T90" fmla="*/ 48 w 229"/>
                <a:gd name="T91" fmla="*/ 242 h 331"/>
                <a:gd name="T92" fmla="*/ 30 w 229"/>
                <a:gd name="T93" fmla="*/ 24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" h="331">
                  <a:moveTo>
                    <a:pt x="123" y="10"/>
                  </a:moveTo>
                  <a:cubicBezTo>
                    <a:pt x="124" y="12"/>
                    <a:pt x="122" y="18"/>
                    <a:pt x="126" y="16"/>
                  </a:cubicBezTo>
                  <a:cubicBezTo>
                    <a:pt x="130" y="15"/>
                    <a:pt x="134" y="12"/>
                    <a:pt x="135" y="14"/>
                  </a:cubicBezTo>
                  <a:cubicBezTo>
                    <a:pt x="136" y="16"/>
                    <a:pt x="143" y="16"/>
                    <a:pt x="140" y="12"/>
                  </a:cubicBezTo>
                  <a:cubicBezTo>
                    <a:pt x="138" y="8"/>
                    <a:pt x="132" y="7"/>
                    <a:pt x="129" y="7"/>
                  </a:cubicBezTo>
                  <a:cubicBezTo>
                    <a:pt x="127" y="7"/>
                    <a:pt x="124" y="0"/>
                    <a:pt x="123" y="3"/>
                  </a:cubicBezTo>
                  <a:cubicBezTo>
                    <a:pt x="122" y="6"/>
                    <a:pt x="123" y="10"/>
                    <a:pt x="123" y="10"/>
                  </a:cubicBezTo>
                  <a:close/>
                  <a:moveTo>
                    <a:pt x="171" y="48"/>
                  </a:moveTo>
                  <a:cubicBezTo>
                    <a:pt x="169" y="48"/>
                    <a:pt x="164" y="51"/>
                    <a:pt x="166" y="55"/>
                  </a:cubicBezTo>
                  <a:cubicBezTo>
                    <a:pt x="167" y="58"/>
                    <a:pt x="170" y="59"/>
                    <a:pt x="173" y="58"/>
                  </a:cubicBezTo>
                  <a:cubicBezTo>
                    <a:pt x="176" y="57"/>
                    <a:pt x="179" y="60"/>
                    <a:pt x="180" y="58"/>
                  </a:cubicBezTo>
                  <a:cubicBezTo>
                    <a:pt x="182" y="55"/>
                    <a:pt x="185" y="49"/>
                    <a:pt x="187" y="52"/>
                  </a:cubicBezTo>
                  <a:cubicBezTo>
                    <a:pt x="189" y="54"/>
                    <a:pt x="195" y="58"/>
                    <a:pt x="197" y="58"/>
                  </a:cubicBezTo>
                  <a:cubicBezTo>
                    <a:pt x="200" y="58"/>
                    <a:pt x="202" y="51"/>
                    <a:pt x="206" y="50"/>
                  </a:cubicBezTo>
                  <a:cubicBezTo>
                    <a:pt x="210" y="49"/>
                    <a:pt x="211" y="55"/>
                    <a:pt x="214" y="56"/>
                  </a:cubicBezTo>
                  <a:cubicBezTo>
                    <a:pt x="217" y="57"/>
                    <a:pt x="225" y="58"/>
                    <a:pt x="227" y="51"/>
                  </a:cubicBezTo>
                  <a:cubicBezTo>
                    <a:pt x="229" y="45"/>
                    <a:pt x="228" y="39"/>
                    <a:pt x="225" y="41"/>
                  </a:cubicBezTo>
                  <a:cubicBezTo>
                    <a:pt x="221" y="42"/>
                    <a:pt x="214" y="46"/>
                    <a:pt x="212" y="46"/>
                  </a:cubicBezTo>
                  <a:cubicBezTo>
                    <a:pt x="210" y="46"/>
                    <a:pt x="207" y="48"/>
                    <a:pt x="206" y="45"/>
                  </a:cubicBezTo>
                  <a:cubicBezTo>
                    <a:pt x="205" y="43"/>
                    <a:pt x="212" y="43"/>
                    <a:pt x="211" y="39"/>
                  </a:cubicBezTo>
                  <a:cubicBezTo>
                    <a:pt x="210" y="35"/>
                    <a:pt x="201" y="35"/>
                    <a:pt x="200" y="37"/>
                  </a:cubicBezTo>
                  <a:cubicBezTo>
                    <a:pt x="200" y="40"/>
                    <a:pt x="204" y="42"/>
                    <a:pt x="201" y="43"/>
                  </a:cubicBezTo>
                  <a:cubicBezTo>
                    <a:pt x="198" y="44"/>
                    <a:pt x="199" y="42"/>
                    <a:pt x="195" y="43"/>
                  </a:cubicBezTo>
                  <a:cubicBezTo>
                    <a:pt x="190" y="44"/>
                    <a:pt x="191" y="49"/>
                    <a:pt x="188" y="50"/>
                  </a:cubicBezTo>
                  <a:cubicBezTo>
                    <a:pt x="186" y="50"/>
                    <a:pt x="182" y="49"/>
                    <a:pt x="180" y="49"/>
                  </a:cubicBezTo>
                  <a:cubicBezTo>
                    <a:pt x="178" y="49"/>
                    <a:pt x="171" y="48"/>
                    <a:pt x="171" y="48"/>
                  </a:cubicBezTo>
                  <a:close/>
                  <a:moveTo>
                    <a:pt x="168" y="28"/>
                  </a:moveTo>
                  <a:cubicBezTo>
                    <a:pt x="168" y="28"/>
                    <a:pt x="172" y="27"/>
                    <a:pt x="171" y="24"/>
                  </a:cubicBezTo>
                  <a:cubicBezTo>
                    <a:pt x="170" y="21"/>
                    <a:pt x="176" y="21"/>
                    <a:pt x="176" y="21"/>
                  </a:cubicBezTo>
                  <a:cubicBezTo>
                    <a:pt x="176" y="21"/>
                    <a:pt x="177" y="23"/>
                    <a:pt x="181" y="22"/>
                  </a:cubicBezTo>
                  <a:cubicBezTo>
                    <a:pt x="184" y="20"/>
                    <a:pt x="181" y="18"/>
                    <a:pt x="183" y="18"/>
                  </a:cubicBezTo>
                  <a:cubicBezTo>
                    <a:pt x="185" y="18"/>
                    <a:pt x="191" y="17"/>
                    <a:pt x="192" y="15"/>
                  </a:cubicBezTo>
                  <a:cubicBezTo>
                    <a:pt x="193" y="12"/>
                    <a:pt x="196" y="13"/>
                    <a:pt x="199" y="18"/>
                  </a:cubicBezTo>
                  <a:cubicBezTo>
                    <a:pt x="201" y="23"/>
                    <a:pt x="196" y="23"/>
                    <a:pt x="194" y="22"/>
                  </a:cubicBezTo>
                  <a:cubicBezTo>
                    <a:pt x="192" y="21"/>
                    <a:pt x="191" y="24"/>
                    <a:pt x="189" y="27"/>
                  </a:cubicBezTo>
                  <a:cubicBezTo>
                    <a:pt x="187" y="30"/>
                    <a:pt x="189" y="31"/>
                    <a:pt x="188" y="35"/>
                  </a:cubicBezTo>
                  <a:cubicBezTo>
                    <a:pt x="186" y="38"/>
                    <a:pt x="182" y="41"/>
                    <a:pt x="178" y="41"/>
                  </a:cubicBezTo>
                  <a:cubicBezTo>
                    <a:pt x="175" y="41"/>
                    <a:pt x="174" y="38"/>
                    <a:pt x="172" y="34"/>
                  </a:cubicBezTo>
                  <a:cubicBezTo>
                    <a:pt x="171" y="30"/>
                    <a:pt x="165" y="29"/>
                    <a:pt x="168" y="28"/>
                  </a:cubicBezTo>
                  <a:close/>
                  <a:moveTo>
                    <a:pt x="125" y="22"/>
                  </a:moveTo>
                  <a:cubicBezTo>
                    <a:pt x="126" y="23"/>
                    <a:pt x="130" y="22"/>
                    <a:pt x="130" y="20"/>
                  </a:cubicBezTo>
                  <a:cubicBezTo>
                    <a:pt x="131" y="17"/>
                    <a:pt x="136" y="19"/>
                    <a:pt x="138" y="21"/>
                  </a:cubicBezTo>
                  <a:cubicBezTo>
                    <a:pt x="140" y="23"/>
                    <a:pt x="144" y="20"/>
                    <a:pt x="145" y="16"/>
                  </a:cubicBezTo>
                  <a:cubicBezTo>
                    <a:pt x="146" y="12"/>
                    <a:pt x="154" y="16"/>
                    <a:pt x="153" y="18"/>
                  </a:cubicBezTo>
                  <a:cubicBezTo>
                    <a:pt x="152" y="21"/>
                    <a:pt x="154" y="22"/>
                    <a:pt x="154" y="24"/>
                  </a:cubicBezTo>
                  <a:cubicBezTo>
                    <a:pt x="153" y="25"/>
                    <a:pt x="146" y="28"/>
                    <a:pt x="143" y="28"/>
                  </a:cubicBezTo>
                  <a:cubicBezTo>
                    <a:pt x="140" y="28"/>
                    <a:pt x="138" y="31"/>
                    <a:pt x="135" y="32"/>
                  </a:cubicBezTo>
                  <a:cubicBezTo>
                    <a:pt x="132" y="34"/>
                    <a:pt x="128" y="34"/>
                    <a:pt x="126" y="31"/>
                  </a:cubicBezTo>
                  <a:cubicBezTo>
                    <a:pt x="123" y="28"/>
                    <a:pt x="120" y="28"/>
                    <a:pt x="121" y="25"/>
                  </a:cubicBezTo>
                  <a:cubicBezTo>
                    <a:pt x="122" y="22"/>
                    <a:pt x="125" y="22"/>
                    <a:pt x="125" y="22"/>
                  </a:cubicBezTo>
                  <a:close/>
                  <a:moveTo>
                    <a:pt x="27" y="254"/>
                  </a:moveTo>
                  <a:cubicBezTo>
                    <a:pt x="24" y="257"/>
                    <a:pt x="25" y="261"/>
                    <a:pt x="21" y="263"/>
                  </a:cubicBezTo>
                  <a:cubicBezTo>
                    <a:pt x="16" y="265"/>
                    <a:pt x="16" y="265"/>
                    <a:pt x="11" y="263"/>
                  </a:cubicBezTo>
                  <a:cubicBezTo>
                    <a:pt x="7" y="261"/>
                    <a:pt x="3" y="269"/>
                    <a:pt x="1" y="272"/>
                  </a:cubicBezTo>
                  <a:cubicBezTo>
                    <a:pt x="0" y="276"/>
                    <a:pt x="1" y="281"/>
                    <a:pt x="3" y="281"/>
                  </a:cubicBezTo>
                  <a:cubicBezTo>
                    <a:pt x="6" y="281"/>
                    <a:pt x="10" y="284"/>
                    <a:pt x="10" y="285"/>
                  </a:cubicBezTo>
                  <a:cubicBezTo>
                    <a:pt x="11" y="286"/>
                    <a:pt x="7" y="282"/>
                    <a:pt x="4" y="286"/>
                  </a:cubicBezTo>
                  <a:cubicBezTo>
                    <a:pt x="1" y="291"/>
                    <a:pt x="2" y="296"/>
                    <a:pt x="3" y="297"/>
                  </a:cubicBezTo>
                  <a:cubicBezTo>
                    <a:pt x="4" y="299"/>
                    <a:pt x="10" y="293"/>
                    <a:pt x="11" y="290"/>
                  </a:cubicBezTo>
                  <a:cubicBezTo>
                    <a:pt x="11" y="287"/>
                    <a:pt x="13" y="287"/>
                    <a:pt x="14" y="290"/>
                  </a:cubicBezTo>
                  <a:cubicBezTo>
                    <a:pt x="14" y="293"/>
                    <a:pt x="15" y="299"/>
                    <a:pt x="12" y="301"/>
                  </a:cubicBezTo>
                  <a:cubicBezTo>
                    <a:pt x="9" y="302"/>
                    <a:pt x="6" y="304"/>
                    <a:pt x="6" y="306"/>
                  </a:cubicBezTo>
                  <a:cubicBezTo>
                    <a:pt x="7" y="309"/>
                    <a:pt x="10" y="314"/>
                    <a:pt x="11" y="315"/>
                  </a:cubicBezTo>
                  <a:cubicBezTo>
                    <a:pt x="13" y="316"/>
                    <a:pt x="18" y="320"/>
                    <a:pt x="21" y="323"/>
                  </a:cubicBezTo>
                  <a:cubicBezTo>
                    <a:pt x="25" y="326"/>
                    <a:pt x="31" y="328"/>
                    <a:pt x="33" y="330"/>
                  </a:cubicBezTo>
                  <a:cubicBezTo>
                    <a:pt x="36" y="331"/>
                    <a:pt x="44" y="329"/>
                    <a:pt x="40" y="323"/>
                  </a:cubicBezTo>
                  <a:cubicBezTo>
                    <a:pt x="36" y="318"/>
                    <a:pt x="36" y="310"/>
                    <a:pt x="37" y="306"/>
                  </a:cubicBezTo>
                  <a:cubicBezTo>
                    <a:pt x="37" y="303"/>
                    <a:pt x="38" y="298"/>
                    <a:pt x="39" y="292"/>
                  </a:cubicBezTo>
                  <a:cubicBezTo>
                    <a:pt x="39" y="287"/>
                    <a:pt x="39" y="282"/>
                    <a:pt x="43" y="277"/>
                  </a:cubicBezTo>
                  <a:cubicBezTo>
                    <a:pt x="47" y="273"/>
                    <a:pt x="50" y="269"/>
                    <a:pt x="55" y="265"/>
                  </a:cubicBezTo>
                  <a:cubicBezTo>
                    <a:pt x="59" y="260"/>
                    <a:pt x="63" y="259"/>
                    <a:pt x="65" y="256"/>
                  </a:cubicBezTo>
                  <a:cubicBezTo>
                    <a:pt x="67" y="254"/>
                    <a:pt x="74" y="255"/>
                    <a:pt x="76" y="253"/>
                  </a:cubicBezTo>
                  <a:cubicBezTo>
                    <a:pt x="77" y="251"/>
                    <a:pt x="90" y="241"/>
                    <a:pt x="93" y="239"/>
                  </a:cubicBezTo>
                  <a:cubicBezTo>
                    <a:pt x="96" y="237"/>
                    <a:pt x="103" y="232"/>
                    <a:pt x="105" y="231"/>
                  </a:cubicBezTo>
                  <a:cubicBezTo>
                    <a:pt x="108" y="230"/>
                    <a:pt x="117" y="227"/>
                    <a:pt x="120" y="224"/>
                  </a:cubicBezTo>
                  <a:cubicBezTo>
                    <a:pt x="123" y="222"/>
                    <a:pt x="121" y="217"/>
                    <a:pt x="134" y="214"/>
                  </a:cubicBezTo>
                  <a:cubicBezTo>
                    <a:pt x="147" y="210"/>
                    <a:pt x="155" y="210"/>
                    <a:pt x="163" y="211"/>
                  </a:cubicBezTo>
                  <a:cubicBezTo>
                    <a:pt x="171" y="211"/>
                    <a:pt x="185" y="204"/>
                    <a:pt x="188" y="204"/>
                  </a:cubicBezTo>
                  <a:cubicBezTo>
                    <a:pt x="191" y="204"/>
                    <a:pt x="199" y="201"/>
                    <a:pt x="201" y="195"/>
                  </a:cubicBezTo>
                  <a:cubicBezTo>
                    <a:pt x="203" y="188"/>
                    <a:pt x="203" y="179"/>
                    <a:pt x="195" y="180"/>
                  </a:cubicBezTo>
                  <a:cubicBezTo>
                    <a:pt x="187" y="181"/>
                    <a:pt x="185" y="184"/>
                    <a:pt x="176" y="188"/>
                  </a:cubicBezTo>
                  <a:cubicBezTo>
                    <a:pt x="168" y="192"/>
                    <a:pt x="162" y="193"/>
                    <a:pt x="158" y="190"/>
                  </a:cubicBezTo>
                  <a:cubicBezTo>
                    <a:pt x="153" y="187"/>
                    <a:pt x="146" y="179"/>
                    <a:pt x="141" y="183"/>
                  </a:cubicBezTo>
                  <a:cubicBezTo>
                    <a:pt x="135" y="187"/>
                    <a:pt x="132" y="188"/>
                    <a:pt x="124" y="188"/>
                  </a:cubicBezTo>
                  <a:cubicBezTo>
                    <a:pt x="116" y="188"/>
                    <a:pt x="107" y="191"/>
                    <a:pt x="102" y="195"/>
                  </a:cubicBezTo>
                  <a:cubicBezTo>
                    <a:pt x="98" y="199"/>
                    <a:pt x="96" y="202"/>
                    <a:pt x="93" y="200"/>
                  </a:cubicBezTo>
                  <a:cubicBezTo>
                    <a:pt x="90" y="198"/>
                    <a:pt x="89" y="202"/>
                    <a:pt x="88" y="207"/>
                  </a:cubicBezTo>
                  <a:cubicBezTo>
                    <a:pt x="87" y="213"/>
                    <a:pt x="84" y="212"/>
                    <a:pt x="79" y="214"/>
                  </a:cubicBezTo>
                  <a:cubicBezTo>
                    <a:pt x="74" y="217"/>
                    <a:pt x="73" y="221"/>
                    <a:pt x="67" y="223"/>
                  </a:cubicBezTo>
                  <a:cubicBezTo>
                    <a:pt x="62" y="225"/>
                    <a:pt x="55" y="224"/>
                    <a:pt x="53" y="227"/>
                  </a:cubicBezTo>
                  <a:cubicBezTo>
                    <a:pt x="52" y="231"/>
                    <a:pt x="56" y="234"/>
                    <a:pt x="53" y="236"/>
                  </a:cubicBezTo>
                  <a:cubicBezTo>
                    <a:pt x="49" y="238"/>
                    <a:pt x="56" y="241"/>
                    <a:pt x="48" y="242"/>
                  </a:cubicBezTo>
                  <a:cubicBezTo>
                    <a:pt x="40" y="242"/>
                    <a:pt x="37" y="243"/>
                    <a:pt x="36" y="244"/>
                  </a:cubicBezTo>
                  <a:cubicBezTo>
                    <a:pt x="35" y="246"/>
                    <a:pt x="32" y="246"/>
                    <a:pt x="30" y="247"/>
                  </a:cubicBezTo>
                  <a:cubicBezTo>
                    <a:pt x="28" y="249"/>
                    <a:pt x="27" y="254"/>
                    <a:pt x="27" y="254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00" name="Freeform 15"/>
            <p:cNvSpPr>
              <a:spLocks/>
            </p:cNvSpPr>
            <p:nvPr/>
          </p:nvSpPr>
          <p:spPr bwMode="auto">
            <a:xfrm>
              <a:off x="1460" y="2832"/>
              <a:ext cx="432" cy="421"/>
            </a:xfrm>
            <a:custGeom>
              <a:avLst/>
              <a:gdLst>
                <a:gd name="T0" fmla="*/ 50 w 207"/>
                <a:gd name="T1" fmla="*/ 36 h 202"/>
                <a:gd name="T2" fmla="*/ 66 w 207"/>
                <a:gd name="T3" fmla="*/ 31 h 202"/>
                <a:gd name="T4" fmla="*/ 62 w 207"/>
                <a:gd name="T5" fmla="*/ 9 h 202"/>
                <a:gd name="T6" fmla="*/ 77 w 207"/>
                <a:gd name="T7" fmla="*/ 8 h 202"/>
                <a:gd name="T8" fmla="*/ 84 w 207"/>
                <a:gd name="T9" fmla="*/ 34 h 202"/>
                <a:gd name="T10" fmla="*/ 100 w 207"/>
                <a:gd name="T11" fmla="*/ 43 h 202"/>
                <a:gd name="T12" fmla="*/ 109 w 207"/>
                <a:gd name="T13" fmla="*/ 20 h 202"/>
                <a:gd name="T14" fmla="*/ 138 w 207"/>
                <a:gd name="T15" fmla="*/ 20 h 202"/>
                <a:gd name="T16" fmla="*/ 158 w 207"/>
                <a:gd name="T17" fmla="*/ 30 h 202"/>
                <a:gd name="T18" fmla="*/ 166 w 207"/>
                <a:gd name="T19" fmla="*/ 34 h 202"/>
                <a:gd name="T20" fmla="*/ 172 w 207"/>
                <a:gd name="T21" fmla="*/ 54 h 202"/>
                <a:gd name="T22" fmla="*/ 182 w 207"/>
                <a:gd name="T23" fmla="*/ 69 h 202"/>
                <a:gd name="T24" fmla="*/ 196 w 207"/>
                <a:gd name="T25" fmla="*/ 76 h 202"/>
                <a:gd name="T26" fmla="*/ 207 w 207"/>
                <a:gd name="T27" fmla="*/ 77 h 202"/>
                <a:gd name="T28" fmla="*/ 195 w 207"/>
                <a:gd name="T29" fmla="*/ 96 h 202"/>
                <a:gd name="T30" fmla="*/ 198 w 207"/>
                <a:gd name="T31" fmla="*/ 112 h 202"/>
                <a:gd name="T32" fmla="*/ 195 w 207"/>
                <a:gd name="T33" fmla="*/ 127 h 202"/>
                <a:gd name="T34" fmla="*/ 171 w 207"/>
                <a:gd name="T35" fmla="*/ 123 h 202"/>
                <a:gd name="T36" fmla="*/ 157 w 207"/>
                <a:gd name="T37" fmla="*/ 109 h 202"/>
                <a:gd name="T38" fmla="*/ 141 w 207"/>
                <a:gd name="T39" fmla="*/ 100 h 202"/>
                <a:gd name="T40" fmla="*/ 139 w 207"/>
                <a:gd name="T41" fmla="*/ 110 h 202"/>
                <a:gd name="T42" fmla="*/ 144 w 207"/>
                <a:gd name="T43" fmla="*/ 126 h 202"/>
                <a:gd name="T44" fmla="*/ 138 w 207"/>
                <a:gd name="T45" fmla="*/ 134 h 202"/>
                <a:gd name="T46" fmla="*/ 141 w 207"/>
                <a:gd name="T47" fmla="*/ 144 h 202"/>
                <a:gd name="T48" fmla="*/ 129 w 207"/>
                <a:gd name="T49" fmla="*/ 152 h 202"/>
                <a:gd name="T50" fmla="*/ 126 w 207"/>
                <a:gd name="T51" fmla="*/ 163 h 202"/>
                <a:gd name="T52" fmla="*/ 140 w 207"/>
                <a:gd name="T53" fmla="*/ 161 h 202"/>
                <a:gd name="T54" fmla="*/ 154 w 207"/>
                <a:gd name="T55" fmla="*/ 159 h 202"/>
                <a:gd name="T56" fmla="*/ 135 w 207"/>
                <a:gd name="T57" fmla="*/ 187 h 202"/>
                <a:gd name="T58" fmla="*/ 129 w 207"/>
                <a:gd name="T59" fmla="*/ 202 h 202"/>
                <a:gd name="T60" fmla="*/ 113 w 207"/>
                <a:gd name="T61" fmla="*/ 202 h 202"/>
                <a:gd name="T62" fmla="*/ 112 w 207"/>
                <a:gd name="T63" fmla="*/ 196 h 202"/>
                <a:gd name="T64" fmla="*/ 98 w 207"/>
                <a:gd name="T65" fmla="*/ 193 h 202"/>
                <a:gd name="T66" fmla="*/ 95 w 207"/>
                <a:gd name="T67" fmla="*/ 184 h 202"/>
                <a:gd name="T68" fmla="*/ 88 w 207"/>
                <a:gd name="T69" fmla="*/ 175 h 202"/>
                <a:gd name="T70" fmla="*/ 78 w 207"/>
                <a:gd name="T71" fmla="*/ 176 h 202"/>
                <a:gd name="T72" fmla="*/ 68 w 207"/>
                <a:gd name="T73" fmla="*/ 163 h 202"/>
                <a:gd name="T74" fmla="*/ 54 w 207"/>
                <a:gd name="T75" fmla="*/ 165 h 202"/>
                <a:gd name="T76" fmla="*/ 44 w 207"/>
                <a:gd name="T77" fmla="*/ 150 h 202"/>
                <a:gd name="T78" fmla="*/ 35 w 207"/>
                <a:gd name="T79" fmla="*/ 143 h 202"/>
                <a:gd name="T80" fmla="*/ 22 w 207"/>
                <a:gd name="T81" fmla="*/ 137 h 202"/>
                <a:gd name="T82" fmla="*/ 10 w 207"/>
                <a:gd name="T83" fmla="*/ 129 h 202"/>
                <a:gd name="T84" fmla="*/ 5 w 207"/>
                <a:gd name="T85" fmla="*/ 122 h 202"/>
                <a:gd name="T86" fmla="*/ 0 w 207"/>
                <a:gd name="T87" fmla="*/ 110 h 202"/>
                <a:gd name="T88" fmla="*/ 8 w 207"/>
                <a:gd name="T89" fmla="*/ 95 h 202"/>
                <a:gd name="T90" fmla="*/ 19 w 207"/>
                <a:gd name="T91" fmla="*/ 83 h 202"/>
                <a:gd name="T92" fmla="*/ 25 w 207"/>
                <a:gd name="T93" fmla="*/ 70 h 202"/>
                <a:gd name="T94" fmla="*/ 22 w 207"/>
                <a:gd name="T95" fmla="*/ 60 h 202"/>
                <a:gd name="T96" fmla="*/ 30 w 207"/>
                <a:gd name="T97" fmla="*/ 43 h 202"/>
                <a:gd name="T98" fmla="*/ 38 w 207"/>
                <a:gd name="T99" fmla="*/ 3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7" h="202">
                  <a:moveTo>
                    <a:pt x="46" y="29"/>
                  </a:moveTo>
                  <a:cubicBezTo>
                    <a:pt x="47" y="32"/>
                    <a:pt x="49" y="34"/>
                    <a:pt x="50" y="36"/>
                  </a:cubicBezTo>
                  <a:cubicBezTo>
                    <a:pt x="52" y="41"/>
                    <a:pt x="55" y="42"/>
                    <a:pt x="59" y="40"/>
                  </a:cubicBezTo>
                  <a:cubicBezTo>
                    <a:pt x="64" y="39"/>
                    <a:pt x="68" y="34"/>
                    <a:pt x="66" y="31"/>
                  </a:cubicBezTo>
                  <a:cubicBezTo>
                    <a:pt x="64" y="28"/>
                    <a:pt x="59" y="29"/>
                    <a:pt x="60" y="22"/>
                  </a:cubicBezTo>
                  <a:cubicBezTo>
                    <a:pt x="62" y="16"/>
                    <a:pt x="62" y="11"/>
                    <a:pt x="62" y="9"/>
                  </a:cubicBezTo>
                  <a:cubicBezTo>
                    <a:pt x="61" y="8"/>
                    <a:pt x="66" y="5"/>
                    <a:pt x="69" y="7"/>
                  </a:cubicBezTo>
                  <a:cubicBezTo>
                    <a:pt x="73" y="8"/>
                    <a:pt x="75" y="0"/>
                    <a:pt x="77" y="8"/>
                  </a:cubicBezTo>
                  <a:cubicBezTo>
                    <a:pt x="79" y="15"/>
                    <a:pt x="78" y="21"/>
                    <a:pt x="79" y="24"/>
                  </a:cubicBezTo>
                  <a:cubicBezTo>
                    <a:pt x="80" y="27"/>
                    <a:pt x="84" y="30"/>
                    <a:pt x="84" y="34"/>
                  </a:cubicBezTo>
                  <a:cubicBezTo>
                    <a:pt x="85" y="39"/>
                    <a:pt x="89" y="44"/>
                    <a:pt x="90" y="44"/>
                  </a:cubicBezTo>
                  <a:cubicBezTo>
                    <a:pt x="91" y="45"/>
                    <a:pt x="99" y="50"/>
                    <a:pt x="100" y="43"/>
                  </a:cubicBezTo>
                  <a:cubicBezTo>
                    <a:pt x="102" y="37"/>
                    <a:pt x="101" y="32"/>
                    <a:pt x="104" y="27"/>
                  </a:cubicBezTo>
                  <a:cubicBezTo>
                    <a:pt x="106" y="21"/>
                    <a:pt x="104" y="20"/>
                    <a:pt x="109" y="20"/>
                  </a:cubicBezTo>
                  <a:cubicBezTo>
                    <a:pt x="115" y="20"/>
                    <a:pt x="123" y="20"/>
                    <a:pt x="127" y="20"/>
                  </a:cubicBezTo>
                  <a:cubicBezTo>
                    <a:pt x="131" y="21"/>
                    <a:pt x="136" y="22"/>
                    <a:pt x="138" y="20"/>
                  </a:cubicBezTo>
                  <a:cubicBezTo>
                    <a:pt x="141" y="19"/>
                    <a:pt x="146" y="15"/>
                    <a:pt x="150" y="18"/>
                  </a:cubicBezTo>
                  <a:cubicBezTo>
                    <a:pt x="154" y="22"/>
                    <a:pt x="157" y="27"/>
                    <a:pt x="158" y="30"/>
                  </a:cubicBezTo>
                  <a:cubicBezTo>
                    <a:pt x="159" y="33"/>
                    <a:pt x="157" y="35"/>
                    <a:pt x="157" y="38"/>
                  </a:cubicBezTo>
                  <a:cubicBezTo>
                    <a:pt x="158" y="40"/>
                    <a:pt x="162" y="38"/>
                    <a:pt x="166" y="34"/>
                  </a:cubicBezTo>
                  <a:cubicBezTo>
                    <a:pt x="171" y="48"/>
                    <a:pt x="171" y="48"/>
                    <a:pt x="171" y="48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81" y="63"/>
                    <a:pt x="181" y="63"/>
                    <a:pt x="181" y="63"/>
                  </a:cubicBezTo>
                  <a:cubicBezTo>
                    <a:pt x="182" y="69"/>
                    <a:pt x="182" y="69"/>
                    <a:pt x="182" y="69"/>
                  </a:cubicBezTo>
                  <a:cubicBezTo>
                    <a:pt x="190" y="76"/>
                    <a:pt x="190" y="76"/>
                    <a:pt x="190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8" y="71"/>
                    <a:pt x="198" y="71"/>
                    <a:pt x="198" y="71"/>
                  </a:cubicBezTo>
                  <a:cubicBezTo>
                    <a:pt x="207" y="77"/>
                    <a:pt x="207" y="77"/>
                    <a:pt x="207" y="77"/>
                  </a:cubicBezTo>
                  <a:cubicBezTo>
                    <a:pt x="201" y="86"/>
                    <a:pt x="201" y="86"/>
                    <a:pt x="201" y="86"/>
                  </a:cubicBezTo>
                  <a:cubicBezTo>
                    <a:pt x="195" y="96"/>
                    <a:pt x="195" y="96"/>
                    <a:pt x="195" y="96"/>
                  </a:cubicBezTo>
                  <a:cubicBezTo>
                    <a:pt x="200" y="105"/>
                    <a:pt x="200" y="105"/>
                    <a:pt x="200" y="105"/>
                  </a:cubicBezTo>
                  <a:cubicBezTo>
                    <a:pt x="198" y="112"/>
                    <a:pt x="198" y="112"/>
                    <a:pt x="198" y="112"/>
                  </a:cubicBezTo>
                  <a:cubicBezTo>
                    <a:pt x="202" y="119"/>
                    <a:pt x="202" y="119"/>
                    <a:pt x="202" y="119"/>
                  </a:cubicBezTo>
                  <a:cubicBezTo>
                    <a:pt x="195" y="127"/>
                    <a:pt x="195" y="127"/>
                    <a:pt x="195" y="127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71" y="123"/>
                    <a:pt x="171" y="123"/>
                    <a:pt x="171" y="123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38" y="100"/>
                    <a:pt x="138" y="100"/>
                    <a:pt x="138" y="100"/>
                  </a:cubicBezTo>
                  <a:cubicBezTo>
                    <a:pt x="139" y="110"/>
                    <a:pt x="139" y="110"/>
                    <a:pt x="139" y="110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4" y="126"/>
                    <a:pt x="144" y="126"/>
                    <a:pt x="144" y="126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8" y="134"/>
                    <a:pt x="138" y="134"/>
                    <a:pt x="138" y="134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41" y="144"/>
                    <a:pt x="141" y="144"/>
                    <a:pt x="141" y="144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29" y="152"/>
                    <a:pt x="129" y="152"/>
                    <a:pt x="129" y="152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6" y="163"/>
                    <a:pt x="126" y="163"/>
                    <a:pt x="126" y="163"/>
                  </a:cubicBezTo>
                  <a:cubicBezTo>
                    <a:pt x="135" y="166"/>
                    <a:pt x="135" y="166"/>
                    <a:pt x="135" y="166"/>
                  </a:cubicBezTo>
                  <a:cubicBezTo>
                    <a:pt x="140" y="161"/>
                    <a:pt x="140" y="161"/>
                    <a:pt x="140" y="161"/>
                  </a:cubicBezTo>
                  <a:cubicBezTo>
                    <a:pt x="145" y="158"/>
                    <a:pt x="145" y="158"/>
                    <a:pt x="145" y="158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9" y="166"/>
                    <a:pt x="159" y="166"/>
                    <a:pt x="159" y="166"/>
                  </a:cubicBezTo>
                  <a:cubicBezTo>
                    <a:pt x="135" y="187"/>
                    <a:pt x="135" y="187"/>
                    <a:pt x="135" y="187"/>
                  </a:cubicBezTo>
                  <a:cubicBezTo>
                    <a:pt x="139" y="191"/>
                    <a:pt x="139" y="191"/>
                    <a:pt x="139" y="191"/>
                  </a:cubicBezTo>
                  <a:cubicBezTo>
                    <a:pt x="129" y="202"/>
                    <a:pt x="129" y="202"/>
                    <a:pt x="129" y="202"/>
                  </a:cubicBezTo>
                  <a:cubicBezTo>
                    <a:pt x="124" y="198"/>
                    <a:pt x="124" y="198"/>
                    <a:pt x="124" y="198"/>
                  </a:cubicBezTo>
                  <a:cubicBezTo>
                    <a:pt x="113" y="202"/>
                    <a:pt x="113" y="202"/>
                    <a:pt x="113" y="202"/>
                  </a:cubicBezTo>
                  <a:cubicBezTo>
                    <a:pt x="111" y="201"/>
                    <a:pt x="111" y="201"/>
                    <a:pt x="111" y="201"/>
                  </a:cubicBezTo>
                  <a:cubicBezTo>
                    <a:pt x="112" y="196"/>
                    <a:pt x="112" y="196"/>
                    <a:pt x="112" y="196"/>
                  </a:cubicBezTo>
                  <a:cubicBezTo>
                    <a:pt x="103" y="188"/>
                    <a:pt x="103" y="188"/>
                    <a:pt x="103" y="188"/>
                  </a:cubicBezTo>
                  <a:cubicBezTo>
                    <a:pt x="98" y="193"/>
                    <a:pt x="98" y="193"/>
                    <a:pt x="98" y="193"/>
                  </a:cubicBezTo>
                  <a:cubicBezTo>
                    <a:pt x="96" y="188"/>
                    <a:pt x="96" y="188"/>
                    <a:pt x="96" y="188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1" y="170"/>
                    <a:pt x="81" y="170"/>
                    <a:pt x="81" y="170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1" y="163"/>
                    <a:pt x="61" y="163"/>
                    <a:pt x="61" y="163"/>
                  </a:cubicBezTo>
                  <a:cubicBezTo>
                    <a:pt x="54" y="165"/>
                    <a:pt x="54" y="165"/>
                    <a:pt x="54" y="165"/>
                  </a:cubicBezTo>
                  <a:cubicBezTo>
                    <a:pt x="52" y="158"/>
                    <a:pt x="52" y="158"/>
                    <a:pt x="52" y="158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48"/>
                    <a:pt x="39" y="148"/>
                    <a:pt x="39" y="148"/>
                  </a:cubicBezTo>
                  <a:cubicBezTo>
                    <a:pt x="35" y="143"/>
                    <a:pt x="35" y="143"/>
                    <a:pt x="35" y="143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37"/>
                    <a:pt x="22" y="137"/>
                    <a:pt x="22" y="137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8" y="37"/>
                    <a:pt x="38" y="37"/>
                    <a:pt x="38" y="37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01" name="Freeform 16"/>
            <p:cNvSpPr>
              <a:spLocks/>
            </p:cNvSpPr>
            <p:nvPr/>
          </p:nvSpPr>
          <p:spPr bwMode="auto">
            <a:xfrm>
              <a:off x="1544" y="2528"/>
              <a:ext cx="252" cy="317"/>
            </a:xfrm>
            <a:custGeom>
              <a:avLst/>
              <a:gdLst>
                <a:gd name="T0" fmla="*/ 0 w 121"/>
                <a:gd name="T1" fmla="*/ 59 h 152"/>
                <a:gd name="T2" fmla="*/ 6 w 121"/>
                <a:gd name="T3" fmla="*/ 48 h 152"/>
                <a:gd name="T4" fmla="*/ 25 w 121"/>
                <a:gd name="T5" fmla="*/ 45 h 152"/>
                <a:gd name="T6" fmla="*/ 31 w 121"/>
                <a:gd name="T7" fmla="*/ 35 h 152"/>
                <a:gd name="T8" fmla="*/ 34 w 121"/>
                <a:gd name="T9" fmla="*/ 26 h 152"/>
                <a:gd name="T10" fmla="*/ 37 w 121"/>
                <a:gd name="T11" fmla="*/ 15 h 152"/>
                <a:gd name="T12" fmla="*/ 49 w 121"/>
                <a:gd name="T13" fmla="*/ 8 h 152"/>
                <a:gd name="T14" fmla="*/ 56 w 121"/>
                <a:gd name="T15" fmla="*/ 2 h 152"/>
                <a:gd name="T16" fmla="*/ 62 w 121"/>
                <a:gd name="T17" fmla="*/ 5 h 152"/>
                <a:gd name="T18" fmla="*/ 72 w 121"/>
                <a:gd name="T19" fmla="*/ 6 h 152"/>
                <a:gd name="T20" fmla="*/ 80 w 121"/>
                <a:gd name="T21" fmla="*/ 11 h 152"/>
                <a:gd name="T22" fmla="*/ 86 w 121"/>
                <a:gd name="T23" fmla="*/ 6 h 152"/>
                <a:gd name="T24" fmla="*/ 90 w 121"/>
                <a:gd name="T25" fmla="*/ 10 h 152"/>
                <a:gd name="T26" fmla="*/ 98 w 121"/>
                <a:gd name="T27" fmla="*/ 14 h 152"/>
                <a:gd name="T28" fmla="*/ 98 w 121"/>
                <a:gd name="T29" fmla="*/ 23 h 152"/>
                <a:gd name="T30" fmla="*/ 91 w 121"/>
                <a:gd name="T31" fmla="*/ 22 h 152"/>
                <a:gd name="T32" fmla="*/ 95 w 121"/>
                <a:gd name="T33" fmla="*/ 33 h 152"/>
                <a:gd name="T34" fmla="*/ 105 w 121"/>
                <a:gd name="T35" fmla="*/ 49 h 152"/>
                <a:gd name="T36" fmla="*/ 113 w 121"/>
                <a:gd name="T37" fmla="*/ 65 h 152"/>
                <a:gd name="T38" fmla="*/ 114 w 121"/>
                <a:gd name="T39" fmla="*/ 92 h 152"/>
                <a:gd name="T40" fmla="*/ 118 w 121"/>
                <a:gd name="T41" fmla="*/ 112 h 152"/>
                <a:gd name="T42" fmla="*/ 120 w 121"/>
                <a:gd name="T43" fmla="*/ 128 h 152"/>
                <a:gd name="T44" fmla="*/ 113 w 121"/>
                <a:gd name="T45" fmla="*/ 144 h 152"/>
                <a:gd name="T46" fmla="*/ 82 w 121"/>
                <a:gd name="T47" fmla="*/ 152 h 152"/>
                <a:gd name="T48" fmla="*/ 65 w 121"/>
                <a:gd name="T49" fmla="*/ 144 h 152"/>
                <a:gd name="T50" fmla="*/ 56 w 121"/>
                <a:gd name="T51" fmla="*/ 124 h 152"/>
                <a:gd name="T52" fmla="*/ 46 w 121"/>
                <a:gd name="T53" fmla="*/ 109 h 152"/>
                <a:gd name="T54" fmla="*/ 39 w 121"/>
                <a:gd name="T55" fmla="*/ 91 h 152"/>
                <a:gd name="T56" fmla="*/ 37 w 121"/>
                <a:gd name="T57" fmla="*/ 78 h 152"/>
                <a:gd name="T58" fmla="*/ 34 w 121"/>
                <a:gd name="T59" fmla="*/ 74 h 152"/>
                <a:gd name="T60" fmla="*/ 32 w 121"/>
                <a:gd name="T61" fmla="*/ 91 h 152"/>
                <a:gd name="T62" fmla="*/ 32 w 121"/>
                <a:gd name="T63" fmla="*/ 93 h 152"/>
                <a:gd name="T64" fmla="*/ 17 w 121"/>
                <a:gd name="T65" fmla="*/ 87 h 152"/>
                <a:gd name="T66" fmla="*/ 13 w 121"/>
                <a:gd name="T67" fmla="*/ 82 h 152"/>
                <a:gd name="T68" fmla="*/ 15 w 121"/>
                <a:gd name="T69" fmla="*/ 71 h 152"/>
                <a:gd name="T70" fmla="*/ 0 w 121"/>
                <a:gd name="T71" fmla="*/ 5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1" h="152">
                  <a:moveTo>
                    <a:pt x="0" y="59"/>
                  </a:moveTo>
                  <a:cubicBezTo>
                    <a:pt x="3" y="54"/>
                    <a:pt x="5" y="50"/>
                    <a:pt x="6" y="48"/>
                  </a:cubicBezTo>
                  <a:cubicBezTo>
                    <a:pt x="9" y="43"/>
                    <a:pt x="18" y="45"/>
                    <a:pt x="25" y="45"/>
                  </a:cubicBezTo>
                  <a:cubicBezTo>
                    <a:pt x="33" y="45"/>
                    <a:pt x="31" y="39"/>
                    <a:pt x="31" y="35"/>
                  </a:cubicBezTo>
                  <a:cubicBezTo>
                    <a:pt x="31" y="32"/>
                    <a:pt x="36" y="29"/>
                    <a:pt x="34" y="26"/>
                  </a:cubicBezTo>
                  <a:cubicBezTo>
                    <a:pt x="32" y="22"/>
                    <a:pt x="34" y="17"/>
                    <a:pt x="37" y="15"/>
                  </a:cubicBezTo>
                  <a:cubicBezTo>
                    <a:pt x="40" y="13"/>
                    <a:pt x="43" y="8"/>
                    <a:pt x="49" y="8"/>
                  </a:cubicBezTo>
                  <a:cubicBezTo>
                    <a:pt x="54" y="7"/>
                    <a:pt x="53" y="5"/>
                    <a:pt x="56" y="2"/>
                  </a:cubicBezTo>
                  <a:cubicBezTo>
                    <a:pt x="60" y="0"/>
                    <a:pt x="62" y="5"/>
                    <a:pt x="62" y="5"/>
                  </a:cubicBezTo>
                  <a:cubicBezTo>
                    <a:pt x="62" y="5"/>
                    <a:pt x="68" y="10"/>
                    <a:pt x="72" y="6"/>
                  </a:cubicBezTo>
                  <a:cubicBezTo>
                    <a:pt x="75" y="3"/>
                    <a:pt x="77" y="11"/>
                    <a:pt x="80" y="11"/>
                  </a:cubicBezTo>
                  <a:cubicBezTo>
                    <a:pt x="82" y="11"/>
                    <a:pt x="85" y="8"/>
                    <a:pt x="86" y="6"/>
                  </a:cubicBezTo>
                  <a:cubicBezTo>
                    <a:pt x="88" y="9"/>
                    <a:pt x="85" y="11"/>
                    <a:pt x="90" y="10"/>
                  </a:cubicBezTo>
                  <a:cubicBezTo>
                    <a:pt x="95" y="10"/>
                    <a:pt x="97" y="10"/>
                    <a:pt x="98" y="14"/>
                  </a:cubicBezTo>
                  <a:cubicBezTo>
                    <a:pt x="100" y="17"/>
                    <a:pt x="101" y="24"/>
                    <a:pt x="98" y="23"/>
                  </a:cubicBezTo>
                  <a:cubicBezTo>
                    <a:pt x="95" y="22"/>
                    <a:pt x="93" y="21"/>
                    <a:pt x="91" y="22"/>
                  </a:cubicBezTo>
                  <a:cubicBezTo>
                    <a:pt x="89" y="24"/>
                    <a:pt x="93" y="29"/>
                    <a:pt x="95" y="33"/>
                  </a:cubicBezTo>
                  <a:cubicBezTo>
                    <a:pt x="98" y="37"/>
                    <a:pt x="99" y="45"/>
                    <a:pt x="105" y="49"/>
                  </a:cubicBezTo>
                  <a:cubicBezTo>
                    <a:pt x="111" y="53"/>
                    <a:pt x="113" y="61"/>
                    <a:pt x="113" y="65"/>
                  </a:cubicBezTo>
                  <a:cubicBezTo>
                    <a:pt x="112" y="70"/>
                    <a:pt x="113" y="86"/>
                    <a:pt x="114" y="92"/>
                  </a:cubicBezTo>
                  <a:cubicBezTo>
                    <a:pt x="114" y="98"/>
                    <a:pt x="114" y="104"/>
                    <a:pt x="118" y="112"/>
                  </a:cubicBezTo>
                  <a:cubicBezTo>
                    <a:pt x="121" y="120"/>
                    <a:pt x="121" y="125"/>
                    <a:pt x="120" y="128"/>
                  </a:cubicBezTo>
                  <a:cubicBezTo>
                    <a:pt x="119" y="131"/>
                    <a:pt x="115" y="140"/>
                    <a:pt x="113" y="144"/>
                  </a:cubicBezTo>
                  <a:cubicBezTo>
                    <a:pt x="111" y="149"/>
                    <a:pt x="89" y="152"/>
                    <a:pt x="82" y="152"/>
                  </a:cubicBezTo>
                  <a:cubicBezTo>
                    <a:pt x="75" y="152"/>
                    <a:pt x="69" y="148"/>
                    <a:pt x="65" y="144"/>
                  </a:cubicBezTo>
                  <a:cubicBezTo>
                    <a:pt x="61" y="139"/>
                    <a:pt x="60" y="129"/>
                    <a:pt x="56" y="124"/>
                  </a:cubicBezTo>
                  <a:cubicBezTo>
                    <a:pt x="52" y="118"/>
                    <a:pt x="45" y="115"/>
                    <a:pt x="46" y="109"/>
                  </a:cubicBezTo>
                  <a:cubicBezTo>
                    <a:pt x="46" y="103"/>
                    <a:pt x="41" y="96"/>
                    <a:pt x="39" y="91"/>
                  </a:cubicBezTo>
                  <a:cubicBezTo>
                    <a:pt x="37" y="87"/>
                    <a:pt x="38" y="82"/>
                    <a:pt x="37" y="78"/>
                  </a:cubicBezTo>
                  <a:cubicBezTo>
                    <a:pt x="36" y="74"/>
                    <a:pt x="35" y="69"/>
                    <a:pt x="34" y="74"/>
                  </a:cubicBezTo>
                  <a:cubicBezTo>
                    <a:pt x="32" y="78"/>
                    <a:pt x="34" y="85"/>
                    <a:pt x="32" y="91"/>
                  </a:cubicBezTo>
                  <a:cubicBezTo>
                    <a:pt x="32" y="92"/>
                    <a:pt x="32" y="92"/>
                    <a:pt x="32" y="93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5" y="71"/>
                    <a:pt x="15" y="71"/>
                    <a:pt x="15" y="71"/>
                  </a:cubicBezTo>
                  <a:lnTo>
                    <a:pt x="0" y="59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02" name="Freeform 17"/>
            <p:cNvSpPr>
              <a:spLocks/>
            </p:cNvSpPr>
            <p:nvPr/>
          </p:nvSpPr>
          <p:spPr bwMode="auto">
            <a:xfrm>
              <a:off x="1298" y="2999"/>
              <a:ext cx="367" cy="300"/>
            </a:xfrm>
            <a:custGeom>
              <a:avLst/>
              <a:gdLst>
                <a:gd name="T0" fmla="*/ 344 w 367"/>
                <a:gd name="T1" fmla="*/ 258 h 300"/>
                <a:gd name="T2" fmla="*/ 321 w 367"/>
                <a:gd name="T3" fmla="*/ 258 h 300"/>
                <a:gd name="T4" fmla="*/ 327 w 367"/>
                <a:gd name="T5" fmla="*/ 281 h 300"/>
                <a:gd name="T6" fmla="*/ 323 w 367"/>
                <a:gd name="T7" fmla="*/ 298 h 300"/>
                <a:gd name="T8" fmla="*/ 296 w 367"/>
                <a:gd name="T9" fmla="*/ 298 h 300"/>
                <a:gd name="T10" fmla="*/ 275 w 367"/>
                <a:gd name="T11" fmla="*/ 300 h 300"/>
                <a:gd name="T12" fmla="*/ 241 w 367"/>
                <a:gd name="T13" fmla="*/ 271 h 300"/>
                <a:gd name="T14" fmla="*/ 223 w 367"/>
                <a:gd name="T15" fmla="*/ 246 h 300"/>
                <a:gd name="T16" fmla="*/ 191 w 367"/>
                <a:gd name="T17" fmla="*/ 219 h 300"/>
                <a:gd name="T18" fmla="*/ 158 w 367"/>
                <a:gd name="T19" fmla="*/ 221 h 300"/>
                <a:gd name="T20" fmla="*/ 112 w 367"/>
                <a:gd name="T21" fmla="*/ 212 h 300"/>
                <a:gd name="T22" fmla="*/ 104 w 367"/>
                <a:gd name="T23" fmla="*/ 175 h 300"/>
                <a:gd name="T24" fmla="*/ 73 w 367"/>
                <a:gd name="T25" fmla="*/ 160 h 300"/>
                <a:gd name="T26" fmla="*/ 46 w 367"/>
                <a:gd name="T27" fmla="*/ 133 h 300"/>
                <a:gd name="T28" fmla="*/ 16 w 367"/>
                <a:gd name="T29" fmla="*/ 131 h 300"/>
                <a:gd name="T30" fmla="*/ 14 w 367"/>
                <a:gd name="T31" fmla="*/ 104 h 300"/>
                <a:gd name="T32" fmla="*/ 8 w 367"/>
                <a:gd name="T33" fmla="*/ 79 h 300"/>
                <a:gd name="T34" fmla="*/ 19 w 367"/>
                <a:gd name="T35" fmla="*/ 75 h 300"/>
                <a:gd name="T36" fmla="*/ 62 w 367"/>
                <a:gd name="T37" fmla="*/ 33 h 300"/>
                <a:gd name="T38" fmla="*/ 89 w 367"/>
                <a:gd name="T39" fmla="*/ 8 h 300"/>
                <a:gd name="T40" fmla="*/ 112 w 367"/>
                <a:gd name="T41" fmla="*/ 4 h 300"/>
                <a:gd name="T42" fmla="*/ 139 w 367"/>
                <a:gd name="T43" fmla="*/ 8 h 300"/>
                <a:gd name="T44" fmla="*/ 166 w 367"/>
                <a:gd name="T45" fmla="*/ 8 h 300"/>
                <a:gd name="T46" fmla="*/ 169 w 367"/>
                <a:gd name="T47" fmla="*/ 46 h 300"/>
                <a:gd name="T48" fmla="*/ 162 w 367"/>
                <a:gd name="T49" fmla="*/ 77 h 300"/>
                <a:gd name="T50" fmla="*/ 173 w 367"/>
                <a:gd name="T51" fmla="*/ 98 h 300"/>
                <a:gd name="T52" fmla="*/ 191 w 367"/>
                <a:gd name="T53" fmla="*/ 117 h 300"/>
                <a:gd name="T54" fmla="*/ 210 w 367"/>
                <a:gd name="T55" fmla="*/ 133 h 300"/>
                <a:gd name="T56" fmla="*/ 244 w 367"/>
                <a:gd name="T57" fmla="*/ 142 h 300"/>
                <a:gd name="T58" fmla="*/ 271 w 367"/>
                <a:gd name="T59" fmla="*/ 162 h 300"/>
                <a:gd name="T60" fmla="*/ 289 w 367"/>
                <a:gd name="T61" fmla="*/ 173 h 300"/>
                <a:gd name="T62" fmla="*/ 308 w 367"/>
                <a:gd name="T63" fmla="*/ 187 h 300"/>
                <a:gd name="T64" fmla="*/ 331 w 367"/>
                <a:gd name="T65" fmla="*/ 187 h 300"/>
                <a:gd name="T66" fmla="*/ 339 w 367"/>
                <a:gd name="T67" fmla="*/ 204 h 300"/>
                <a:gd name="T68" fmla="*/ 362 w 367"/>
                <a:gd name="T69" fmla="*/ 225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7" h="300">
                  <a:moveTo>
                    <a:pt x="367" y="235"/>
                  </a:moveTo>
                  <a:lnTo>
                    <a:pt x="344" y="258"/>
                  </a:lnTo>
                  <a:lnTo>
                    <a:pt x="331" y="250"/>
                  </a:lnTo>
                  <a:lnTo>
                    <a:pt x="321" y="258"/>
                  </a:lnTo>
                  <a:lnTo>
                    <a:pt x="337" y="273"/>
                  </a:lnTo>
                  <a:lnTo>
                    <a:pt x="327" y="281"/>
                  </a:lnTo>
                  <a:lnTo>
                    <a:pt x="327" y="292"/>
                  </a:lnTo>
                  <a:lnTo>
                    <a:pt x="323" y="298"/>
                  </a:lnTo>
                  <a:lnTo>
                    <a:pt x="306" y="281"/>
                  </a:lnTo>
                  <a:lnTo>
                    <a:pt x="296" y="298"/>
                  </a:lnTo>
                  <a:lnTo>
                    <a:pt x="283" y="294"/>
                  </a:lnTo>
                  <a:lnTo>
                    <a:pt x="275" y="300"/>
                  </a:lnTo>
                  <a:lnTo>
                    <a:pt x="264" y="281"/>
                  </a:lnTo>
                  <a:lnTo>
                    <a:pt x="241" y="271"/>
                  </a:lnTo>
                  <a:lnTo>
                    <a:pt x="237" y="260"/>
                  </a:lnTo>
                  <a:lnTo>
                    <a:pt x="223" y="246"/>
                  </a:lnTo>
                  <a:lnTo>
                    <a:pt x="206" y="242"/>
                  </a:lnTo>
                  <a:lnTo>
                    <a:pt x="191" y="219"/>
                  </a:lnTo>
                  <a:lnTo>
                    <a:pt x="179" y="225"/>
                  </a:lnTo>
                  <a:lnTo>
                    <a:pt x="158" y="221"/>
                  </a:lnTo>
                  <a:lnTo>
                    <a:pt x="131" y="231"/>
                  </a:lnTo>
                  <a:lnTo>
                    <a:pt x="112" y="212"/>
                  </a:lnTo>
                  <a:lnTo>
                    <a:pt x="112" y="185"/>
                  </a:lnTo>
                  <a:lnTo>
                    <a:pt x="104" y="175"/>
                  </a:lnTo>
                  <a:lnTo>
                    <a:pt x="96" y="181"/>
                  </a:lnTo>
                  <a:lnTo>
                    <a:pt x="73" y="160"/>
                  </a:lnTo>
                  <a:lnTo>
                    <a:pt x="48" y="160"/>
                  </a:lnTo>
                  <a:lnTo>
                    <a:pt x="46" y="133"/>
                  </a:lnTo>
                  <a:lnTo>
                    <a:pt x="19" y="133"/>
                  </a:lnTo>
                  <a:lnTo>
                    <a:pt x="16" y="131"/>
                  </a:lnTo>
                  <a:lnTo>
                    <a:pt x="21" y="117"/>
                  </a:lnTo>
                  <a:lnTo>
                    <a:pt x="14" y="104"/>
                  </a:lnTo>
                  <a:lnTo>
                    <a:pt x="0" y="96"/>
                  </a:lnTo>
                  <a:lnTo>
                    <a:pt x="8" y="79"/>
                  </a:lnTo>
                  <a:lnTo>
                    <a:pt x="8" y="75"/>
                  </a:lnTo>
                  <a:lnTo>
                    <a:pt x="19" y="75"/>
                  </a:lnTo>
                  <a:lnTo>
                    <a:pt x="41" y="71"/>
                  </a:lnTo>
                  <a:lnTo>
                    <a:pt x="62" y="33"/>
                  </a:lnTo>
                  <a:lnTo>
                    <a:pt x="81" y="23"/>
                  </a:lnTo>
                  <a:lnTo>
                    <a:pt x="89" y="8"/>
                  </a:lnTo>
                  <a:lnTo>
                    <a:pt x="100" y="12"/>
                  </a:lnTo>
                  <a:lnTo>
                    <a:pt x="112" y="4"/>
                  </a:lnTo>
                  <a:lnTo>
                    <a:pt x="131" y="0"/>
                  </a:lnTo>
                  <a:lnTo>
                    <a:pt x="139" y="8"/>
                  </a:lnTo>
                  <a:lnTo>
                    <a:pt x="150" y="6"/>
                  </a:lnTo>
                  <a:lnTo>
                    <a:pt x="166" y="8"/>
                  </a:lnTo>
                  <a:lnTo>
                    <a:pt x="179" y="31"/>
                  </a:lnTo>
                  <a:lnTo>
                    <a:pt x="169" y="46"/>
                  </a:lnTo>
                  <a:lnTo>
                    <a:pt x="162" y="62"/>
                  </a:lnTo>
                  <a:lnTo>
                    <a:pt x="162" y="77"/>
                  </a:lnTo>
                  <a:lnTo>
                    <a:pt x="173" y="87"/>
                  </a:lnTo>
                  <a:lnTo>
                    <a:pt x="173" y="98"/>
                  </a:lnTo>
                  <a:lnTo>
                    <a:pt x="183" y="102"/>
                  </a:lnTo>
                  <a:lnTo>
                    <a:pt x="191" y="117"/>
                  </a:lnTo>
                  <a:lnTo>
                    <a:pt x="208" y="119"/>
                  </a:lnTo>
                  <a:lnTo>
                    <a:pt x="210" y="133"/>
                  </a:lnTo>
                  <a:lnTo>
                    <a:pt x="235" y="131"/>
                  </a:lnTo>
                  <a:lnTo>
                    <a:pt x="244" y="142"/>
                  </a:lnTo>
                  <a:lnTo>
                    <a:pt x="254" y="146"/>
                  </a:lnTo>
                  <a:lnTo>
                    <a:pt x="271" y="162"/>
                  </a:lnTo>
                  <a:lnTo>
                    <a:pt x="275" y="177"/>
                  </a:lnTo>
                  <a:lnTo>
                    <a:pt x="289" y="173"/>
                  </a:lnTo>
                  <a:lnTo>
                    <a:pt x="304" y="173"/>
                  </a:lnTo>
                  <a:lnTo>
                    <a:pt x="308" y="187"/>
                  </a:lnTo>
                  <a:lnTo>
                    <a:pt x="325" y="200"/>
                  </a:lnTo>
                  <a:lnTo>
                    <a:pt x="331" y="187"/>
                  </a:lnTo>
                  <a:lnTo>
                    <a:pt x="346" y="198"/>
                  </a:lnTo>
                  <a:lnTo>
                    <a:pt x="339" y="204"/>
                  </a:lnTo>
                  <a:lnTo>
                    <a:pt x="360" y="217"/>
                  </a:lnTo>
                  <a:lnTo>
                    <a:pt x="362" y="225"/>
                  </a:lnTo>
                  <a:lnTo>
                    <a:pt x="367" y="235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03" name="Freeform 18"/>
            <p:cNvSpPr>
              <a:spLocks/>
            </p:cNvSpPr>
            <p:nvPr/>
          </p:nvSpPr>
          <p:spPr bwMode="auto">
            <a:xfrm>
              <a:off x="1152" y="2855"/>
              <a:ext cx="208" cy="219"/>
            </a:xfrm>
            <a:custGeom>
              <a:avLst/>
              <a:gdLst>
                <a:gd name="T0" fmla="*/ 16 w 100"/>
                <a:gd name="T1" fmla="*/ 18 h 105"/>
                <a:gd name="T2" fmla="*/ 20 w 100"/>
                <a:gd name="T3" fmla="*/ 15 h 105"/>
                <a:gd name="T4" fmla="*/ 30 w 100"/>
                <a:gd name="T5" fmla="*/ 19 h 105"/>
                <a:gd name="T6" fmla="*/ 37 w 100"/>
                <a:gd name="T7" fmla="*/ 23 h 105"/>
                <a:gd name="T8" fmla="*/ 40 w 100"/>
                <a:gd name="T9" fmla="*/ 26 h 105"/>
                <a:gd name="T10" fmla="*/ 37 w 100"/>
                <a:gd name="T11" fmla="*/ 32 h 105"/>
                <a:gd name="T12" fmla="*/ 45 w 100"/>
                <a:gd name="T13" fmla="*/ 40 h 105"/>
                <a:gd name="T14" fmla="*/ 52 w 100"/>
                <a:gd name="T15" fmla="*/ 32 h 105"/>
                <a:gd name="T16" fmla="*/ 46 w 100"/>
                <a:gd name="T17" fmla="*/ 25 h 105"/>
                <a:gd name="T18" fmla="*/ 45 w 100"/>
                <a:gd name="T19" fmla="*/ 23 h 105"/>
                <a:gd name="T20" fmla="*/ 40 w 100"/>
                <a:gd name="T21" fmla="*/ 14 h 105"/>
                <a:gd name="T22" fmla="*/ 39 w 100"/>
                <a:gd name="T23" fmla="*/ 3 h 105"/>
                <a:gd name="T24" fmla="*/ 35 w 100"/>
                <a:gd name="T25" fmla="*/ 0 h 105"/>
                <a:gd name="T26" fmla="*/ 67 w 100"/>
                <a:gd name="T27" fmla="*/ 0 h 105"/>
                <a:gd name="T28" fmla="*/ 68 w 100"/>
                <a:gd name="T29" fmla="*/ 0 h 105"/>
                <a:gd name="T30" fmla="*/ 68 w 100"/>
                <a:gd name="T31" fmla="*/ 13 h 105"/>
                <a:gd name="T32" fmla="*/ 83 w 100"/>
                <a:gd name="T33" fmla="*/ 58 h 105"/>
                <a:gd name="T34" fmla="*/ 92 w 100"/>
                <a:gd name="T35" fmla="*/ 62 h 105"/>
                <a:gd name="T36" fmla="*/ 100 w 100"/>
                <a:gd name="T37" fmla="*/ 85 h 105"/>
                <a:gd name="T38" fmla="*/ 90 w 100"/>
                <a:gd name="T39" fmla="*/ 103 h 105"/>
                <a:gd name="T40" fmla="*/ 79 w 100"/>
                <a:gd name="T41" fmla="*/ 105 h 105"/>
                <a:gd name="T42" fmla="*/ 74 w 100"/>
                <a:gd name="T43" fmla="*/ 105 h 105"/>
                <a:gd name="T44" fmla="*/ 72 w 100"/>
                <a:gd name="T45" fmla="*/ 97 h 105"/>
                <a:gd name="T46" fmla="*/ 64 w 100"/>
                <a:gd name="T47" fmla="*/ 94 h 105"/>
                <a:gd name="T48" fmla="*/ 68 w 100"/>
                <a:gd name="T49" fmla="*/ 85 h 105"/>
                <a:gd name="T50" fmla="*/ 63 w 100"/>
                <a:gd name="T51" fmla="*/ 83 h 105"/>
                <a:gd name="T52" fmla="*/ 64 w 100"/>
                <a:gd name="T53" fmla="*/ 79 h 105"/>
                <a:gd name="T54" fmla="*/ 57 w 100"/>
                <a:gd name="T55" fmla="*/ 79 h 105"/>
                <a:gd name="T56" fmla="*/ 55 w 100"/>
                <a:gd name="T57" fmla="*/ 81 h 105"/>
                <a:gd name="T58" fmla="*/ 52 w 100"/>
                <a:gd name="T59" fmla="*/ 78 h 105"/>
                <a:gd name="T60" fmla="*/ 54 w 100"/>
                <a:gd name="T61" fmla="*/ 70 h 105"/>
                <a:gd name="T62" fmla="*/ 46 w 100"/>
                <a:gd name="T63" fmla="*/ 64 h 105"/>
                <a:gd name="T64" fmla="*/ 42 w 100"/>
                <a:gd name="T65" fmla="*/ 67 h 105"/>
                <a:gd name="T66" fmla="*/ 38 w 100"/>
                <a:gd name="T67" fmla="*/ 68 h 105"/>
                <a:gd name="T68" fmla="*/ 32 w 100"/>
                <a:gd name="T69" fmla="*/ 65 h 105"/>
                <a:gd name="T70" fmla="*/ 21 w 100"/>
                <a:gd name="T71" fmla="*/ 65 h 105"/>
                <a:gd name="T72" fmla="*/ 20 w 100"/>
                <a:gd name="T73" fmla="*/ 60 h 105"/>
                <a:gd name="T74" fmla="*/ 14 w 100"/>
                <a:gd name="T75" fmla="*/ 64 h 105"/>
                <a:gd name="T76" fmla="*/ 9 w 100"/>
                <a:gd name="T77" fmla="*/ 63 h 105"/>
                <a:gd name="T78" fmla="*/ 9 w 100"/>
                <a:gd name="T79" fmla="*/ 63 h 105"/>
                <a:gd name="T80" fmla="*/ 7 w 100"/>
                <a:gd name="T81" fmla="*/ 56 h 105"/>
                <a:gd name="T82" fmla="*/ 9 w 100"/>
                <a:gd name="T83" fmla="*/ 50 h 105"/>
                <a:gd name="T84" fmla="*/ 8 w 100"/>
                <a:gd name="T85" fmla="*/ 42 h 105"/>
                <a:gd name="T86" fmla="*/ 2 w 100"/>
                <a:gd name="T87" fmla="*/ 35 h 105"/>
                <a:gd name="T88" fmla="*/ 4 w 100"/>
                <a:gd name="T89" fmla="*/ 31 h 105"/>
                <a:gd name="T90" fmla="*/ 0 w 100"/>
                <a:gd name="T91" fmla="*/ 27 h 105"/>
                <a:gd name="T92" fmla="*/ 16 w 100"/>
                <a:gd name="T93" fmla="*/ 26 h 105"/>
                <a:gd name="T94" fmla="*/ 16 w 100"/>
                <a:gd name="T95" fmla="*/ 1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05">
                  <a:moveTo>
                    <a:pt x="16" y="18"/>
                  </a:moveTo>
                  <a:cubicBezTo>
                    <a:pt x="18" y="18"/>
                    <a:pt x="19" y="16"/>
                    <a:pt x="20" y="15"/>
                  </a:cubicBezTo>
                  <a:cubicBezTo>
                    <a:pt x="22" y="11"/>
                    <a:pt x="29" y="16"/>
                    <a:pt x="30" y="19"/>
                  </a:cubicBezTo>
                  <a:cubicBezTo>
                    <a:pt x="32" y="23"/>
                    <a:pt x="35" y="22"/>
                    <a:pt x="37" y="23"/>
                  </a:cubicBezTo>
                  <a:cubicBezTo>
                    <a:pt x="38" y="23"/>
                    <a:pt x="39" y="25"/>
                    <a:pt x="40" y="26"/>
                  </a:cubicBezTo>
                  <a:cubicBezTo>
                    <a:pt x="39" y="28"/>
                    <a:pt x="37" y="30"/>
                    <a:pt x="37" y="32"/>
                  </a:cubicBezTo>
                  <a:cubicBezTo>
                    <a:pt x="37" y="36"/>
                    <a:pt x="41" y="40"/>
                    <a:pt x="45" y="40"/>
                  </a:cubicBezTo>
                  <a:cubicBezTo>
                    <a:pt x="49" y="40"/>
                    <a:pt x="52" y="36"/>
                    <a:pt x="52" y="32"/>
                  </a:cubicBezTo>
                  <a:cubicBezTo>
                    <a:pt x="52" y="29"/>
                    <a:pt x="49" y="25"/>
                    <a:pt x="46" y="25"/>
                  </a:cubicBezTo>
                  <a:cubicBezTo>
                    <a:pt x="45" y="24"/>
                    <a:pt x="45" y="24"/>
                    <a:pt x="45" y="23"/>
                  </a:cubicBezTo>
                  <a:cubicBezTo>
                    <a:pt x="40" y="19"/>
                    <a:pt x="39" y="17"/>
                    <a:pt x="40" y="14"/>
                  </a:cubicBezTo>
                  <a:cubicBezTo>
                    <a:pt x="41" y="10"/>
                    <a:pt x="48" y="9"/>
                    <a:pt x="39" y="3"/>
                  </a:cubicBezTo>
                  <a:cubicBezTo>
                    <a:pt x="37" y="2"/>
                    <a:pt x="36" y="1"/>
                    <a:pt x="35" y="0"/>
                  </a:cubicBezTo>
                  <a:cubicBezTo>
                    <a:pt x="46" y="0"/>
                    <a:pt x="60" y="0"/>
                    <a:pt x="67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90" y="103"/>
                    <a:pt x="90" y="103"/>
                    <a:pt x="90" y="103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74" y="105"/>
                    <a:pt x="74" y="105"/>
                    <a:pt x="74" y="105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7"/>
                    <a:pt x="13" y="27"/>
                    <a:pt x="16" y="26"/>
                  </a:cubicBezTo>
                  <a:cubicBezTo>
                    <a:pt x="17" y="25"/>
                    <a:pt x="17" y="22"/>
                    <a:pt x="16" y="18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04" name="Freeform 19"/>
            <p:cNvSpPr>
              <a:spLocks/>
            </p:cNvSpPr>
            <p:nvPr/>
          </p:nvSpPr>
          <p:spPr bwMode="auto">
            <a:xfrm>
              <a:off x="1121" y="2980"/>
              <a:ext cx="198" cy="150"/>
            </a:xfrm>
            <a:custGeom>
              <a:avLst/>
              <a:gdLst>
                <a:gd name="T0" fmla="*/ 193 w 198"/>
                <a:gd name="T1" fmla="*/ 150 h 150"/>
                <a:gd name="T2" fmla="*/ 164 w 198"/>
                <a:gd name="T3" fmla="*/ 134 h 150"/>
                <a:gd name="T4" fmla="*/ 164 w 198"/>
                <a:gd name="T5" fmla="*/ 138 h 150"/>
                <a:gd name="T6" fmla="*/ 158 w 198"/>
                <a:gd name="T7" fmla="*/ 142 h 150"/>
                <a:gd name="T8" fmla="*/ 148 w 198"/>
                <a:gd name="T9" fmla="*/ 131 h 150"/>
                <a:gd name="T10" fmla="*/ 137 w 198"/>
                <a:gd name="T11" fmla="*/ 131 h 150"/>
                <a:gd name="T12" fmla="*/ 131 w 198"/>
                <a:gd name="T13" fmla="*/ 121 h 150"/>
                <a:gd name="T14" fmla="*/ 129 w 198"/>
                <a:gd name="T15" fmla="*/ 111 h 150"/>
                <a:gd name="T16" fmla="*/ 114 w 198"/>
                <a:gd name="T17" fmla="*/ 108 h 150"/>
                <a:gd name="T18" fmla="*/ 106 w 198"/>
                <a:gd name="T19" fmla="*/ 117 h 150"/>
                <a:gd name="T20" fmla="*/ 93 w 198"/>
                <a:gd name="T21" fmla="*/ 115 h 150"/>
                <a:gd name="T22" fmla="*/ 85 w 198"/>
                <a:gd name="T23" fmla="*/ 123 h 150"/>
                <a:gd name="T24" fmla="*/ 79 w 198"/>
                <a:gd name="T25" fmla="*/ 123 h 150"/>
                <a:gd name="T26" fmla="*/ 68 w 198"/>
                <a:gd name="T27" fmla="*/ 117 h 150"/>
                <a:gd name="T28" fmla="*/ 52 w 198"/>
                <a:gd name="T29" fmla="*/ 117 h 150"/>
                <a:gd name="T30" fmla="*/ 50 w 198"/>
                <a:gd name="T31" fmla="*/ 111 h 150"/>
                <a:gd name="T32" fmla="*/ 37 w 198"/>
                <a:gd name="T33" fmla="*/ 111 h 150"/>
                <a:gd name="T34" fmla="*/ 31 w 198"/>
                <a:gd name="T35" fmla="*/ 104 h 150"/>
                <a:gd name="T36" fmla="*/ 10 w 198"/>
                <a:gd name="T37" fmla="*/ 100 h 150"/>
                <a:gd name="T38" fmla="*/ 0 w 198"/>
                <a:gd name="T39" fmla="*/ 92 h 150"/>
                <a:gd name="T40" fmla="*/ 2 w 198"/>
                <a:gd name="T41" fmla="*/ 77 h 150"/>
                <a:gd name="T42" fmla="*/ 12 w 198"/>
                <a:gd name="T43" fmla="*/ 75 h 150"/>
                <a:gd name="T44" fmla="*/ 14 w 198"/>
                <a:gd name="T45" fmla="*/ 63 h 150"/>
                <a:gd name="T46" fmla="*/ 27 w 198"/>
                <a:gd name="T47" fmla="*/ 54 h 150"/>
                <a:gd name="T48" fmla="*/ 37 w 198"/>
                <a:gd name="T49" fmla="*/ 42 h 150"/>
                <a:gd name="T50" fmla="*/ 29 w 198"/>
                <a:gd name="T51" fmla="*/ 27 h 150"/>
                <a:gd name="T52" fmla="*/ 33 w 198"/>
                <a:gd name="T53" fmla="*/ 17 h 150"/>
                <a:gd name="T54" fmla="*/ 39 w 198"/>
                <a:gd name="T55" fmla="*/ 11 h 150"/>
                <a:gd name="T56" fmla="*/ 50 w 198"/>
                <a:gd name="T57" fmla="*/ 6 h 150"/>
                <a:gd name="T58" fmla="*/ 50 w 198"/>
                <a:gd name="T59" fmla="*/ 6 h 150"/>
                <a:gd name="T60" fmla="*/ 60 w 198"/>
                <a:gd name="T61" fmla="*/ 8 h 150"/>
                <a:gd name="T62" fmla="*/ 73 w 198"/>
                <a:gd name="T63" fmla="*/ 0 h 150"/>
                <a:gd name="T64" fmla="*/ 75 w 198"/>
                <a:gd name="T65" fmla="*/ 11 h 150"/>
                <a:gd name="T66" fmla="*/ 98 w 198"/>
                <a:gd name="T67" fmla="*/ 11 h 150"/>
                <a:gd name="T68" fmla="*/ 110 w 198"/>
                <a:gd name="T69" fmla="*/ 17 h 150"/>
                <a:gd name="T70" fmla="*/ 118 w 198"/>
                <a:gd name="T71" fmla="*/ 15 h 150"/>
                <a:gd name="T72" fmla="*/ 127 w 198"/>
                <a:gd name="T73" fmla="*/ 8 h 150"/>
                <a:gd name="T74" fmla="*/ 143 w 198"/>
                <a:gd name="T75" fmla="*/ 21 h 150"/>
                <a:gd name="T76" fmla="*/ 139 w 198"/>
                <a:gd name="T77" fmla="*/ 38 h 150"/>
                <a:gd name="T78" fmla="*/ 145 w 198"/>
                <a:gd name="T79" fmla="*/ 44 h 150"/>
                <a:gd name="T80" fmla="*/ 150 w 198"/>
                <a:gd name="T81" fmla="*/ 40 h 150"/>
                <a:gd name="T82" fmla="*/ 164 w 198"/>
                <a:gd name="T83" fmla="*/ 40 h 150"/>
                <a:gd name="T84" fmla="*/ 162 w 198"/>
                <a:gd name="T85" fmla="*/ 48 h 150"/>
                <a:gd name="T86" fmla="*/ 173 w 198"/>
                <a:gd name="T87" fmla="*/ 52 h 150"/>
                <a:gd name="T88" fmla="*/ 164 w 198"/>
                <a:gd name="T89" fmla="*/ 71 h 150"/>
                <a:gd name="T90" fmla="*/ 181 w 198"/>
                <a:gd name="T91" fmla="*/ 77 h 150"/>
                <a:gd name="T92" fmla="*/ 185 w 198"/>
                <a:gd name="T93" fmla="*/ 98 h 150"/>
                <a:gd name="T94" fmla="*/ 177 w 198"/>
                <a:gd name="T95" fmla="*/ 115 h 150"/>
                <a:gd name="T96" fmla="*/ 191 w 198"/>
                <a:gd name="T97" fmla="*/ 123 h 150"/>
                <a:gd name="T98" fmla="*/ 198 w 198"/>
                <a:gd name="T99" fmla="*/ 136 h 150"/>
                <a:gd name="T100" fmla="*/ 193 w 198"/>
                <a:gd name="T10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8" h="150">
                  <a:moveTo>
                    <a:pt x="193" y="150"/>
                  </a:moveTo>
                  <a:lnTo>
                    <a:pt x="164" y="134"/>
                  </a:lnTo>
                  <a:lnTo>
                    <a:pt x="164" y="138"/>
                  </a:lnTo>
                  <a:lnTo>
                    <a:pt x="158" y="142"/>
                  </a:lnTo>
                  <a:lnTo>
                    <a:pt x="148" y="131"/>
                  </a:lnTo>
                  <a:lnTo>
                    <a:pt x="137" y="131"/>
                  </a:lnTo>
                  <a:lnTo>
                    <a:pt x="131" y="121"/>
                  </a:lnTo>
                  <a:lnTo>
                    <a:pt x="129" y="111"/>
                  </a:lnTo>
                  <a:lnTo>
                    <a:pt x="114" y="108"/>
                  </a:lnTo>
                  <a:lnTo>
                    <a:pt x="106" y="117"/>
                  </a:lnTo>
                  <a:lnTo>
                    <a:pt x="93" y="115"/>
                  </a:lnTo>
                  <a:lnTo>
                    <a:pt x="85" y="123"/>
                  </a:lnTo>
                  <a:lnTo>
                    <a:pt x="79" y="123"/>
                  </a:lnTo>
                  <a:lnTo>
                    <a:pt x="68" y="117"/>
                  </a:lnTo>
                  <a:lnTo>
                    <a:pt x="52" y="117"/>
                  </a:lnTo>
                  <a:lnTo>
                    <a:pt x="50" y="111"/>
                  </a:lnTo>
                  <a:lnTo>
                    <a:pt x="37" y="111"/>
                  </a:lnTo>
                  <a:lnTo>
                    <a:pt x="31" y="104"/>
                  </a:lnTo>
                  <a:lnTo>
                    <a:pt x="10" y="100"/>
                  </a:lnTo>
                  <a:lnTo>
                    <a:pt x="0" y="92"/>
                  </a:lnTo>
                  <a:lnTo>
                    <a:pt x="2" y="77"/>
                  </a:lnTo>
                  <a:lnTo>
                    <a:pt x="12" y="75"/>
                  </a:lnTo>
                  <a:lnTo>
                    <a:pt x="14" y="63"/>
                  </a:lnTo>
                  <a:lnTo>
                    <a:pt x="27" y="54"/>
                  </a:lnTo>
                  <a:lnTo>
                    <a:pt x="37" y="42"/>
                  </a:lnTo>
                  <a:lnTo>
                    <a:pt x="29" y="27"/>
                  </a:lnTo>
                  <a:lnTo>
                    <a:pt x="33" y="17"/>
                  </a:lnTo>
                  <a:lnTo>
                    <a:pt x="39" y="11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60" y="8"/>
                  </a:lnTo>
                  <a:lnTo>
                    <a:pt x="73" y="0"/>
                  </a:lnTo>
                  <a:lnTo>
                    <a:pt x="75" y="11"/>
                  </a:lnTo>
                  <a:lnTo>
                    <a:pt x="98" y="11"/>
                  </a:lnTo>
                  <a:lnTo>
                    <a:pt x="110" y="17"/>
                  </a:lnTo>
                  <a:lnTo>
                    <a:pt x="118" y="15"/>
                  </a:lnTo>
                  <a:lnTo>
                    <a:pt x="127" y="8"/>
                  </a:lnTo>
                  <a:lnTo>
                    <a:pt x="143" y="21"/>
                  </a:lnTo>
                  <a:lnTo>
                    <a:pt x="139" y="38"/>
                  </a:lnTo>
                  <a:lnTo>
                    <a:pt x="145" y="44"/>
                  </a:lnTo>
                  <a:lnTo>
                    <a:pt x="150" y="40"/>
                  </a:lnTo>
                  <a:lnTo>
                    <a:pt x="164" y="40"/>
                  </a:lnTo>
                  <a:lnTo>
                    <a:pt x="162" y="48"/>
                  </a:lnTo>
                  <a:lnTo>
                    <a:pt x="173" y="52"/>
                  </a:lnTo>
                  <a:lnTo>
                    <a:pt x="164" y="71"/>
                  </a:lnTo>
                  <a:lnTo>
                    <a:pt x="181" y="77"/>
                  </a:lnTo>
                  <a:lnTo>
                    <a:pt x="185" y="98"/>
                  </a:lnTo>
                  <a:lnTo>
                    <a:pt x="177" y="115"/>
                  </a:lnTo>
                  <a:lnTo>
                    <a:pt x="191" y="123"/>
                  </a:lnTo>
                  <a:lnTo>
                    <a:pt x="198" y="136"/>
                  </a:lnTo>
                  <a:lnTo>
                    <a:pt x="193" y="150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05" name="Freeform 20"/>
            <p:cNvSpPr>
              <a:spLocks/>
            </p:cNvSpPr>
            <p:nvPr/>
          </p:nvSpPr>
          <p:spPr bwMode="auto">
            <a:xfrm>
              <a:off x="1029" y="2911"/>
              <a:ext cx="142" cy="225"/>
            </a:xfrm>
            <a:custGeom>
              <a:avLst/>
              <a:gdLst>
                <a:gd name="T0" fmla="*/ 44 w 68"/>
                <a:gd name="T1" fmla="*/ 77 h 108"/>
                <a:gd name="T2" fmla="*/ 42 w 68"/>
                <a:gd name="T3" fmla="*/ 83 h 108"/>
                <a:gd name="T4" fmla="*/ 37 w 68"/>
                <a:gd name="T5" fmla="*/ 86 h 108"/>
                <a:gd name="T6" fmla="*/ 38 w 68"/>
                <a:gd name="T7" fmla="*/ 93 h 108"/>
                <a:gd name="T8" fmla="*/ 34 w 68"/>
                <a:gd name="T9" fmla="*/ 100 h 108"/>
                <a:gd name="T10" fmla="*/ 29 w 68"/>
                <a:gd name="T11" fmla="*/ 102 h 108"/>
                <a:gd name="T12" fmla="*/ 26 w 68"/>
                <a:gd name="T13" fmla="*/ 108 h 108"/>
                <a:gd name="T14" fmla="*/ 23 w 68"/>
                <a:gd name="T15" fmla="*/ 102 h 108"/>
                <a:gd name="T16" fmla="*/ 18 w 68"/>
                <a:gd name="T17" fmla="*/ 102 h 108"/>
                <a:gd name="T18" fmla="*/ 17 w 68"/>
                <a:gd name="T19" fmla="*/ 95 h 108"/>
                <a:gd name="T20" fmla="*/ 10 w 68"/>
                <a:gd name="T21" fmla="*/ 85 h 108"/>
                <a:gd name="T22" fmla="*/ 8 w 68"/>
                <a:gd name="T23" fmla="*/ 79 h 108"/>
                <a:gd name="T24" fmla="*/ 3 w 68"/>
                <a:gd name="T25" fmla="*/ 69 h 108"/>
                <a:gd name="T26" fmla="*/ 1 w 68"/>
                <a:gd name="T27" fmla="*/ 60 h 108"/>
                <a:gd name="T28" fmla="*/ 11 w 68"/>
                <a:gd name="T29" fmla="*/ 49 h 108"/>
                <a:gd name="T30" fmla="*/ 13 w 68"/>
                <a:gd name="T31" fmla="*/ 37 h 108"/>
                <a:gd name="T32" fmla="*/ 24 w 68"/>
                <a:gd name="T33" fmla="*/ 34 h 108"/>
                <a:gd name="T34" fmla="*/ 26 w 68"/>
                <a:gd name="T35" fmla="*/ 21 h 108"/>
                <a:gd name="T36" fmla="*/ 38 w 68"/>
                <a:gd name="T37" fmla="*/ 20 h 108"/>
                <a:gd name="T38" fmla="*/ 44 w 68"/>
                <a:gd name="T39" fmla="*/ 11 h 108"/>
                <a:gd name="T40" fmla="*/ 56 w 68"/>
                <a:gd name="T41" fmla="*/ 1 h 108"/>
                <a:gd name="T42" fmla="*/ 59 w 68"/>
                <a:gd name="T43" fmla="*/ 0 h 108"/>
                <a:gd name="T44" fmla="*/ 63 w 68"/>
                <a:gd name="T45" fmla="*/ 4 h 108"/>
                <a:gd name="T46" fmla="*/ 61 w 68"/>
                <a:gd name="T47" fmla="*/ 8 h 108"/>
                <a:gd name="T48" fmla="*/ 67 w 68"/>
                <a:gd name="T49" fmla="*/ 15 h 108"/>
                <a:gd name="T50" fmla="*/ 68 w 68"/>
                <a:gd name="T51" fmla="*/ 23 h 108"/>
                <a:gd name="T52" fmla="*/ 66 w 68"/>
                <a:gd name="T53" fmla="*/ 29 h 108"/>
                <a:gd name="T54" fmla="*/ 68 w 68"/>
                <a:gd name="T55" fmla="*/ 36 h 108"/>
                <a:gd name="T56" fmla="*/ 63 w 68"/>
                <a:gd name="T57" fmla="*/ 38 h 108"/>
                <a:gd name="T58" fmla="*/ 60 w 68"/>
                <a:gd name="T59" fmla="*/ 41 h 108"/>
                <a:gd name="T60" fmla="*/ 58 w 68"/>
                <a:gd name="T61" fmla="*/ 46 h 108"/>
                <a:gd name="T62" fmla="*/ 62 w 68"/>
                <a:gd name="T63" fmla="*/ 53 h 108"/>
                <a:gd name="T64" fmla="*/ 57 w 68"/>
                <a:gd name="T65" fmla="*/ 59 h 108"/>
                <a:gd name="T66" fmla="*/ 51 w 68"/>
                <a:gd name="T67" fmla="*/ 63 h 108"/>
                <a:gd name="T68" fmla="*/ 50 w 68"/>
                <a:gd name="T69" fmla="*/ 69 h 108"/>
                <a:gd name="T70" fmla="*/ 45 w 68"/>
                <a:gd name="T71" fmla="*/ 70 h 108"/>
                <a:gd name="T72" fmla="*/ 44 w 68"/>
                <a:gd name="T73" fmla="*/ 7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108">
                  <a:moveTo>
                    <a:pt x="44" y="77"/>
                  </a:moveTo>
                  <a:cubicBezTo>
                    <a:pt x="42" y="83"/>
                    <a:pt x="42" y="83"/>
                    <a:pt x="42" y="83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29" y="102"/>
                    <a:pt x="29" y="102"/>
                    <a:pt x="29" y="102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1"/>
                    <a:pt x="17" y="98"/>
                    <a:pt x="17" y="95"/>
                  </a:cubicBezTo>
                  <a:cubicBezTo>
                    <a:pt x="17" y="88"/>
                    <a:pt x="15" y="86"/>
                    <a:pt x="10" y="85"/>
                  </a:cubicBezTo>
                  <a:cubicBezTo>
                    <a:pt x="6" y="84"/>
                    <a:pt x="5" y="82"/>
                    <a:pt x="8" y="79"/>
                  </a:cubicBezTo>
                  <a:cubicBezTo>
                    <a:pt x="12" y="75"/>
                    <a:pt x="6" y="72"/>
                    <a:pt x="3" y="69"/>
                  </a:cubicBezTo>
                  <a:cubicBezTo>
                    <a:pt x="1" y="66"/>
                    <a:pt x="2" y="62"/>
                    <a:pt x="1" y="60"/>
                  </a:cubicBezTo>
                  <a:cubicBezTo>
                    <a:pt x="0" y="57"/>
                    <a:pt x="7" y="53"/>
                    <a:pt x="11" y="49"/>
                  </a:cubicBezTo>
                  <a:cubicBezTo>
                    <a:pt x="14" y="44"/>
                    <a:pt x="12" y="40"/>
                    <a:pt x="13" y="37"/>
                  </a:cubicBezTo>
                  <a:cubicBezTo>
                    <a:pt x="14" y="35"/>
                    <a:pt x="22" y="36"/>
                    <a:pt x="24" y="34"/>
                  </a:cubicBezTo>
                  <a:cubicBezTo>
                    <a:pt x="25" y="32"/>
                    <a:pt x="26" y="21"/>
                    <a:pt x="26" y="21"/>
                  </a:cubicBezTo>
                  <a:cubicBezTo>
                    <a:pt x="26" y="21"/>
                    <a:pt x="34" y="20"/>
                    <a:pt x="38" y="20"/>
                  </a:cubicBezTo>
                  <a:cubicBezTo>
                    <a:pt x="42" y="19"/>
                    <a:pt x="43" y="16"/>
                    <a:pt x="44" y="11"/>
                  </a:cubicBezTo>
                  <a:cubicBezTo>
                    <a:pt x="44" y="6"/>
                    <a:pt x="50" y="2"/>
                    <a:pt x="56" y="1"/>
                  </a:cubicBezTo>
                  <a:cubicBezTo>
                    <a:pt x="57" y="1"/>
                    <a:pt x="58" y="0"/>
                    <a:pt x="59" y="0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45" y="70"/>
                    <a:pt x="45" y="70"/>
                    <a:pt x="45" y="70"/>
                  </a:cubicBezTo>
                  <a:lnTo>
                    <a:pt x="44" y="77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06" name="Freeform 22"/>
            <p:cNvSpPr>
              <a:spLocks/>
            </p:cNvSpPr>
            <p:nvPr/>
          </p:nvSpPr>
          <p:spPr bwMode="auto">
            <a:xfrm>
              <a:off x="1046" y="3595"/>
              <a:ext cx="256" cy="237"/>
            </a:xfrm>
            <a:custGeom>
              <a:avLst/>
              <a:gdLst>
                <a:gd name="T0" fmla="*/ 123 w 123"/>
                <a:gd name="T1" fmla="*/ 83 h 114"/>
                <a:gd name="T2" fmla="*/ 120 w 123"/>
                <a:gd name="T3" fmla="*/ 87 h 114"/>
                <a:gd name="T4" fmla="*/ 108 w 123"/>
                <a:gd name="T5" fmla="*/ 92 h 114"/>
                <a:gd name="T6" fmla="*/ 101 w 123"/>
                <a:gd name="T7" fmla="*/ 108 h 114"/>
                <a:gd name="T8" fmla="*/ 87 w 123"/>
                <a:gd name="T9" fmla="*/ 114 h 114"/>
                <a:gd name="T10" fmla="*/ 83 w 123"/>
                <a:gd name="T11" fmla="*/ 104 h 114"/>
                <a:gd name="T12" fmla="*/ 72 w 123"/>
                <a:gd name="T13" fmla="*/ 105 h 114"/>
                <a:gd name="T14" fmla="*/ 65 w 123"/>
                <a:gd name="T15" fmla="*/ 103 h 114"/>
                <a:gd name="T16" fmla="*/ 64 w 123"/>
                <a:gd name="T17" fmla="*/ 101 h 114"/>
                <a:gd name="T18" fmla="*/ 54 w 123"/>
                <a:gd name="T19" fmla="*/ 102 h 114"/>
                <a:gd name="T20" fmla="*/ 51 w 123"/>
                <a:gd name="T21" fmla="*/ 108 h 114"/>
                <a:gd name="T22" fmla="*/ 47 w 123"/>
                <a:gd name="T23" fmla="*/ 107 h 114"/>
                <a:gd name="T24" fmla="*/ 42 w 123"/>
                <a:gd name="T25" fmla="*/ 104 h 114"/>
                <a:gd name="T26" fmla="*/ 42 w 123"/>
                <a:gd name="T27" fmla="*/ 97 h 114"/>
                <a:gd name="T28" fmla="*/ 39 w 123"/>
                <a:gd name="T29" fmla="*/ 96 h 114"/>
                <a:gd name="T30" fmla="*/ 37 w 123"/>
                <a:gd name="T31" fmla="*/ 101 h 114"/>
                <a:gd name="T32" fmla="*/ 35 w 123"/>
                <a:gd name="T33" fmla="*/ 106 h 114"/>
                <a:gd name="T34" fmla="*/ 31 w 123"/>
                <a:gd name="T35" fmla="*/ 103 h 114"/>
                <a:gd name="T36" fmla="*/ 24 w 123"/>
                <a:gd name="T37" fmla="*/ 104 h 114"/>
                <a:gd name="T38" fmla="*/ 20 w 123"/>
                <a:gd name="T39" fmla="*/ 101 h 114"/>
                <a:gd name="T40" fmla="*/ 15 w 123"/>
                <a:gd name="T41" fmla="*/ 106 h 114"/>
                <a:gd name="T42" fmla="*/ 15 w 123"/>
                <a:gd name="T43" fmla="*/ 106 h 114"/>
                <a:gd name="T44" fmla="*/ 14 w 123"/>
                <a:gd name="T45" fmla="*/ 104 h 114"/>
                <a:gd name="T46" fmla="*/ 9 w 123"/>
                <a:gd name="T47" fmla="*/ 97 h 114"/>
                <a:gd name="T48" fmla="*/ 9 w 123"/>
                <a:gd name="T49" fmla="*/ 89 h 114"/>
                <a:gd name="T50" fmla="*/ 8 w 123"/>
                <a:gd name="T51" fmla="*/ 80 h 114"/>
                <a:gd name="T52" fmla="*/ 2 w 123"/>
                <a:gd name="T53" fmla="*/ 75 h 114"/>
                <a:gd name="T54" fmla="*/ 6 w 123"/>
                <a:gd name="T55" fmla="*/ 69 h 114"/>
                <a:gd name="T56" fmla="*/ 12 w 123"/>
                <a:gd name="T57" fmla="*/ 65 h 114"/>
                <a:gd name="T58" fmla="*/ 18 w 123"/>
                <a:gd name="T59" fmla="*/ 69 h 114"/>
                <a:gd name="T60" fmla="*/ 25 w 123"/>
                <a:gd name="T61" fmla="*/ 66 h 114"/>
                <a:gd name="T62" fmla="*/ 27 w 123"/>
                <a:gd name="T63" fmla="*/ 56 h 114"/>
                <a:gd name="T64" fmla="*/ 25 w 123"/>
                <a:gd name="T65" fmla="*/ 46 h 114"/>
                <a:gd name="T66" fmla="*/ 34 w 123"/>
                <a:gd name="T67" fmla="*/ 36 h 114"/>
                <a:gd name="T68" fmla="*/ 35 w 123"/>
                <a:gd name="T69" fmla="*/ 31 h 114"/>
                <a:gd name="T70" fmla="*/ 30 w 123"/>
                <a:gd name="T71" fmla="*/ 19 h 114"/>
                <a:gd name="T72" fmla="*/ 31 w 123"/>
                <a:gd name="T73" fmla="*/ 19 h 114"/>
                <a:gd name="T74" fmla="*/ 40 w 123"/>
                <a:gd name="T75" fmla="*/ 8 h 114"/>
                <a:gd name="T76" fmla="*/ 40 w 123"/>
                <a:gd name="T77" fmla="*/ 3 h 114"/>
                <a:gd name="T78" fmla="*/ 51 w 123"/>
                <a:gd name="T79" fmla="*/ 3 h 114"/>
                <a:gd name="T80" fmla="*/ 56 w 123"/>
                <a:gd name="T81" fmla="*/ 0 h 114"/>
                <a:gd name="T82" fmla="*/ 62 w 123"/>
                <a:gd name="T83" fmla="*/ 3 h 114"/>
                <a:gd name="T84" fmla="*/ 67 w 123"/>
                <a:gd name="T85" fmla="*/ 6 h 114"/>
                <a:gd name="T86" fmla="*/ 73 w 123"/>
                <a:gd name="T87" fmla="*/ 7 h 114"/>
                <a:gd name="T88" fmla="*/ 75 w 123"/>
                <a:gd name="T89" fmla="*/ 21 h 114"/>
                <a:gd name="T90" fmla="*/ 81 w 123"/>
                <a:gd name="T91" fmla="*/ 22 h 114"/>
                <a:gd name="T92" fmla="*/ 87 w 123"/>
                <a:gd name="T93" fmla="*/ 25 h 114"/>
                <a:gd name="T94" fmla="*/ 88 w 123"/>
                <a:gd name="T95" fmla="*/ 29 h 114"/>
                <a:gd name="T96" fmla="*/ 92 w 123"/>
                <a:gd name="T97" fmla="*/ 27 h 114"/>
                <a:gd name="T98" fmla="*/ 103 w 123"/>
                <a:gd name="T99" fmla="*/ 37 h 114"/>
                <a:gd name="T100" fmla="*/ 102 w 123"/>
                <a:gd name="T101" fmla="*/ 45 h 114"/>
                <a:gd name="T102" fmla="*/ 97 w 123"/>
                <a:gd name="T103" fmla="*/ 51 h 114"/>
                <a:gd name="T104" fmla="*/ 101 w 123"/>
                <a:gd name="T105" fmla="*/ 56 h 114"/>
                <a:gd name="T106" fmla="*/ 105 w 123"/>
                <a:gd name="T107" fmla="*/ 54 h 114"/>
                <a:gd name="T108" fmla="*/ 110 w 123"/>
                <a:gd name="T109" fmla="*/ 56 h 114"/>
                <a:gd name="T110" fmla="*/ 110 w 123"/>
                <a:gd name="T111" fmla="*/ 62 h 114"/>
                <a:gd name="T112" fmla="*/ 113 w 123"/>
                <a:gd name="T113" fmla="*/ 64 h 114"/>
                <a:gd name="T114" fmla="*/ 118 w 123"/>
                <a:gd name="T115" fmla="*/ 65 h 114"/>
                <a:gd name="T116" fmla="*/ 119 w 123"/>
                <a:gd name="T117" fmla="*/ 70 h 114"/>
                <a:gd name="T118" fmla="*/ 122 w 123"/>
                <a:gd name="T119" fmla="*/ 73 h 114"/>
                <a:gd name="T120" fmla="*/ 123 w 123"/>
                <a:gd name="T121" fmla="*/ 8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3" h="114">
                  <a:moveTo>
                    <a:pt x="123" y="83"/>
                  </a:moveTo>
                  <a:cubicBezTo>
                    <a:pt x="122" y="84"/>
                    <a:pt x="121" y="86"/>
                    <a:pt x="120" y="87"/>
                  </a:cubicBezTo>
                  <a:cubicBezTo>
                    <a:pt x="115" y="92"/>
                    <a:pt x="113" y="88"/>
                    <a:pt x="108" y="92"/>
                  </a:cubicBezTo>
                  <a:cubicBezTo>
                    <a:pt x="103" y="96"/>
                    <a:pt x="104" y="102"/>
                    <a:pt x="101" y="108"/>
                  </a:cubicBezTo>
                  <a:cubicBezTo>
                    <a:pt x="99" y="113"/>
                    <a:pt x="93" y="110"/>
                    <a:pt x="87" y="114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5"/>
                    <a:pt x="15" y="104"/>
                    <a:pt x="14" y="104"/>
                  </a:cubicBezTo>
                  <a:cubicBezTo>
                    <a:pt x="13" y="104"/>
                    <a:pt x="9" y="100"/>
                    <a:pt x="9" y="97"/>
                  </a:cubicBezTo>
                  <a:cubicBezTo>
                    <a:pt x="8" y="94"/>
                    <a:pt x="8" y="92"/>
                    <a:pt x="9" y="89"/>
                  </a:cubicBezTo>
                  <a:cubicBezTo>
                    <a:pt x="10" y="86"/>
                    <a:pt x="10" y="82"/>
                    <a:pt x="8" y="80"/>
                  </a:cubicBezTo>
                  <a:cubicBezTo>
                    <a:pt x="5" y="78"/>
                    <a:pt x="0" y="77"/>
                    <a:pt x="2" y="75"/>
                  </a:cubicBezTo>
                  <a:cubicBezTo>
                    <a:pt x="3" y="74"/>
                    <a:pt x="6" y="72"/>
                    <a:pt x="6" y="69"/>
                  </a:cubicBezTo>
                  <a:cubicBezTo>
                    <a:pt x="6" y="66"/>
                    <a:pt x="11" y="64"/>
                    <a:pt x="12" y="65"/>
                  </a:cubicBezTo>
                  <a:cubicBezTo>
                    <a:pt x="13" y="66"/>
                    <a:pt x="13" y="69"/>
                    <a:pt x="18" y="69"/>
                  </a:cubicBezTo>
                  <a:cubicBezTo>
                    <a:pt x="23" y="69"/>
                    <a:pt x="22" y="70"/>
                    <a:pt x="25" y="66"/>
                  </a:cubicBezTo>
                  <a:cubicBezTo>
                    <a:pt x="27" y="61"/>
                    <a:pt x="29" y="59"/>
                    <a:pt x="27" y="56"/>
                  </a:cubicBezTo>
                  <a:cubicBezTo>
                    <a:pt x="26" y="52"/>
                    <a:pt x="23" y="48"/>
                    <a:pt x="25" y="46"/>
                  </a:cubicBezTo>
                  <a:cubicBezTo>
                    <a:pt x="27" y="44"/>
                    <a:pt x="33" y="38"/>
                    <a:pt x="34" y="36"/>
                  </a:cubicBezTo>
                  <a:cubicBezTo>
                    <a:pt x="35" y="34"/>
                    <a:pt x="36" y="33"/>
                    <a:pt x="35" y="31"/>
                  </a:cubicBezTo>
                  <a:cubicBezTo>
                    <a:pt x="33" y="29"/>
                    <a:pt x="31" y="22"/>
                    <a:pt x="30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9"/>
                    <a:pt x="41" y="11"/>
                    <a:pt x="40" y="8"/>
                  </a:cubicBezTo>
                  <a:cubicBezTo>
                    <a:pt x="40" y="6"/>
                    <a:pt x="40" y="3"/>
                    <a:pt x="40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3" y="0"/>
                    <a:pt x="56" y="0"/>
                  </a:cubicBezTo>
                  <a:cubicBezTo>
                    <a:pt x="58" y="0"/>
                    <a:pt x="62" y="0"/>
                    <a:pt x="62" y="3"/>
                  </a:cubicBezTo>
                  <a:cubicBezTo>
                    <a:pt x="62" y="5"/>
                    <a:pt x="66" y="6"/>
                    <a:pt x="67" y="6"/>
                  </a:cubicBezTo>
                  <a:cubicBezTo>
                    <a:pt x="67" y="6"/>
                    <a:pt x="73" y="7"/>
                    <a:pt x="73" y="7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75" y="21"/>
                    <a:pt x="79" y="20"/>
                    <a:pt x="81" y="22"/>
                  </a:cubicBezTo>
                  <a:cubicBezTo>
                    <a:pt x="84" y="24"/>
                    <a:pt x="87" y="25"/>
                    <a:pt x="87" y="25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22" y="73"/>
                    <a:pt x="122" y="73"/>
                    <a:pt x="122" y="73"/>
                  </a:cubicBezTo>
                  <a:lnTo>
                    <a:pt x="123" y="83"/>
                  </a:lnTo>
                  <a:close/>
                </a:path>
              </a:pathLst>
            </a:custGeom>
            <a:solidFill>
              <a:srgbClr val="2CACBA"/>
            </a:solidFill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07" name="Freeform 23"/>
            <p:cNvSpPr>
              <a:spLocks noEditPoints="1"/>
            </p:cNvSpPr>
            <p:nvPr/>
          </p:nvSpPr>
          <p:spPr bwMode="auto">
            <a:xfrm>
              <a:off x="1133" y="3805"/>
              <a:ext cx="115" cy="213"/>
            </a:xfrm>
            <a:custGeom>
              <a:avLst/>
              <a:gdLst>
                <a:gd name="T0" fmla="*/ 45 w 55"/>
                <a:gd name="T1" fmla="*/ 13 h 102"/>
                <a:gd name="T2" fmla="*/ 44 w 55"/>
                <a:gd name="T3" fmla="*/ 13 h 102"/>
                <a:gd name="T4" fmla="*/ 45 w 55"/>
                <a:gd name="T5" fmla="*/ 29 h 102"/>
                <a:gd name="T6" fmla="*/ 40 w 55"/>
                <a:gd name="T7" fmla="*/ 39 h 102"/>
                <a:gd name="T8" fmla="*/ 51 w 55"/>
                <a:gd name="T9" fmla="*/ 46 h 102"/>
                <a:gd name="T10" fmla="*/ 54 w 55"/>
                <a:gd name="T11" fmla="*/ 58 h 102"/>
                <a:gd name="T12" fmla="*/ 53 w 55"/>
                <a:gd name="T13" fmla="*/ 76 h 102"/>
                <a:gd name="T14" fmla="*/ 47 w 55"/>
                <a:gd name="T15" fmla="*/ 83 h 102"/>
                <a:gd name="T16" fmla="*/ 44 w 55"/>
                <a:gd name="T17" fmla="*/ 85 h 102"/>
                <a:gd name="T18" fmla="*/ 49 w 55"/>
                <a:gd name="T19" fmla="*/ 98 h 102"/>
                <a:gd name="T20" fmla="*/ 41 w 55"/>
                <a:gd name="T21" fmla="*/ 100 h 102"/>
                <a:gd name="T22" fmla="*/ 31 w 55"/>
                <a:gd name="T23" fmla="*/ 102 h 102"/>
                <a:gd name="T24" fmla="*/ 24 w 55"/>
                <a:gd name="T25" fmla="*/ 100 h 102"/>
                <a:gd name="T26" fmla="*/ 13 w 55"/>
                <a:gd name="T27" fmla="*/ 97 h 102"/>
                <a:gd name="T28" fmla="*/ 6 w 55"/>
                <a:gd name="T29" fmla="*/ 94 h 102"/>
                <a:gd name="T30" fmla="*/ 6 w 55"/>
                <a:gd name="T31" fmla="*/ 94 h 102"/>
                <a:gd name="T32" fmla="*/ 6 w 55"/>
                <a:gd name="T33" fmla="*/ 81 h 102"/>
                <a:gd name="T34" fmla="*/ 5 w 55"/>
                <a:gd name="T35" fmla="*/ 77 h 102"/>
                <a:gd name="T36" fmla="*/ 2 w 55"/>
                <a:gd name="T37" fmla="*/ 71 h 102"/>
                <a:gd name="T38" fmla="*/ 3 w 55"/>
                <a:gd name="T39" fmla="*/ 67 h 102"/>
                <a:gd name="T40" fmla="*/ 6 w 55"/>
                <a:gd name="T41" fmla="*/ 66 h 102"/>
                <a:gd name="T42" fmla="*/ 11 w 55"/>
                <a:gd name="T43" fmla="*/ 68 h 102"/>
                <a:gd name="T44" fmla="*/ 11 w 55"/>
                <a:gd name="T45" fmla="*/ 66 h 102"/>
                <a:gd name="T46" fmla="*/ 18 w 55"/>
                <a:gd name="T47" fmla="*/ 65 h 102"/>
                <a:gd name="T48" fmla="*/ 20 w 55"/>
                <a:gd name="T49" fmla="*/ 61 h 102"/>
                <a:gd name="T50" fmla="*/ 18 w 55"/>
                <a:gd name="T51" fmla="*/ 59 h 102"/>
                <a:gd name="T52" fmla="*/ 18 w 55"/>
                <a:gd name="T53" fmla="*/ 57 h 102"/>
                <a:gd name="T54" fmla="*/ 19 w 55"/>
                <a:gd name="T55" fmla="*/ 54 h 102"/>
                <a:gd name="T56" fmla="*/ 20 w 55"/>
                <a:gd name="T57" fmla="*/ 49 h 102"/>
                <a:gd name="T58" fmla="*/ 24 w 55"/>
                <a:gd name="T59" fmla="*/ 45 h 102"/>
                <a:gd name="T60" fmla="*/ 25 w 55"/>
                <a:gd name="T61" fmla="*/ 39 h 102"/>
                <a:gd name="T62" fmla="*/ 18 w 55"/>
                <a:gd name="T63" fmla="*/ 40 h 102"/>
                <a:gd name="T64" fmla="*/ 14 w 55"/>
                <a:gd name="T65" fmla="*/ 34 h 102"/>
                <a:gd name="T66" fmla="*/ 13 w 55"/>
                <a:gd name="T67" fmla="*/ 25 h 102"/>
                <a:gd name="T68" fmla="*/ 16 w 55"/>
                <a:gd name="T69" fmla="*/ 18 h 102"/>
                <a:gd name="T70" fmla="*/ 13 w 55"/>
                <a:gd name="T71" fmla="*/ 16 h 102"/>
                <a:gd name="T72" fmla="*/ 10 w 55"/>
                <a:gd name="T73" fmla="*/ 7 h 102"/>
                <a:gd name="T74" fmla="*/ 9 w 55"/>
                <a:gd name="T75" fmla="*/ 7 h 102"/>
                <a:gd name="T76" fmla="*/ 12 w 55"/>
                <a:gd name="T77" fmla="*/ 1 h 102"/>
                <a:gd name="T78" fmla="*/ 22 w 55"/>
                <a:gd name="T79" fmla="*/ 0 h 102"/>
                <a:gd name="T80" fmla="*/ 23 w 55"/>
                <a:gd name="T81" fmla="*/ 2 h 102"/>
                <a:gd name="T82" fmla="*/ 30 w 55"/>
                <a:gd name="T83" fmla="*/ 4 h 102"/>
                <a:gd name="T84" fmla="*/ 41 w 55"/>
                <a:gd name="T85" fmla="*/ 3 h 102"/>
                <a:gd name="T86" fmla="*/ 45 w 55"/>
                <a:gd name="T87" fmla="*/ 13 h 102"/>
                <a:gd name="T88" fmla="*/ 0 w 55"/>
                <a:gd name="T89" fmla="*/ 100 h 102"/>
                <a:gd name="T90" fmla="*/ 0 w 55"/>
                <a:gd name="T91" fmla="*/ 100 h 102"/>
                <a:gd name="T92" fmla="*/ 0 w 55"/>
                <a:gd name="T93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5" h="102">
                  <a:moveTo>
                    <a:pt x="45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37" y="18"/>
                    <a:pt x="42" y="23"/>
                    <a:pt x="45" y="29"/>
                  </a:cubicBezTo>
                  <a:cubicBezTo>
                    <a:pt x="47" y="35"/>
                    <a:pt x="38" y="35"/>
                    <a:pt x="40" y="39"/>
                  </a:cubicBezTo>
                  <a:cubicBezTo>
                    <a:pt x="41" y="44"/>
                    <a:pt x="48" y="44"/>
                    <a:pt x="51" y="46"/>
                  </a:cubicBezTo>
                  <a:cubicBezTo>
                    <a:pt x="55" y="48"/>
                    <a:pt x="54" y="54"/>
                    <a:pt x="54" y="58"/>
                  </a:cubicBezTo>
                  <a:cubicBezTo>
                    <a:pt x="54" y="62"/>
                    <a:pt x="53" y="65"/>
                    <a:pt x="53" y="76"/>
                  </a:cubicBezTo>
                  <a:cubicBezTo>
                    <a:pt x="53" y="87"/>
                    <a:pt x="48" y="85"/>
                    <a:pt x="47" y="83"/>
                  </a:cubicBezTo>
                  <a:cubicBezTo>
                    <a:pt x="47" y="81"/>
                    <a:pt x="41" y="79"/>
                    <a:pt x="44" y="85"/>
                  </a:cubicBezTo>
                  <a:cubicBezTo>
                    <a:pt x="46" y="88"/>
                    <a:pt x="48" y="94"/>
                    <a:pt x="49" y="98"/>
                  </a:cubicBezTo>
                  <a:cubicBezTo>
                    <a:pt x="47" y="100"/>
                    <a:pt x="43" y="100"/>
                    <a:pt x="41" y="100"/>
                  </a:cubicBezTo>
                  <a:cubicBezTo>
                    <a:pt x="38" y="99"/>
                    <a:pt x="36" y="101"/>
                    <a:pt x="31" y="102"/>
                  </a:cubicBezTo>
                  <a:cubicBezTo>
                    <a:pt x="27" y="102"/>
                    <a:pt x="32" y="100"/>
                    <a:pt x="24" y="100"/>
                  </a:cubicBezTo>
                  <a:cubicBezTo>
                    <a:pt x="17" y="99"/>
                    <a:pt x="15" y="99"/>
                    <a:pt x="13" y="97"/>
                  </a:cubicBezTo>
                  <a:cubicBezTo>
                    <a:pt x="11" y="95"/>
                    <a:pt x="11" y="93"/>
                    <a:pt x="6" y="94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5" y="13"/>
                    <a:pt x="45" y="13"/>
                    <a:pt x="45" y="13"/>
                  </a:cubicBezTo>
                  <a:close/>
                  <a:moveTo>
                    <a:pt x="0" y="100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08" name="Freeform 24"/>
            <p:cNvSpPr>
              <a:spLocks/>
            </p:cNvSpPr>
            <p:nvPr/>
          </p:nvSpPr>
          <p:spPr bwMode="auto">
            <a:xfrm>
              <a:off x="889" y="3622"/>
              <a:ext cx="232" cy="254"/>
            </a:xfrm>
            <a:custGeom>
              <a:avLst/>
              <a:gdLst>
                <a:gd name="T0" fmla="*/ 31 w 111"/>
                <a:gd name="T1" fmla="*/ 101 h 122"/>
                <a:gd name="T2" fmla="*/ 27 w 111"/>
                <a:gd name="T3" fmla="*/ 99 h 122"/>
                <a:gd name="T4" fmla="*/ 27 w 111"/>
                <a:gd name="T5" fmla="*/ 100 h 122"/>
                <a:gd name="T6" fmla="*/ 28 w 111"/>
                <a:gd name="T7" fmla="*/ 88 h 122"/>
                <a:gd name="T8" fmla="*/ 17 w 111"/>
                <a:gd name="T9" fmla="*/ 76 h 122"/>
                <a:gd name="T10" fmla="*/ 19 w 111"/>
                <a:gd name="T11" fmla="*/ 68 h 122"/>
                <a:gd name="T12" fmla="*/ 21 w 111"/>
                <a:gd name="T13" fmla="*/ 64 h 122"/>
                <a:gd name="T14" fmla="*/ 11 w 111"/>
                <a:gd name="T15" fmla="*/ 54 h 122"/>
                <a:gd name="T16" fmla="*/ 3 w 111"/>
                <a:gd name="T17" fmla="*/ 53 h 122"/>
                <a:gd name="T18" fmla="*/ 0 w 111"/>
                <a:gd name="T19" fmla="*/ 36 h 122"/>
                <a:gd name="T20" fmla="*/ 7 w 111"/>
                <a:gd name="T21" fmla="*/ 41 h 122"/>
                <a:gd name="T22" fmla="*/ 19 w 111"/>
                <a:gd name="T23" fmla="*/ 42 h 122"/>
                <a:gd name="T24" fmla="*/ 6 w 111"/>
                <a:gd name="T25" fmla="*/ 32 h 122"/>
                <a:gd name="T26" fmla="*/ 4 w 111"/>
                <a:gd name="T27" fmla="*/ 31 h 122"/>
                <a:gd name="T28" fmla="*/ 9 w 111"/>
                <a:gd name="T29" fmla="*/ 25 h 122"/>
                <a:gd name="T30" fmla="*/ 16 w 111"/>
                <a:gd name="T31" fmla="*/ 22 h 122"/>
                <a:gd name="T32" fmla="*/ 24 w 111"/>
                <a:gd name="T33" fmla="*/ 24 h 122"/>
                <a:gd name="T34" fmla="*/ 33 w 111"/>
                <a:gd name="T35" fmla="*/ 28 h 122"/>
                <a:gd name="T36" fmla="*/ 41 w 111"/>
                <a:gd name="T37" fmla="*/ 35 h 122"/>
                <a:gd name="T38" fmla="*/ 51 w 111"/>
                <a:gd name="T39" fmla="*/ 27 h 122"/>
                <a:gd name="T40" fmla="*/ 57 w 111"/>
                <a:gd name="T41" fmla="*/ 17 h 122"/>
                <a:gd name="T42" fmla="*/ 62 w 111"/>
                <a:gd name="T43" fmla="*/ 11 h 122"/>
                <a:gd name="T44" fmla="*/ 71 w 111"/>
                <a:gd name="T45" fmla="*/ 10 h 122"/>
                <a:gd name="T46" fmla="*/ 77 w 111"/>
                <a:gd name="T47" fmla="*/ 4 h 122"/>
                <a:gd name="T48" fmla="*/ 77 w 111"/>
                <a:gd name="T49" fmla="*/ 1 h 122"/>
                <a:gd name="T50" fmla="*/ 80 w 111"/>
                <a:gd name="T51" fmla="*/ 0 h 122"/>
                <a:gd name="T52" fmla="*/ 81 w 111"/>
                <a:gd name="T53" fmla="*/ 5 h 122"/>
                <a:gd name="T54" fmla="*/ 87 w 111"/>
                <a:gd name="T55" fmla="*/ 6 h 122"/>
                <a:gd name="T56" fmla="*/ 90 w 111"/>
                <a:gd name="T57" fmla="*/ 10 h 122"/>
                <a:gd name="T58" fmla="*/ 95 w 111"/>
                <a:gd name="T59" fmla="*/ 8 h 122"/>
                <a:gd name="T60" fmla="*/ 97 w 111"/>
                <a:gd name="T61" fmla="*/ 6 h 122"/>
                <a:gd name="T62" fmla="*/ 105 w 111"/>
                <a:gd name="T63" fmla="*/ 6 h 122"/>
                <a:gd name="T64" fmla="*/ 110 w 111"/>
                <a:gd name="T65" fmla="*/ 18 h 122"/>
                <a:gd name="T66" fmla="*/ 109 w 111"/>
                <a:gd name="T67" fmla="*/ 23 h 122"/>
                <a:gd name="T68" fmla="*/ 100 w 111"/>
                <a:gd name="T69" fmla="*/ 33 h 122"/>
                <a:gd name="T70" fmla="*/ 102 w 111"/>
                <a:gd name="T71" fmla="*/ 43 h 122"/>
                <a:gd name="T72" fmla="*/ 100 w 111"/>
                <a:gd name="T73" fmla="*/ 53 h 122"/>
                <a:gd name="T74" fmla="*/ 93 w 111"/>
                <a:gd name="T75" fmla="*/ 56 h 122"/>
                <a:gd name="T76" fmla="*/ 87 w 111"/>
                <a:gd name="T77" fmla="*/ 52 h 122"/>
                <a:gd name="T78" fmla="*/ 81 w 111"/>
                <a:gd name="T79" fmla="*/ 56 h 122"/>
                <a:gd name="T80" fmla="*/ 77 w 111"/>
                <a:gd name="T81" fmla="*/ 62 h 122"/>
                <a:gd name="T82" fmla="*/ 83 w 111"/>
                <a:gd name="T83" fmla="*/ 67 h 122"/>
                <a:gd name="T84" fmla="*/ 84 w 111"/>
                <a:gd name="T85" fmla="*/ 76 h 122"/>
                <a:gd name="T86" fmla="*/ 84 w 111"/>
                <a:gd name="T87" fmla="*/ 84 h 122"/>
                <a:gd name="T88" fmla="*/ 89 w 111"/>
                <a:gd name="T89" fmla="*/ 91 h 122"/>
                <a:gd name="T90" fmla="*/ 91 w 111"/>
                <a:gd name="T91" fmla="*/ 99 h 122"/>
                <a:gd name="T92" fmla="*/ 95 w 111"/>
                <a:gd name="T93" fmla="*/ 100 h 122"/>
                <a:gd name="T94" fmla="*/ 100 w 111"/>
                <a:gd name="T95" fmla="*/ 101 h 122"/>
                <a:gd name="T96" fmla="*/ 96 w 111"/>
                <a:gd name="T97" fmla="*/ 109 h 122"/>
                <a:gd name="T98" fmla="*/ 86 w 111"/>
                <a:gd name="T99" fmla="*/ 114 h 122"/>
                <a:gd name="T100" fmla="*/ 79 w 111"/>
                <a:gd name="T101" fmla="*/ 116 h 122"/>
                <a:gd name="T102" fmla="*/ 74 w 111"/>
                <a:gd name="T103" fmla="*/ 121 h 122"/>
                <a:gd name="T104" fmla="*/ 65 w 111"/>
                <a:gd name="T105" fmla="*/ 119 h 122"/>
                <a:gd name="T106" fmla="*/ 61 w 111"/>
                <a:gd name="T107" fmla="*/ 107 h 122"/>
                <a:gd name="T108" fmla="*/ 54 w 111"/>
                <a:gd name="T109" fmla="*/ 104 h 122"/>
                <a:gd name="T110" fmla="*/ 53 w 111"/>
                <a:gd name="T111" fmla="*/ 96 h 122"/>
                <a:gd name="T112" fmla="*/ 48 w 111"/>
                <a:gd name="T113" fmla="*/ 98 h 122"/>
                <a:gd name="T114" fmla="*/ 41 w 111"/>
                <a:gd name="T115" fmla="*/ 100 h 122"/>
                <a:gd name="T116" fmla="*/ 35 w 111"/>
                <a:gd name="T117" fmla="*/ 99 h 122"/>
                <a:gd name="T118" fmla="*/ 31 w 111"/>
                <a:gd name="T119" fmla="*/ 10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122">
                  <a:moveTo>
                    <a:pt x="31" y="101"/>
                  </a:moveTo>
                  <a:cubicBezTo>
                    <a:pt x="30" y="100"/>
                    <a:pt x="29" y="99"/>
                    <a:pt x="27" y="99"/>
                  </a:cubicBezTo>
                  <a:cubicBezTo>
                    <a:pt x="27" y="99"/>
                    <a:pt x="27" y="99"/>
                    <a:pt x="27" y="100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8" y="88"/>
                    <a:pt x="16" y="76"/>
                    <a:pt x="17" y="76"/>
                  </a:cubicBezTo>
                  <a:cubicBezTo>
                    <a:pt x="19" y="76"/>
                    <a:pt x="19" y="69"/>
                    <a:pt x="19" y="68"/>
                  </a:cubicBezTo>
                  <a:cubicBezTo>
                    <a:pt x="19" y="67"/>
                    <a:pt x="21" y="64"/>
                    <a:pt x="21" y="64"/>
                  </a:cubicBezTo>
                  <a:cubicBezTo>
                    <a:pt x="21" y="64"/>
                    <a:pt x="14" y="53"/>
                    <a:pt x="11" y="54"/>
                  </a:cubicBezTo>
                  <a:cubicBezTo>
                    <a:pt x="9" y="55"/>
                    <a:pt x="4" y="55"/>
                    <a:pt x="3" y="53"/>
                  </a:cubicBezTo>
                  <a:cubicBezTo>
                    <a:pt x="3" y="52"/>
                    <a:pt x="1" y="41"/>
                    <a:pt x="0" y="36"/>
                  </a:cubicBezTo>
                  <a:cubicBezTo>
                    <a:pt x="2" y="36"/>
                    <a:pt x="5" y="40"/>
                    <a:pt x="7" y="41"/>
                  </a:cubicBezTo>
                  <a:cubicBezTo>
                    <a:pt x="9" y="42"/>
                    <a:pt x="18" y="46"/>
                    <a:pt x="19" y="42"/>
                  </a:cubicBezTo>
                  <a:cubicBezTo>
                    <a:pt x="19" y="39"/>
                    <a:pt x="10" y="34"/>
                    <a:pt x="6" y="32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6" y="29"/>
                    <a:pt x="8" y="26"/>
                    <a:pt x="9" y="25"/>
                  </a:cubicBezTo>
                  <a:cubicBezTo>
                    <a:pt x="10" y="22"/>
                    <a:pt x="12" y="21"/>
                    <a:pt x="16" y="22"/>
                  </a:cubicBezTo>
                  <a:cubicBezTo>
                    <a:pt x="21" y="23"/>
                    <a:pt x="20" y="24"/>
                    <a:pt x="24" y="24"/>
                  </a:cubicBezTo>
                  <a:cubicBezTo>
                    <a:pt x="28" y="23"/>
                    <a:pt x="31" y="25"/>
                    <a:pt x="33" y="28"/>
                  </a:cubicBezTo>
                  <a:cubicBezTo>
                    <a:pt x="35" y="32"/>
                    <a:pt x="37" y="33"/>
                    <a:pt x="41" y="35"/>
                  </a:cubicBezTo>
                  <a:cubicBezTo>
                    <a:pt x="44" y="36"/>
                    <a:pt x="49" y="29"/>
                    <a:pt x="51" y="27"/>
                  </a:cubicBezTo>
                  <a:cubicBezTo>
                    <a:pt x="54" y="25"/>
                    <a:pt x="56" y="20"/>
                    <a:pt x="57" y="17"/>
                  </a:cubicBezTo>
                  <a:cubicBezTo>
                    <a:pt x="57" y="14"/>
                    <a:pt x="58" y="14"/>
                    <a:pt x="62" y="11"/>
                  </a:cubicBezTo>
                  <a:cubicBezTo>
                    <a:pt x="65" y="7"/>
                    <a:pt x="67" y="10"/>
                    <a:pt x="71" y="10"/>
                  </a:cubicBezTo>
                  <a:cubicBezTo>
                    <a:pt x="75" y="10"/>
                    <a:pt x="75" y="8"/>
                    <a:pt x="77" y="4"/>
                  </a:cubicBezTo>
                  <a:cubicBezTo>
                    <a:pt x="77" y="2"/>
                    <a:pt x="77" y="2"/>
                    <a:pt x="77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6"/>
                    <a:pt x="89" y="10"/>
                    <a:pt x="90" y="10"/>
                  </a:cubicBezTo>
                  <a:cubicBezTo>
                    <a:pt x="92" y="10"/>
                    <a:pt x="95" y="10"/>
                    <a:pt x="95" y="8"/>
                  </a:cubicBezTo>
                  <a:cubicBezTo>
                    <a:pt x="95" y="7"/>
                    <a:pt x="97" y="6"/>
                    <a:pt x="97" y="6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6" y="9"/>
                    <a:pt x="108" y="16"/>
                    <a:pt x="110" y="18"/>
                  </a:cubicBezTo>
                  <a:cubicBezTo>
                    <a:pt x="111" y="20"/>
                    <a:pt x="110" y="21"/>
                    <a:pt x="109" y="23"/>
                  </a:cubicBezTo>
                  <a:cubicBezTo>
                    <a:pt x="108" y="25"/>
                    <a:pt x="102" y="31"/>
                    <a:pt x="100" y="33"/>
                  </a:cubicBezTo>
                  <a:cubicBezTo>
                    <a:pt x="98" y="35"/>
                    <a:pt x="101" y="39"/>
                    <a:pt x="102" y="43"/>
                  </a:cubicBezTo>
                  <a:cubicBezTo>
                    <a:pt x="104" y="46"/>
                    <a:pt x="102" y="48"/>
                    <a:pt x="100" y="53"/>
                  </a:cubicBezTo>
                  <a:cubicBezTo>
                    <a:pt x="97" y="57"/>
                    <a:pt x="98" y="56"/>
                    <a:pt x="93" y="56"/>
                  </a:cubicBezTo>
                  <a:cubicBezTo>
                    <a:pt x="88" y="56"/>
                    <a:pt x="88" y="53"/>
                    <a:pt x="87" y="52"/>
                  </a:cubicBezTo>
                  <a:cubicBezTo>
                    <a:pt x="86" y="51"/>
                    <a:pt x="81" y="53"/>
                    <a:pt x="81" y="56"/>
                  </a:cubicBezTo>
                  <a:cubicBezTo>
                    <a:pt x="81" y="59"/>
                    <a:pt x="78" y="61"/>
                    <a:pt x="77" y="62"/>
                  </a:cubicBezTo>
                  <a:cubicBezTo>
                    <a:pt x="75" y="64"/>
                    <a:pt x="80" y="65"/>
                    <a:pt x="83" y="67"/>
                  </a:cubicBezTo>
                  <a:cubicBezTo>
                    <a:pt x="85" y="69"/>
                    <a:pt x="85" y="73"/>
                    <a:pt x="84" y="76"/>
                  </a:cubicBezTo>
                  <a:cubicBezTo>
                    <a:pt x="83" y="79"/>
                    <a:pt x="83" y="81"/>
                    <a:pt x="84" y="84"/>
                  </a:cubicBezTo>
                  <a:cubicBezTo>
                    <a:pt x="84" y="87"/>
                    <a:pt x="88" y="91"/>
                    <a:pt x="89" y="91"/>
                  </a:cubicBezTo>
                  <a:cubicBezTo>
                    <a:pt x="91" y="92"/>
                    <a:pt x="91" y="96"/>
                    <a:pt x="91" y="99"/>
                  </a:cubicBezTo>
                  <a:cubicBezTo>
                    <a:pt x="90" y="101"/>
                    <a:pt x="92" y="101"/>
                    <a:pt x="95" y="100"/>
                  </a:cubicBezTo>
                  <a:cubicBezTo>
                    <a:pt x="98" y="99"/>
                    <a:pt x="100" y="98"/>
                    <a:pt x="100" y="101"/>
                  </a:cubicBezTo>
                  <a:cubicBezTo>
                    <a:pt x="100" y="103"/>
                    <a:pt x="99" y="106"/>
                    <a:pt x="96" y="109"/>
                  </a:cubicBezTo>
                  <a:cubicBezTo>
                    <a:pt x="93" y="112"/>
                    <a:pt x="92" y="116"/>
                    <a:pt x="86" y="114"/>
                  </a:cubicBezTo>
                  <a:cubicBezTo>
                    <a:pt x="80" y="113"/>
                    <a:pt x="80" y="114"/>
                    <a:pt x="79" y="116"/>
                  </a:cubicBezTo>
                  <a:cubicBezTo>
                    <a:pt x="78" y="118"/>
                    <a:pt x="77" y="120"/>
                    <a:pt x="74" y="121"/>
                  </a:cubicBezTo>
                  <a:cubicBezTo>
                    <a:pt x="70" y="122"/>
                    <a:pt x="68" y="122"/>
                    <a:pt x="65" y="119"/>
                  </a:cubicBezTo>
                  <a:cubicBezTo>
                    <a:pt x="62" y="117"/>
                    <a:pt x="62" y="110"/>
                    <a:pt x="61" y="107"/>
                  </a:cubicBezTo>
                  <a:cubicBezTo>
                    <a:pt x="61" y="104"/>
                    <a:pt x="54" y="105"/>
                    <a:pt x="54" y="104"/>
                  </a:cubicBezTo>
                  <a:cubicBezTo>
                    <a:pt x="53" y="103"/>
                    <a:pt x="53" y="99"/>
                    <a:pt x="53" y="96"/>
                  </a:cubicBezTo>
                  <a:cubicBezTo>
                    <a:pt x="53" y="93"/>
                    <a:pt x="48" y="96"/>
                    <a:pt x="48" y="98"/>
                  </a:cubicBezTo>
                  <a:cubicBezTo>
                    <a:pt x="48" y="101"/>
                    <a:pt x="44" y="100"/>
                    <a:pt x="41" y="100"/>
                  </a:cubicBezTo>
                  <a:cubicBezTo>
                    <a:pt x="38" y="99"/>
                    <a:pt x="35" y="99"/>
                    <a:pt x="35" y="99"/>
                  </a:cubicBezTo>
                  <a:lnTo>
                    <a:pt x="31" y="101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09" name="Freeform 25"/>
            <p:cNvSpPr>
              <a:spLocks/>
            </p:cNvSpPr>
            <p:nvPr/>
          </p:nvSpPr>
          <p:spPr bwMode="auto">
            <a:xfrm>
              <a:off x="1519" y="3224"/>
              <a:ext cx="287" cy="317"/>
            </a:xfrm>
            <a:custGeom>
              <a:avLst/>
              <a:gdLst>
                <a:gd name="T0" fmla="*/ 39 w 287"/>
                <a:gd name="T1" fmla="*/ 121 h 317"/>
                <a:gd name="T2" fmla="*/ 62 w 287"/>
                <a:gd name="T3" fmla="*/ 121 h 317"/>
                <a:gd name="T4" fmla="*/ 93 w 287"/>
                <a:gd name="T5" fmla="*/ 115 h 317"/>
                <a:gd name="T6" fmla="*/ 106 w 287"/>
                <a:gd name="T7" fmla="*/ 67 h 317"/>
                <a:gd name="T8" fmla="*/ 116 w 287"/>
                <a:gd name="T9" fmla="*/ 48 h 317"/>
                <a:gd name="T10" fmla="*/ 110 w 287"/>
                <a:gd name="T11" fmla="*/ 25 h 317"/>
                <a:gd name="T12" fmla="*/ 156 w 287"/>
                <a:gd name="T13" fmla="*/ 0 h 317"/>
                <a:gd name="T14" fmla="*/ 173 w 287"/>
                <a:gd name="T15" fmla="*/ 27 h 317"/>
                <a:gd name="T16" fmla="*/ 173 w 287"/>
                <a:gd name="T17" fmla="*/ 46 h 317"/>
                <a:gd name="T18" fmla="*/ 158 w 287"/>
                <a:gd name="T19" fmla="*/ 62 h 317"/>
                <a:gd name="T20" fmla="*/ 148 w 287"/>
                <a:gd name="T21" fmla="*/ 85 h 317"/>
                <a:gd name="T22" fmla="*/ 156 w 287"/>
                <a:gd name="T23" fmla="*/ 104 h 317"/>
                <a:gd name="T24" fmla="*/ 154 w 287"/>
                <a:gd name="T25" fmla="*/ 133 h 317"/>
                <a:gd name="T26" fmla="*/ 171 w 287"/>
                <a:gd name="T27" fmla="*/ 127 h 317"/>
                <a:gd name="T28" fmla="*/ 185 w 287"/>
                <a:gd name="T29" fmla="*/ 110 h 317"/>
                <a:gd name="T30" fmla="*/ 206 w 287"/>
                <a:gd name="T31" fmla="*/ 125 h 317"/>
                <a:gd name="T32" fmla="*/ 227 w 287"/>
                <a:gd name="T33" fmla="*/ 129 h 317"/>
                <a:gd name="T34" fmla="*/ 241 w 287"/>
                <a:gd name="T35" fmla="*/ 121 h 317"/>
                <a:gd name="T36" fmla="*/ 275 w 287"/>
                <a:gd name="T37" fmla="*/ 137 h 317"/>
                <a:gd name="T38" fmla="*/ 287 w 287"/>
                <a:gd name="T39" fmla="*/ 162 h 317"/>
                <a:gd name="T40" fmla="*/ 254 w 287"/>
                <a:gd name="T41" fmla="*/ 196 h 317"/>
                <a:gd name="T42" fmla="*/ 258 w 287"/>
                <a:gd name="T43" fmla="*/ 213 h 317"/>
                <a:gd name="T44" fmla="*/ 243 w 287"/>
                <a:gd name="T45" fmla="*/ 242 h 317"/>
                <a:gd name="T46" fmla="*/ 231 w 287"/>
                <a:gd name="T47" fmla="*/ 225 h 317"/>
                <a:gd name="T48" fmla="*/ 193 w 287"/>
                <a:gd name="T49" fmla="*/ 210 h 317"/>
                <a:gd name="T50" fmla="*/ 168 w 287"/>
                <a:gd name="T51" fmla="*/ 254 h 317"/>
                <a:gd name="T52" fmla="*/ 143 w 287"/>
                <a:gd name="T53" fmla="*/ 248 h 317"/>
                <a:gd name="T54" fmla="*/ 127 w 287"/>
                <a:gd name="T55" fmla="*/ 281 h 317"/>
                <a:gd name="T56" fmla="*/ 102 w 287"/>
                <a:gd name="T57" fmla="*/ 317 h 317"/>
                <a:gd name="T58" fmla="*/ 85 w 287"/>
                <a:gd name="T59" fmla="*/ 279 h 317"/>
                <a:gd name="T60" fmla="*/ 87 w 287"/>
                <a:gd name="T61" fmla="*/ 242 h 317"/>
                <a:gd name="T62" fmla="*/ 71 w 287"/>
                <a:gd name="T63" fmla="*/ 221 h 317"/>
                <a:gd name="T64" fmla="*/ 46 w 287"/>
                <a:gd name="T65" fmla="*/ 208 h 317"/>
                <a:gd name="T66" fmla="*/ 31 w 287"/>
                <a:gd name="T67" fmla="*/ 213 h 317"/>
                <a:gd name="T68" fmla="*/ 0 w 287"/>
                <a:gd name="T69" fmla="*/ 198 h 317"/>
                <a:gd name="T70" fmla="*/ 27 w 287"/>
                <a:gd name="T71" fmla="*/ 177 h 317"/>
                <a:gd name="T72" fmla="*/ 62 w 287"/>
                <a:gd name="T73" fmla="*/ 165 h 317"/>
                <a:gd name="T74" fmla="*/ 29 w 287"/>
                <a:gd name="T75" fmla="*/ 13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7" h="317">
                  <a:moveTo>
                    <a:pt x="29" y="133"/>
                  </a:moveTo>
                  <a:lnTo>
                    <a:pt x="39" y="121"/>
                  </a:lnTo>
                  <a:lnTo>
                    <a:pt x="56" y="117"/>
                  </a:lnTo>
                  <a:lnTo>
                    <a:pt x="62" y="121"/>
                  </a:lnTo>
                  <a:lnTo>
                    <a:pt x="73" y="115"/>
                  </a:lnTo>
                  <a:lnTo>
                    <a:pt x="93" y="115"/>
                  </a:lnTo>
                  <a:lnTo>
                    <a:pt x="96" y="79"/>
                  </a:lnTo>
                  <a:lnTo>
                    <a:pt x="106" y="67"/>
                  </a:lnTo>
                  <a:lnTo>
                    <a:pt x="106" y="56"/>
                  </a:lnTo>
                  <a:lnTo>
                    <a:pt x="116" y="48"/>
                  </a:lnTo>
                  <a:lnTo>
                    <a:pt x="100" y="33"/>
                  </a:lnTo>
                  <a:lnTo>
                    <a:pt x="110" y="25"/>
                  </a:lnTo>
                  <a:lnTo>
                    <a:pt x="123" y="33"/>
                  </a:lnTo>
                  <a:lnTo>
                    <a:pt x="156" y="0"/>
                  </a:lnTo>
                  <a:lnTo>
                    <a:pt x="175" y="17"/>
                  </a:lnTo>
                  <a:lnTo>
                    <a:pt x="173" y="27"/>
                  </a:lnTo>
                  <a:lnTo>
                    <a:pt x="181" y="33"/>
                  </a:lnTo>
                  <a:lnTo>
                    <a:pt x="173" y="46"/>
                  </a:lnTo>
                  <a:lnTo>
                    <a:pt x="171" y="62"/>
                  </a:lnTo>
                  <a:lnTo>
                    <a:pt x="158" y="62"/>
                  </a:lnTo>
                  <a:lnTo>
                    <a:pt x="154" y="75"/>
                  </a:lnTo>
                  <a:lnTo>
                    <a:pt x="148" y="85"/>
                  </a:lnTo>
                  <a:lnTo>
                    <a:pt x="146" y="96"/>
                  </a:lnTo>
                  <a:lnTo>
                    <a:pt x="156" y="104"/>
                  </a:lnTo>
                  <a:lnTo>
                    <a:pt x="156" y="125"/>
                  </a:lnTo>
                  <a:lnTo>
                    <a:pt x="154" y="133"/>
                  </a:lnTo>
                  <a:lnTo>
                    <a:pt x="160" y="137"/>
                  </a:lnTo>
                  <a:lnTo>
                    <a:pt x="171" y="127"/>
                  </a:lnTo>
                  <a:lnTo>
                    <a:pt x="173" y="115"/>
                  </a:lnTo>
                  <a:lnTo>
                    <a:pt x="185" y="110"/>
                  </a:lnTo>
                  <a:lnTo>
                    <a:pt x="200" y="121"/>
                  </a:lnTo>
                  <a:lnTo>
                    <a:pt x="206" y="125"/>
                  </a:lnTo>
                  <a:lnTo>
                    <a:pt x="218" y="115"/>
                  </a:lnTo>
                  <a:lnTo>
                    <a:pt x="227" y="129"/>
                  </a:lnTo>
                  <a:lnTo>
                    <a:pt x="235" y="129"/>
                  </a:lnTo>
                  <a:lnTo>
                    <a:pt x="241" y="121"/>
                  </a:lnTo>
                  <a:lnTo>
                    <a:pt x="252" y="121"/>
                  </a:lnTo>
                  <a:lnTo>
                    <a:pt x="275" y="137"/>
                  </a:lnTo>
                  <a:lnTo>
                    <a:pt x="287" y="148"/>
                  </a:lnTo>
                  <a:lnTo>
                    <a:pt x="287" y="162"/>
                  </a:lnTo>
                  <a:lnTo>
                    <a:pt x="262" y="183"/>
                  </a:lnTo>
                  <a:lnTo>
                    <a:pt x="254" y="196"/>
                  </a:lnTo>
                  <a:lnTo>
                    <a:pt x="258" y="204"/>
                  </a:lnTo>
                  <a:lnTo>
                    <a:pt x="258" y="213"/>
                  </a:lnTo>
                  <a:lnTo>
                    <a:pt x="256" y="229"/>
                  </a:lnTo>
                  <a:lnTo>
                    <a:pt x="243" y="242"/>
                  </a:lnTo>
                  <a:lnTo>
                    <a:pt x="227" y="238"/>
                  </a:lnTo>
                  <a:lnTo>
                    <a:pt x="231" y="225"/>
                  </a:lnTo>
                  <a:lnTo>
                    <a:pt x="210" y="221"/>
                  </a:lnTo>
                  <a:lnTo>
                    <a:pt x="193" y="210"/>
                  </a:lnTo>
                  <a:lnTo>
                    <a:pt x="175" y="233"/>
                  </a:lnTo>
                  <a:lnTo>
                    <a:pt x="168" y="254"/>
                  </a:lnTo>
                  <a:lnTo>
                    <a:pt x="156" y="256"/>
                  </a:lnTo>
                  <a:lnTo>
                    <a:pt x="143" y="248"/>
                  </a:lnTo>
                  <a:lnTo>
                    <a:pt x="129" y="256"/>
                  </a:lnTo>
                  <a:lnTo>
                    <a:pt x="127" y="281"/>
                  </a:lnTo>
                  <a:lnTo>
                    <a:pt x="112" y="306"/>
                  </a:lnTo>
                  <a:lnTo>
                    <a:pt x="102" y="317"/>
                  </a:lnTo>
                  <a:lnTo>
                    <a:pt x="91" y="302"/>
                  </a:lnTo>
                  <a:lnTo>
                    <a:pt x="85" y="279"/>
                  </a:lnTo>
                  <a:lnTo>
                    <a:pt x="85" y="265"/>
                  </a:lnTo>
                  <a:lnTo>
                    <a:pt x="87" y="242"/>
                  </a:lnTo>
                  <a:lnTo>
                    <a:pt x="73" y="238"/>
                  </a:lnTo>
                  <a:lnTo>
                    <a:pt x="71" y="221"/>
                  </a:lnTo>
                  <a:lnTo>
                    <a:pt x="58" y="221"/>
                  </a:lnTo>
                  <a:lnTo>
                    <a:pt x="46" y="208"/>
                  </a:lnTo>
                  <a:lnTo>
                    <a:pt x="37" y="219"/>
                  </a:lnTo>
                  <a:lnTo>
                    <a:pt x="31" y="213"/>
                  </a:lnTo>
                  <a:lnTo>
                    <a:pt x="16" y="219"/>
                  </a:lnTo>
                  <a:lnTo>
                    <a:pt x="0" y="198"/>
                  </a:lnTo>
                  <a:lnTo>
                    <a:pt x="18" y="177"/>
                  </a:lnTo>
                  <a:lnTo>
                    <a:pt x="27" y="177"/>
                  </a:lnTo>
                  <a:lnTo>
                    <a:pt x="43" y="181"/>
                  </a:lnTo>
                  <a:lnTo>
                    <a:pt x="62" y="165"/>
                  </a:lnTo>
                  <a:lnTo>
                    <a:pt x="29" y="131"/>
                  </a:lnTo>
                  <a:lnTo>
                    <a:pt x="29" y="133"/>
                  </a:lnTo>
                  <a:close/>
                </a:path>
              </a:pathLst>
            </a:custGeom>
            <a:solidFill>
              <a:srgbClr val="11475F"/>
            </a:solidFill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10" name="Freeform 26"/>
            <p:cNvSpPr>
              <a:spLocks/>
            </p:cNvSpPr>
            <p:nvPr/>
          </p:nvSpPr>
          <p:spPr bwMode="auto">
            <a:xfrm>
              <a:off x="1317" y="3332"/>
              <a:ext cx="264" cy="175"/>
            </a:xfrm>
            <a:custGeom>
              <a:avLst/>
              <a:gdLst>
                <a:gd name="T0" fmla="*/ 12 w 264"/>
                <a:gd name="T1" fmla="*/ 113 h 175"/>
                <a:gd name="T2" fmla="*/ 12 w 264"/>
                <a:gd name="T3" fmla="*/ 100 h 175"/>
                <a:gd name="T4" fmla="*/ 0 w 264"/>
                <a:gd name="T5" fmla="*/ 88 h 175"/>
                <a:gd name="T6" fmla="*/ 2 w 264"/>
                <a:gd name="T7" fmla="*/ 73 h 175"/>
                <a:gd name="T8" fmla="*/ 12 w 264"/>
                <a:gd name="T9" fmla="*/ 65 h 175"/>
                <a:gd name="T10" fmla="*/ 20 w 264"/>
                <a:gd name="T11" fmla="*/ 65 h 175"/>
                <a:gd name="T12" fmla="*/ 29 w 264"/>
                <a:gd name="T13" fmla="*/ 57 h 175"/>
                <a:gd name="T14" fmla="*/ 43 w 264"/>
                <a:gd name="T15" fmla="*/ 54 h 175"/>
                <a:gd name="T16" fmla="*/ 56 w 264"/>
                <a:gd name="T17" fmla="*/ 50 h 175"/>
                <a:gd name="T18" fmla="*/ 72 w 264"/>
                <a:gd name="T19" fmla="*/ 48 h 175"/>
                <a:gd name="T20" fmla="*/ 83 w 264"/>
                <a:gd name="T21" fmla="*/ 38 h 175"/>
                <a:gd name="T22" fmla="*/ 87 w 264"/>
                <a:gd name="T23" fmla="*/ 23 h 175"/>
                <a:gd name="T24" fmla="*/ 95 w 264"/>
                <a:gd name="T25" fmla="*/ 15 h 175"/>
                <a:gd name="T26" fmla="*/ 106 w 264"/>
                <a:gd name="T27" fmla="*/ 25 h 175"/>
                <a:gd name="T28" fmla="*/ 122 w 264"/>
                <a:gd name="T29" fmla="*/ 25 h 175"/>
                <a:gd name="T30" fmla="*/ 122 w 264"/>
                <a:gd name="T31" fmla="*/ 13 h 175"/>
                <a:gd name="T32" fmla="*/ 150 w 264"/>
                <a:gd name="T33" fmla="*/ 13 h 175"/>
                <a:gd name="T34" fmla="*/ 158 w 264"/>
                <a:gd name="T35" fmla="*/ 17 h 175"/>
                <a:gd name="T36" fmla="*/ 162 w 264"/>
                <a:gd name="T37" fmla="*/ 9 h 175"/>
                <a:gd name="T38" fmla="*/ 172 w 264"/>
                <a:gd name="T39" fmla="*/ 11 h 175"/>
                <a:gd name="T40" fmla="*/ 187 w 264"/>
                <a:gd name="T41" fmla="*/ 0 h 175"/>
                <a:gd name="T42" fmla="*/ 197 w 264"/>
                <a:gd name="T43" fmla="*/ 2 h 175"/>
                <a:gd name="T44" fmla="*/ 208 w 264"/>
                <a:gd name="T45" fmla="*/ 19 h 175"/>
                <a:gd name="T46" fmla="*/ 227 w 264"/>
                <a:gd name="T47" fmla="*/ 19 h 175"/>
                <a:gd name="T48" fmla="*/ 231 w 264"/>
                <a:gd name="T49" fmla="*/ 25 h 175"/>
                <a:gd name="T50" fmla="*/ 231 w 264"/>
                <a:gd name="T51" fmla="*/ 23 h 175"/>
                <a:gd name="T52" fmla="*/ 264 w 264"/>
                <a:gd name="T53" fmla="*/ 57 h 175"/>
                <a:gd name="T54" fmla="*/ 245 w 264"/>
                <a:gd name="T55" fmla="*/ 73 h 175"/>
                <a:gd name="T56" fmla="*/ 229 w 264"/>
                <a:gd name="T57" fmla="*/ 69 h 175"/>
                <a:gd name="T58" fmla="*/ 220 w 264"/>
                <a:gd name="T59" fmla="*/ 69 h 175"/>
                <a:gd name="T60" fmla="*/ 202 w 264"/>
                <a:gd name="T61" fmla="*/ 90 h 175"/>
                <a:gd name="T62" fmla="*/ 181 w 264"/>
                <a:gd name="T63" fmla="*/ 77 h 175"/>
                <a:gd name="T64" fmla="*/ 175 w 264"/>
                <a:gd name="T65" fmla="*/ 88 h 175"/>
                <a:gd name="T66" fmla="*/ 156 w 264"/>
                <a:gd name="T67" fmla="*/ 88 h 175"/>
                <a:gd name="T68" fmla="*/ 158 w 264"/>
                <a:gd name="T69" fmla="*/ 100 h 175"/>
                <a:gd name="T70" fmla="*/ 147 w 264"/>
                <a:gd name="T71" fmla="*/ 111 h 175"/>
                <a:gd name="T72" fmla="*/ 156 w 264"/>
                <a:gd name="T73" fmla="*/ 123 h 175"/>
                <a:gd name="T74" fmla="*/ 135 w 264"/>
                <a:gd name="T75" fmla="*/ 138 h 175"/>
                <a:gd name="T76" fmla="*/ 135 w 264"/>
                <a:gd name="T77" fmla="*/ 155 h 175"/>
                <a:gd name="T78" fmla="*/ 112 w 264"/>
                <a:gd name="T79" fmla="*/ 173 h 175"/>
                <a:gd name="T80" fmla="*/ 118 w 264"/>
                <a:gd name="T81" fmla="*/ 175 h 175"/>
                <a:gd name="T82" fmla="*/ 108 w 264"/>
                <a:gd name="T83" fmla="*/ 171 h 175"/>
                <a:gd name="T84" fmla="*/ 108 w 264"/>
                <a:gd name="T85" fmla="*/ 159 h 175"/>
                <a:gd name="T86" fmla="*/ 95 w 264"/>
                <a:gd name="T87" fmla="*/ 157 h 175"/>
                <a:gd name="T88" fmla="*/ 91 w 264"/>
                <a:gd name="T89" fmla="*/ 165 h 175"/>
                <a:gd name="T90" fmla="*/ 79 w 264"/>
                <a:gd name="T91" fmla="*/ 163 h 175"/>
                <a:gd name="T92" fmla="*/ 68 w 264"/>
                <a:gd name="T93" fmla="*/ 169 h 175"/>
                <a:gd name="T94" fmla="*/ 56 w 264"/>
                <a:gd name="T95" fmla="*/ 169 h 175"/>
                <a:gd name="T96" fmla="*/ 56 w 264"/>
                <a:gd name="T97" fmla="*/ 161 h 175"/>
                <a:gd name="T98" fmla="*/ 45 w 264"/>
                <a:gd name="T99" fmla="*/ 150 h 175"/>
                <a:gd name="T100" fmla="*/ 45 w 264"/>
                <a:gd name="T101" fmla="*/ 136 h 175"/>
                <a:gd name="T102" fmla="*/ 35 w 264"/>
                <a:gd name="T103" fmla="*/ 127 h 175"/>
                <a:gd name="T104" fmla="*/ 35 w 264"/>
                <a:gd name="T105" fmla="*/ 117 h 175"/>
                <a:gd name="T106" fmla="*/ 20 w 264"/>
                <a:gd name="T107" fmla="*/ 117 h 175"/>
                <a:gd name="T108" fmla="*/ 12 w 264"/>
                <a:gd name="T109" fmla="*/ 11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" h="175">
                  <a:moveTo>
                    <a:pt x="12" y="113"/>
                  </a:moveTo>
                  <a:lnTo>
                    <a:pt x="12" y="100"/>
                  </a:lnTo>
                  <a:lnTo>
                    <a:pt x="0" y="88"/>
                  </a:lnTo>
                  <a:lnTo>
                    <a:pt x="2" y="73"/>
                  </a:lnTo>
                  <a:lnTo>
                    <a:pt x="12" y="65"/>
                  </a:lnTo>
                  <a:lnTo>
                    <a:pt x="20" y="65"/>
                  </a:lnTo>
                  <a:lnTo>
                    <a:pt x="29" y="57"/>
                  </a:lnTo>
                  <a:lnTo>
                    <a:pt x="43" y="54"/>
                  </a:lnTo>
                  <a:lnTo>
                    <a:pt x="56" y="50"/>
                  </a:lnTo>
                  <a:lnTo>
                    <a:pt x="72" y="48"/>
                  </a:lnTo>
                  <a:lnTo>
                    <a:pt x="83" y="38"/>
                  </a:lnTo>
                  <a:lnTo>
                    <a:pt x="87" y="23"/>
                  </a:lnTo>
                  <a:lnTo>
                    <a:pt x="95" y="15"/>
                  </a:lnTo>
                  <a:lnTo>
                    <a:pt x="106" y="25"/>
                  </a:lnTo>
                  <a:lnTo>
                    <a:pt x="122" y="25"/>
                  </a:lnTo>
                  <a:lnTo>
                    <a:pt x="122" y="13"/>
                  </a:lnTo>
                  <a:lnTo>
                    <a:pt x="150" y="13"/>
                  </a:lnTo>
                  <a:lnTo>
                    <a:pt x="158" y="17"/>
                  </a:lnTo>
                  <a:lnTo>
                    <a:pt x="162" y="9"/>
                  </a:lnTo>
                  <a:lnTo>
                    <a:pt x="172" y="11"/>
                  </a:lnTo>
                  <a:lnTo>
                    <a:pt x="187" y="0"/>
                  </a:lnTo>
                  <a:lnTo>
                    <a:pt x="197" y="2"/>
                  </a:lnTo>
                  <a:lnTo>
                    <a:pt x="208" y="19"/>
                  </a:lnTo>
                  <a:lnTo>
                    <a:pt x="227" y="19"/>
                  </a:lnTo>
                  <a:lnTo>
                    <a:pt x="231" y="25"/>
                  </a:lnTo>
                  <a:lnTo>
                    <a:pt x="231" y="23"/>
                  </a:lnTo>
                  <a:lnTo>
                    <a:pt x="264" y="57"/>
                  </a:lnTo>
                  <a:lnTo>
                    <a:pt x="245" y="73"/>
                  </a:lnTo>
                  <a:lnTo>
                    <a:pt x="229" y="69"/>
                  </a:lnTo>
                  <a:lnTo>
                    <a:pt x="220" y="69"/>
                  </a:lnTo>
                  <a:lnTo>
                    <a:pt x="202" y="90"/>
                  </a:lnTo>
                  <a:lnTo>
                    <a:pt x="181" y="77"/>
                  </a:lnTo>
                  <a:lnTo>
                    <a:pt x="175" y="88"/>
                  </a:lnTo>
                  <a:lnTo>
                    <a:pt x="156" y="88"/>
                  </a:lnTo>
                  <a:lnTo>
                    <a:pt x="158" y="100"/>
                  </a:lnTo>
                  <a:lnTo>
                    <a:pt x="147" y="111"/>
                  </a:lnTo>
                  <a:lnTo>
                    <a:pt x="156" y="123"/>
                  </a:lnTo>
                  <a:lnTo>
                    <a:pt x="135" y="138"/>
                  </a:lnTo>
                  <a:lnTo>
                    <a:pt x="135" y="155"/>
                  </a:lnTo>
                  <a:lnTo>
                    <a:pt x="112" y="173"/>
                  </a:lnTo>
                  <a:lnTo>
                    <a:pt x="118" y="175"/>
                  </a:lnTo>
                  <a:lnTo>
                    <a:pt x="108" y="171"/>
                  </a:lnTo>
                  <a:lnTo>
                    <a:pt x="108" y="159"/>
                  </a:lnTo>
                  <a:lnTo>
                    <a:pt x="95" y="157"/>
                  </a:lnTo>
                  <a:lnTo>
                    <a:pt x="91" y="165"/>
                  </a:lnTo>
                  <a:lnTo>
                    <a:pt x="79" y="163"/>
                  </a:lnTo>
                  <a:lnTo>
                    <a:pt x="68" y="169"/>
                  </a:lnTo>
                  <a:lnTo>
                    <a:pt x="56" y="169"/>
                  </a:lnTo>
                  <a:lnTo>
                    <a:pt x="56" y="161"/>
                  </a:lnTo>
                  <a:lnTo>
                    <a:pt x="45" y="150"/>
                  </a:lnTo>
                  <a:lnTo>
                    <a:pt x="45" y="136"/>
                  </a:lnTo>
                  <a:lnTo>
                    <a:pt x="35" y="127"/>
                  </a:lnTo>
                  <a:lnTo>
                    <a:pt x="35" y="117"/>
                  </a:lnTo>
                  <a:lnTo>
                    <a:pt x="20" y="117"/>
                  </a:lnTo>
                  <a:lnTo>
                    <a:pt x="12" y="113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11" name="Freeform 27"/>
            <p:cNvSpPr>
              <a:spLocks/>
            </p:cNvSpPr>
            <p:nvPr/>
          </p:nvSpPr>
          <p:spPr bwMode="auto">
            <a:xfrm>
              <a:off x="1248" y="3478"/>
              <a:ext cx="148" cy="156"/>
            </a:xfrm>
            <a:custGeom>
              <a:avLst/>
              <a:gdLst>
                <a:gd name="T0" fmla="*/ 0 w 71"/>
                <a:gd name="T1" fmla="*/ 37 h 75"/>
                <a:gd name="T2" fmla="*/ 0 w 71"/>
                <a:gd name="T3" fmla="*/ 36 h 75"/>
                <a:gd name="T4" fmla="*/ 8 w 71"/>
                <a:gd name="T5" fmla="*/ 37 h 75"/>
                <a:gd name="T6" fmla="*/ 8 w 71"/>
                <a:gd name="T7" fmla="*/ 27 h 75"/>
                <a:gd name="T8" fmla="*/ 5 w 71"/>
                <a:gd name="T9" fmla="*/ 22 h 75"/>
                <a:gd name="T10" fmla="*/ 7 w 71"/>
                <a:gd name="T11" fmla="*/ 12 h 75"/>
                <a:gd name="T12" fmla="*/ 6 w 71"/>
                <a:gd name="T13" fmla="*/ 6 h 75"/>
                <a:gd name="T14" fmla="*/ 12 w 71"/>
                <a:gd name="T15" fmla="*/ 0 h 75"/>
                <a:gd name="T16" fmla="*/ 16 w 71"/>
                <a:gd name="T17" fmla="*/ 0 h 75"/>
                <a:gd name="T18" fmla="*/ 18 w 71"/>
                <a:gd name="T19" fmla="*/ 5 h 75"/>
                <a:gd name="T20" fmla="*/ 22 w 71"/>
                <a:gd name="T21" fmla="*/ 5 h 75"/>
                <a:gd name="T22" fmla="*/ 27 w 71"/>
                <a:gd name="T23" fmla="*/ 9 h 75"/>
                <a:gd name="T24" fmla="*/ 34 w 71"/>
                <a:gd name="T25" fmla="*/ 10 h 75"/>
                <a:gd name="T26" fmla="*/ 39 w 71"/>
                <a:gd name="T27" fmla="*/ 14 h 75"/>
                <a:gd name="T28" fmla="*/ 39 w 71"/>
                <a:gd name="T29" fmla="*/ 22 h 75"/>
                <a:gd name="T30" fmla="*/ 45 w 71"/>
                <a:gd name="T31" fmla="*/ 28 h 75"/>
                <a:gd name="T32" fmla="*/ 49 w 71"/>
                <a:gd name="T33" fmla="*/ 27 h 75"/>
                <a:gd name="T34" fmla="*/ 56 w 71"/>
                <a:gd name="T35" fmla="*/ 28 h 75"/>
                <a:gd name="T36" fmla="*/ 62 w 71"/>
                <a:gd name="T37" fmla="*/ 34 h 75"/>
                <a:gd name="T38" fmla="*/ 69 w 71"/>
                <a:gd name="T39" fmla="*/ 36 h 75"/>
                <a:gd name="T40" fmla="*/ 71 w 71"/>
                <a:gd name="T41" fmla="*/ 43 h 75"/>
                <a:gd name="T42" fmla="*/ 69 w 71"/>
                <a:gd name="T43" fmla="*/ 49 h 75"/>
                <a:gd name="T44" fmla="*/ 67 w 71"/>
                <a:gd name="T45" fmla="*/ 55 h 75"/>
                <a:gd name="T46" fmla="*/ 71 w 71"/>
                <a:gd name="T47" fmla="*/ 58 h 75"/>
                <a:gd name="T48" fmla="*/ 68 w 71"/>
                <a:gd name="T49" fmla="*/ 64 h 75"/>
                <a:gd name="T50" fmla="*/ 59 w 71"/>
                <a:gd name="T51" fmla="*/ 75 h 75"/>
                <a:gd name="T52" fmla="*/ 55 w 71"/>
                <a:gd name="T53" fmla="*/ 71 h 75"/>
                <a:gd name="T54" fmla="*/ 52 w 71"/>
                <a:gd name="T55" fmla="*/ 72 h 75"/>
                <a:gd name="T56" fmla="*/ 46 w 71"/>
                <a:gd name="T57" fmla="*/ 73 h 75"/>
                <a:gd name="T58" fmla="*/ 28 w 71"/>
                <a:gd name="T59" fmla="*/ 62 h 75"/>
                <a:gd name="T60" fmla="*/ 24 w 71"/>
                <a:gd name="T61" fmla="*/ 56 h 75"/>
                <a:gd name="T62" fmla="*/ 17 w 71"/>
                <a:gd name="T63" fmla="*/ 56 h 75"/>
                <a:gd name="T64" fmla="*/ 6 w 71"/>
                <a:gd name="T65" fmla="*/ 49 h 75"/>
                <a:gd name="T66" fmla="*/ 6 w 71"/>
                <a:gd name="T67" fmla="*/ 44 h 75"/>
                <a:gd name="T68" fmla="*/ 3 w 71"/>
                <a:gd name="T69" fmla="*/ 42 h 75"/>
                <a:gd name="T70" fmla="*/ 0 w 71"/>
                <a:gd name="T71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1" h="75">
                  <a:moveTo>
                    <a:pt x="0" y="37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36"/>
                    <a:pt x="71" y="42"/>
                    <a:pt x="71" y="43"/>
                  </a:cubicBezTo>
                  <a:cubicBezTo>
                    <a:pt x="71" y="43"/>
                    <a:pt x="69" y="49"/>
                    <a:pt x="69" y="49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3" y="42"/>
                    <a:pt x="3" y="42"/>
                    <a:pt x="3" y="42"/>
                  </a:cubicBezTo>
                  <a:lnTo>
                    <a:pt x="0" y="37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12" name="Freeform 28"/>
            <p:cNvSpPr>
              <a:spLocks/>
            </p:cNvSpPr>
            <p:nvPr/>
          </p:nvSpPr>
          <p:spPr bwMode="auto">
            <a:xfrm>
              <a:off x="1467" y="3662"/>
              <a:ext cx="352" cy="341"/>
            </a:xfrm>
            <a:custGeom>
              <a:avLst/>
              <a:gdLst>
                <a:gd name="T0" fmla="*/ 150 w 169"/>
                <a:gd name="T1" fmla="*/ 121 h 164"/>
                <a:gd name="T2" fmla="*/ 165 w 169"/>
                <a:gd name="T3" fmla="*/ 144 h 164"/>
                <a:gd name="T4" fmla="*/ 154 w 169"/>
                <a:gd name="T5" fmla="*/ 163 h 164"/>
                <a:gd name="T6" fmla="*/ 135 w 169"/>
                <a:gd name="T7" fmla="*/ 151 h 164"/>
                <a:gd name="T8" fmla="*/ 117 w 169"/>
                <a:gd name="T9" fmla="*/ 145 h 164"/>
                <a:gd name="T10" fmla="*/ 108 w 169"/>
                <a:gd name="T11" fmla="*/ 130 h 164"/>
                <a:gd name="T12" fmla="*/ 92 w 169"/>
                <a:gd name="T13" fmla="*/ 132 h 164"/>
                <a:gd name="T14" fmla="*/ 74 w 169"/>
                <a:gd name="T15" fmla="*/ 120 h 164"/>
                <a:gd name="T16" fmla="*/ 53 w 169"/>
                <a:gd name="T17" fmla="*/ 108 h 164"/>
                <a:gd name="T18" fmla="*/ 40 w 169"/>
                <a:gd name="T19" fmla="*/ 110 h 164"/>
                <a:gd name="T20" fmla="*/ 38 w 169"/>
                <a:gd name="T21" fmla="*/ 86 h 164"/>
                <a:gd name="T22" fmla="*/ 24 w 169"/>
                <a:gd name="T23" fmla="*/ 66 h 164"/>
                <a:gd name="T24" fmla="*/ 7 w 169"/>
                <a:gd name="T25" fmla="*/ 61 h 164"/>
                <a:gd name="T26" fmla="*/ 0 w 169"/>
                <a:gd name="T27" fmla="*/ 50 h 164"/>
                <a:gd name="T28" fmla="*/ 0 w 169"/>
                <a:gd name="T29" fmla="*/ 46 h 164"/>
                <a:gd name="T30" fmla="*/ 14 w 169"/>
                <a:gd name="T31" fmla="*/ 46 h 164"/>
                <a:gd name="T32" fmla="*/ 27 w 169"/>
                <a:gd name="T33" fmla="*/ 36 h 164"/>
                <a:gd name="T34" fmla="*/ 37 w 169"/>
                <a:gd name="T35" fmla="*/ 31 h 164"/>
                <a:gd name="T36" fmla="*/ 55 w 169"/>
                <a:gd name="T37" fmla="*/ 11 h 164"/>
                <a:gd name="T38" fmla="*/ 59 w 169"/>
                <a:gd name="T39" fmla="*/ 0 h 164"/>
                <a:gd name="T40" fmla="*/ 69 w 169"/>
                <a:gd name="T41" fmla="*/ 5 h 164"/>
                <a:gd name="T42" fmla="*/ 71 w 169"/>
                <a:gd name="T43" fmla="*/ 14 h 164"/>
                <a:gd name="T44" fmla="*/ 75 w 169"/>
                <a:gd name="T45" fmla="*/ 29 h 164"/>
                <a:gd name="T46" fmla="*/ 72 w 169"/>
                <a:gd name="T47" fmla="*/ 36 h 164"/>
                <a:gd name="T48" fmla="*/ 84 w 169"/>
                <a:gd name="T49" fmla="*/ 51 h 164"/>
                <a:gd name="T50" fmla="*/ 86 w 169"/>
                <a:gd name="T51" fmla="*/ 66 h 164"/>
                <a:gd name="T52" fmla="*/ 83 w 169"/>
                <a:gd name="T53" fmla="*/ 77 h 164"/>
                <a:gd name="T54" fmla="*/ 92 w 169"/>
                <a:gd name="T55" fmla="*/ 78 h 164"/>
                <a:gd name="T56" fmla="*/ 98 w 169"/>
                <a:gd name="T57" fmla="*/ 84 h 164"/>
                <a:gd name="T58" fmla="*/ 90 w 169"/>
                <a:gd name="T59" fmla="*/ 91 h 164"/>
                <a:gd name="T60" fmla="*/ 92 w 169"/>
                <a:gd name="T61" fmla="*/ 98 h 164"/>
                <a:gd name="T62" fmla="*/ 94 w 169"/>
                <a:gd name="T63" fmla="*/ 106 h 164"/>
                <a:gd name="T64" fmla="*/ 104 w 169"/>
                <a:gd name="T65" fmla="*/ 112 h 164"/>
                <a:gd name="T66" fmla="*/ 119 w 169"/>
                <a:gd name="T67" fmla="*/ 116 h 164"/>
                <a:gd name="T68" fmla="*/ 130 w 169"/>
                <a:gd name="T69" fmla="*/ 104 h 164"/>
                <a:gd name="T70" fmla="*/ 139 w 169"/>
                <a:gd name="T71" fmla="*/ 107 h 164"/>
                <a:gd name="T72" fmla="*/ 152 w 169"/>
                <a:gd name="T73" fmla="*/ 107 h 164"/>
                <a:gd name="T74" fmla="*/ 151 w 169"/>
                <a:gd name="T75" fmla="*/ 117 h 164"/>
                <a:gd name="T76" fmla="*/ 151 w 169"/>
                <a:gd name="T77" fmla="*/ 12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" h="164">
                  <a:moveTo>
                    <a:pt x="151" y="121"/>
                  </a:moveTo>
                  <a:cubicBezTo>
                    <a:pt x="151" y="121"/>
                    <a:pt x="151" y="121"/>
                    <a:pt x="150" y="121"/>
                  </a:cubicBezTo>
                  <a:cubicBezTo>
                    <a:pt x="147" y="123"/>
                    <a:pt x="155" y="130"/>
                    <a:pt x="157" y="134"/>
                  </a:cubicBezTo>
                  <a:cubicBezTo>
                    <a:pt x="159" y="137"/>
                    <a:pt x="161" y="140"/>
                    <a:pt x="165" y="144"/>
                  </a:cubicBezTo>
                  <a:cubicBezTo>
                    <a:pt x="169" y="148"/>
                    <a:pt x="167" y="151"/>
                    <a:pt x="164" y="155"/>
                  </a:cubicBezTo>
                  <a:cubicBezTo>
                    <a:pt x="162" y="160"/>
                    <a:pt x="161" y="164"/>
                    <a:pt x="154" y="163"/>
                  </a:cubicBezTo>
                  <a:cubicBezTo>
                    <a:pt x="147" y="162"/>
                    <a:pt x="139" y="159"/>
                    <a:pt x="139" y="156"/>
                  </a:cubicBezTo>
                  <a:cubicBezTo>
                    <a:pt x="139" y="154"/>
                    <a:pt x="137" y="151"/>
                    <a:pt x="135" y="151"/>
                  </a:cubicBezTo>
                  <a:cubicBezTo>
                    <a:pt x="134" y="151"/>
                    <a:pt x="132" y="155"/>
                    <a:pt x="129" y="155"/>
                  </a:cubicBezTo>
                  <a:cubicBezTo>
                    <a:pt x="127" y="155"/>
                    <a:pt x="119" y="148"/>
                    <a:pt x="117" y="145"/>
                  </a:cubicBezTo>
                  <a:cubicBezTo>
                    <a:pt x="115" y="142"/>
                    <a:pt x="113" y="141"/>
                    <a:pt x="115" y="136"/>
                  </a:cubicBezTo>
                  <a:cubicBezTo>
                    <a:pt x="117" y="132"/>
                    <a:pt x="111" y="134"/>
                    <a:pt x="108" y="130"/>
                  </a:cubicBezTo>
                  <a:cubicBezTo>
                    <a:pt x="105" y="127"/>
                    <a:pt x="103" y="127"/>
                    <a:pt x="102" y="129"/>
                  </a:cubicBezTo>
                  <a:cubicBezTo>
                    <a:pt x="101" y="132"/>
                    <a:pt x="92" y="135"/>
                    <a:pt x="92" y="132"/>
                  </a:cubicBezTo>
                  <a:cubicBezTo>
                    <a:pt x="91" y="129"/>
                    <a:pt x="90" y="124"/>
                    <a:pt x="88" y="121"/>
                  </a:cubicBezTo>
                  <a:cubicBezTo>
                    <a:pt x="85" y="117"/>
                    <a:pt x="79" y="116"/>
                    <a:pt x="74" y="120"/>
                  </a:cubicBezTo>
                  <a:cubicBezTo>
                    <a:pt x="69" y="123"/>
                    <a:pt x="60" y="126"/>
                    <a:pt x="60" y="123"/>
                  </a:cubicBezTo>
                  <a:cubicBezTo>
                    <a:pt x="59" y="119"/>
                    <a:pt x="53" y="112"/>
                    <a:pt x="53" y="108"/>
                  </a:cubicBezTo>
                  <a:cubicBezTo>
                    <a:pt x="52" y="104"/>
                    <a:pt x="47" y="104"/>
                    <a:pt x="46" y="109"/>
                  </a:cubicBezTo>
                  <a:cubicBezTo>
                    <a:pt x="46" y="114"/>
                    <a:pt x="38" y="116"/>
                    <a:pt x="40" y="110"/>
                  </a:cubicBezTo>
                  <a:cubicBezTo>
                    <a:pt x="42" y="104"/>
                    <a:pt x="43" y="102"/>
                    <a:pt x="42" y="100"/>
                  </a:cubicBezTo>
                  <a:cubicBezTo>
                    <a:pt x="41" y="97"/>
                    <a:pt x="39" y="91"/>
                    <a:pt x="38" y="86"/>
                  </a:cubicBezTo>
                  <a:cubicBezTo>
                    <a:pt x="38" y="80"/>
                    <a:pt x="35" y="80"/>
                    <a:pt x="28" y="76"/>
                  </a:cubicBezTo>
                  <a:cubicBezTo>
                    <a:pt x="20" y="71"/>
                    <a:pt x="24" y="70"/>
                    <a:pt x="24" y="66"/>
                  </a:cubicBezTo>
                  <a:cubicBezTo>
                    <a:pt x="24" y="62"/>
                    <a:pt x="19" y="61"/>
                    <a:pt x="15" y="62"/>
                  </a:cubicBezTo>
                  <a:cubicBezTo>
                    <a:pt x="12" y="63"/>
                    <a:pt x="7" y="64"/>
                    <a:pt x="7" y="61"/>
                  </a:cubicBezTo>
                  <a:cubicBezTo>
                    <a:pt x="6" y="59"/>
                    <a:pt x="7" y="57"/>
                    <a:pt x="3" y="52"/>
                  </a:cubicBezTo>
                  <a:cubicBezTo>
                    <a:pt x="2" y="51"/>
                    <a:pt x="1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2" y="78"/>
                    <a:pt x="92" y="78"/>
                    <a:pt x="92" y="78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90" y="91"/>
                    <a:pt x="97" y="92"/>
                    <a:pt x="96" y="93"/>
                  </a:cubicBezTo>
                  <a:cubicBezTo>
                    <a:pt x="96" y="94"/>
                    <a:pt x="92" y="98"/>
                    <a:pt x="92" y="9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09" y="108"/>
                    <a:pt x="109" y="108"/>
                    <a:pt x="109" y="108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30" y="104"/>
                    <a:pt x="130" y="104"/>
                    <a:pt x="130" y="104"/>
                  </a:cubicBezTo>
                  <a:cubicBezTo>
                    <a:pt x="129" y="105"/>
                    <a:pt x="129" y="105"/>
                    <a:pt x="129" y="105"/>
                  </a:cubicBezTo>
                  <a:cubicBezTo>
                    <a:pt x="139" y="107"/>
                    <a:pt x="139" y="107"/>
                    <a:pt x="139" y="107"/>
                  </a:cubicBezTo>
                  <a:cubicBezTo>
                    <a:pt x="145" y="105"/>
                    <a:pt x="145" y="105"/>
                    <a:pt x="145" y="105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54" y="111"/>
                    <a:pt x="154" y="111"/>
                    <a:pt x="154" y="111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48" y="119"/>
                    <a:pt x="148" y="119"/>
                    <a:pt x="148" y="119"/>
                  </a:cubicBezTo>
                  <a:lnTo>
                    <a:pt x="151" y="121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13" name="Freeform 29"/>
            <p:cNvSpPr>
              <a:spLocks/>
            </p:cNvSpPr>
            <p:nvPr/>
          </p:nvSpPr>
          <p:spPr bwMode="auto">
            <a:xfrm>
              <a:off x="1198" y="3555"/>
              <a:ext cx="269" cy="271"/>
            </a:xfrm>
            <a:custGeom>
              <a:avLst/>
              <a:gdLst>
                <a:gd name="T0" fmla="*/ 129 w 129"/>
                <a:gd name="T1" fmla="*/ 101 h 130"/>
                <a:gd name="T2" fmla="*/ 119 w 129"/>
                <a:gd name="T3" fmla="*/ 105 h 130"/>
                <a:gd name="T4" fmla="*/ 102 w 129"/>
                <a:gd name="T5" fmla="*/ 105 h 130"/>
                <a:gd name="T6" fmla="*/ 95 w 129"/>
                <a:gd name="T7" fmla="*/ 105 h 130"/>
                <a:gd name="T8" fmla="*/ 83 w 129"/>
                <a:gd name="T9" fmla="*/ 107 h 130"/>
                <a:gd name="T10" fmla="*/ 73 w 129"/>
                <a:gd name="T11" fmla="*/ 121 h 130"/>
                <a:gd name="T12" fmla="*/ 58 w 129"/>
                <a:gd name="T13" fmla="*/ 119 h 130"/>
                <a:gd name="T14" fmla="*/ 58 w 129"/>
                <a:gd name="T15" fmla="*/ 100 h 130"/>
                <a:gd name="T16" fmla="*/ 50 w 129"/>
                <a:gd name="T17" fmla="*/ 102 h 130"/>
                <a:gd name="T18" fmla="*/ 49 w 129"/>
                <a:gd name="T19" fmla="*/ 92 h 130"/>
                <a:gd name="T20" fmla="*/ 46 w 129"/>
                <a:gd name="T21" fmla="*/ 89 h 130"/>
                <a:gd name="T22" fmla="*/ 45 w 129"/>
                <a:gd name="T23" fmla="*/ 84 h 130"/>
                <a:gd name="T24" fmla="*/ 40 w 129"/>
                <a:gd name="T25" fmla="*/ 83 h 130"/>
                <a:gd name="T26" fmla="*/ 37 w 129"/>
                <a:gd name="T27" fmla="*/ 81 h 130"/>
                <a:gd name="T28" fmla="*/ 37 w 129"/>
                <a:gd name="T29" fmla="*/ 75 h 130"/>
                <a:gd name="T30" fmla="*/ 32 w 129"/>
                <a:gd name="T31" fmla="*/ 73 h 130"/>
                <a:gd name="T32" fmla="*/ 28 w 129"/>
                <a:gd name="T33" fmla="*/ 75 h 130"/>
                <a:gd name="T34" fmla="*/ 24 w 129"/>
                <a:gd name="T35" fmla="*/ 70 h 130"/>
                <a:gd name="T36" fmla="*/ 29 w 129"/>
                <a:gd name="T37" fmla="*/ 64 h 130"/>
                <a:gd name="T38" fmla="*/ 30 w 129"/>
                <a:gd name="T39" fmla="*/ 56 h 130"/>
                <a:gd name="T40" fmla="*/ 19 w 129"/>
                <a:gd name="T41" fmla="*/ 46 h 130"/>
                <a:gd name="T42" fmla="*/ 15 w 129"/>
                <a:gd name="T43" fmla="*/ 48 h 130"/>
                <a:gd name="T44" fmla="*/ 14 w 129"/>
                <a:gd name="T45" fmla="*/ 44 h 130"/>
                <a:gd name="T46" fmla="*/ 8 w 129"/>
                <a:gd name="T47" fmla="*/ 41 h 130"/>
                <a:gd name="T48" fmla="*/ 2 w 129"/>
                <a:gd name="T49" fmla="*/ 40 h 130"/>
                <a:gd name="T50" fmla="*/ 0 w 129"/>
                <a:gd name="T51" fmla="*/ 26 h 130"/>
                <a:gd name="T52" fmla="*/ 0 w 129"/>
                <a:gd name="T53" fmla="*/ 26 h 130"/>
                <a:gd name="T54" fmla="*/ 3 w 129"/>
                <a:gd name="T55" fmla="*/ 23 h 130"/>
                <a:gd name="T56" fmla="*/ 0 w 129"/>
                <a:gd name="T57" fmla="*/ 17 h 130"/>
                <a:gd name="T58" fmla="*/ 7 w 129"/>
                <a:gd name="T59" fmla="*/ 15 h 130"/>
                <a:gd name="T60" fmla="*/ 22 w 129"/>
                <a:gd name="T61" fmla="*/ 4 h 130"/>
                <a:gd name="T62" fmla="*/ 24 w 129"/>
                <a:gd name="T63" fmla="*/ 0 h 130"/>
                <a:gd name="T64" fmla="*/ 27 w 129"/>
                <a:gd name="T65" fmla="*/ 5 h 130"/>
                <a:gd name="T66" fmla="*/ 30 w 129"/>
                <a:gd name="T67" fmla="*/ 7 h 130"/>
                <a:gd name="T68" fmla="*/ 30 w 129"/>
                <a:gd name="T69" fmla="*/ 12 h 130"/>
                <a:gd name="T70" fmla="*/ 41 w 129"/>
                <a:gd name="T71" fmla="*/ 19 h 130"/>
                <a:gd name="T72" fmla="*/ 48 w 129"/>
                <a:gd name="T73" fmla="*/ 19 h 130"/>
                <a:gd name="T74" fmla="*/ 52 w 129"/>
                <a:gd name="T75" fmla="*/ 25 h 130"/>
                <a:gd name="T76" fmla="*/ 70 w 129"/>
                <a:gd name="T77" fmla="*/ 36 h 130"/>
                <a:gd name="T78" fmla="*/ 76 w 129"/>
                <a:gd name="T79" fmla="*/ 35 h 130"/>
                <a:gd name="T80" fmla="*/ 79 w 129"/>
                <a:gd name="T81" fmla="*/ 34 h 130"/>
                <a:gd name="T82" fmla="*/ 83 w 129"/>
                <a:gd name="T83" fmla="*/ 38 h 130"/>
                <a:gd name="T84" fmla="*/ 90 w 129"/>
                <a:gd name="T85" fmla="*/ 49 h 130"/>
                <a:gd name="T86" fmla="*/ 102 w 129"/>
                <a:gd name="T87" fmla="*/ 49 h 130"/>
                <a:gd name="T88" fmla="*/ 108 w 129"/>
                <a:gd name="T89" fmla="*/ 56 h 130"/>
                <a:gd name="T90" fmla="*/ 110 w 129"/>
                <a:gd name="T91" fmla="*/ 65 h 130"/>
                <a:gd name="T92" fmla="*/ 115 w 129"/>
                <a:gd name="T93" fmla="*/ 67 h 130"/>
                <a:gd name="T94" fmla="*/ 119 w 129"/>
                <a:gd name="T95" fmla="*/ 76 h 130"/>
                <a:gd name="T96" fmla="*/ 124 w 129"/>
                <a:gd name="T97" fmla="*/ 82 h 130"/>
                <a:gd name="T98" fmla="*/ 123 w 129"/>
                <a:gd name="T99" fmla="*/ 87 h 130"/>
                <a:gd name="T100" fmla="*/ 129 w 129"/>
                <a:gd name="T101" fmla="*/ 97 h 130"/>
                <a:gd name="T102" fmla="*/ 129 w 129"/>
                <a:gd name="T103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130">
                  <a:moveTo>
                    <a:pt x="129" y="101"/>
                  </a:moveTo>
                  <a:cubicBezTo>
                    <a:pt x="126" y="100"/>
                    <a:pt x="122" y="103"/>
                    <a:pt x="119" y="105"/>
                  </a:cubicBezTo>
                  <a:cubicBezTo>
                    <a:pt x="114" y="107"/>
                    <a:pt x="103" y="107"/>
                    <a:pt x="102" y="105"/>
                  </a:cubicBezTo>
                  <a:cubicBezTo>
                    <a:pt x="101" y="103"/>
                    <a:pt x="97" y="101"/>
                    <a:pt x="95" y="105"/>
                  </a:cubicBezTo>
                  <a:cubicBezTo>
                    <a:pt x="93" y="110"/>
                    <a:pt x="90" y="108"/>
                    <a:pt x="83" y="107"/>
                  </a:cubicBezTo>
                  <a:cubicBezTo>
                    <a:pt x="76" y="105"/>
                    <a:pt x="74" y="112"/>
                    <a:pt x="73" y="121"/>
                  </a:cubicBezTo>
                  <a:cubicBezTo>
                    <a:pt x="71" y="130"/>
                    <a:pt x="58" y="123"/>
                    <a:pt x="58" y="119"/>
                  </a:cubicBezTo>
                  <a:cubicBezTo>
                    <a:pt x="59" y="115"/>
                    <a:pt x="59" y="106"/>
                    <a:pt x="58" y="100"/>
                  </a:cubicBezTo>
                  <a:cubicBezTo>
                    <a:pt x="57" y="96"/>
                    <a:pt x="54" y="99"/>
                    <a:pt x="50" y="10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1" y="43"/>
                    <a:pt x="8" y="41"/>
                  </a:cubicBezTo>
                  <a:cubicBezTo>
                    <a:pt x="6" y="39"/>
                    <a:pt x="2" y="40"/>
                    <a:pt x="2" y="4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10" y="65"/>
                    <a:pt x="110" y="65"/>
                    <a:pt x="110" y="65"/>
                  </a:cubicBezTo>
                  <a:cubicBezTo>
                    <a:pt x="115" y="67"/>
                    <a:pt x="115" y="67"/>
                    <a:pt x="115" y="67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29" y="97"/>
                    <a:pt x="129" y="97"/>
                    <a:pt x="129" y="97"/>
                  </a:cubicBezTo>
                  <a:lnTo>
                    <a:pt x="129" y="101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14" name="Freeform 30"/>
            <p:cNvSpPr>
              <a:spLocks/>
            </p:cNvSpPr>
            <p:nvPr/>
          </p:nvSpPr>
          <p:spPr bwMode="auto">
            <a:xfrm>
              <a:off x="1417" y="3614"/>
              <a:ext cx="173" cy="143"/>
            </a:xfrm>
            <a:custGeom>
              <a:avLst/>
              <a:gdLst>
                <a:gd name="T0" fmla="*/ 0 w 83"/>
                <a:gd name="T1" fmla="*/ 24 h 69"/>
                <a:gd name="T2" fmla="*/ 8 w 83"/>
                <a:gd name="T3" fmla="*/ 22 h 69"/>
                <a:gd name="T4" fmla="*/ 7 w 83"/>
                <a:gd name="T5" fmla="*/ 17 h 69"/>
                <a:gd name="T6" fmla="*/ 4 w 83"/>
                <a:gd name="T7" fmla="*/ 11 h 69"/>
                <a:gd name="T8" fmla="*/ 7 w 83"/>
                <a:gd name="T9" fmla="*/ 5 h 69"/>
                <a:gd name="T10" fmla="*/ 13 w 83"/>
                <a:gd name="T11" fmla="*/ 4 h 69"/>
                <a:gd name="T12" fmla="*/ 20 w 83"/>
                <a:gd name="T13" fmla="*/ 0 h 69"/>
                <a:gd name="T14" fmla="*/ 24 w 83"/>
                <a:gd name="T15" fmla="*/ 6 h 69"/>
                <a:gd name="T16" fmla="*/ 30 w 83"/>
                <a:gd name="T17" fmla="*/ 3 h 69"/>
                <a:gd name="T18" fmla="*/ 36 w 83"/>
                <a:gd name="T19" fmla="*/ 6 h 69"/>
                <a:gd name="T20" fmla="*/ 41 w 83"/>
                <a:gd name="T21" fmla="*/ 14 h 69"/>
                <a:gd name="T22" fmla="*/ 50 w 83"/>
                <a:gd name="T23" fmla="*/ 8 h 69"/>
                <a:gd name="T24" fmla="*/ 55 w 83"/>
                <a:gd name="T25" fmla="*/ 0 h 69"/>
                <a:gd name="T26" fmla="*/ 64 w 83"/>
                <a:gd name="T27" fmla="*/ 9 h 69"/>
                <a:gd name="T28" fmla="*/ 70 w 83"/>
                <a:gd name="T29" fmla="*/ 4 h 69"/>
                <a:gd name="T30" fmla="*/ 83 w 83"/>
                <a:gd name="T31" fmla="*/ 12 h 69"/>
                <a:gd name="T32" fmla="*/ 81 w 83"/>
                <a:gd name="T33" fmla="*/ 18 h 69"/>
                <a:gd name="T34" fmla="*/ 83 w 83"/>
                <a:gd name="T35" fmla="*/ 23 h 69"/>
                <a:gd name="T36" fmla="*/ 83 w 83"/>
                <a:gd name="T37" fmla="*/ 23 h 69"/>
                <a:gd name="T38" fmla="*/ 82 w 83"/>
                <a:gd name="T39" fmla="*/ 29 h 69"/>
                <a:gd name="T40" fmla="*/ 79 w 83"/>
                <a:gd name="T41" fmla="*/ 34 h 69"/>
                <a:gd name="T42" fmla="*/ 67 w 83"/>
                <a:gd name="T43" fmla="*/ 44 h 69"/>
                <a:gd name="T44" fmla="*/ 61 w 83"/>
                <a:gd name="T45" fmla="*/ 54 h 69"/>
                <a:gd name="T46" fmla="*/ 53 w 83"/>
                <a:gd name="T47" fmla="*/ 56 h 69"/>
                <a:gd name="T48" fmla="*/ 51 w 83"/>
                <a:gd name="T49" fmla="*/ 59 h 69"/>
                <a:gd name="T50" fmla="*/ 43 w 83"/>
                <a:gd name="T51" fmla="*/ 61 h 69"/>
                <a:gd name="T52" fmla="*/ 38 w 83"/>
                <a:gd name="T53" fmla="*/ 69 h 69"/>
                <a:gd name="T54" fmla="*/ 24 w 83"/>
                <a:gd name="T55" fmla="*/ 69 h 69"/>
                <a:gd name="T56" fmla="*/ 24 w 83"/>
                <a:gd name="T57" fmla="*/ 69 h 69"/>
                <a:gd name="T58" fmla="*/ 18 w 83"/>
                <a:gd name="T59" fmla="*/ 59 h 69"/>
                <a:gd name="T60" fmla="*/ 19 w 83"/>
                <a:gd name="T61" fmla="*/ 54 h 69"/>
                <a:gd name="T62" fmla="*/ 14 w 83"/>
                <a:gd name="T63" fmla="*/ 48 h 69"/>
                <a:gd name="T64" fmla="*/ 10 w 83"/>
                <a:gd name="T65" fmla="*/ 39 h 69"/>
                <a:gd name="T66" fmla="*/ 5 w 83"/>
                <a:gd name="T67" fmla="*/ 37 h 69"/>
                <a:gd name="T68" fmla="*/ 3 w 83"/>
                <a:gd name="T69" fmla="*/ 28 h 69"/>
                <a:gd name="T70" fmla="*/ 0 w 83"/>
                <a:gd name="T71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3" h="69">
                  <a:moveTo>
                    <a:pt x="0" y="24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4" y="12"/>
                    <a:pt x="4" y="11"/>
                  </a:cubicBezTo>
                  <a:cubicBezTo>
                    <a:pt x="4" y="10"/>
                    <a:pt x="7" y="5"/>
                    <a:pt x="7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1" y="18"/>
                    <a:pt x="81" y="18"/>
                    <a:pt x="81" y="18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28"/>
                    <a:pt x="3" y="28"/>
                    <a:pt x="3" y="28"/>
                  </a:cubicBezTo>
                  <a:lnTo>
                    <a:pt x="0" y="24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15" name="Freeform 31"/>
            <p:cNvSpPr>
              <a:spLocks/>
            </p:cNvSpPr>
            <p:nvPr/>
          </p:nvSpPr>
          <p:spPr bwMode="auto">
            <a:xfrm>
              <a:off x="1371" y="3532"/>
              <a:ext cx="160" cy="132"/>
            </a:xfrm>
            <a:custGeom>
              <a:avLst/>
              <a:gdLst>
                <a:gd name="T0" fmla="*/ 7 w 77"/>
                <a:gd name="T1" fmla="*/ 9 h 63"/>
                <a:gd name="T2" fmla="*/ 12 w 77"/>
                <a:gd name="T3" fmla="*/ 4 h 63"/>
                <a:gd name="T4" fmla="*/ 18 w 77"/>
                <a:gd name="T5" fmla="*/ 9 h 63"/>
                <a:gd name="T6" fmla="*/ 28 w 77"/>
                <a:gd name="T7" fmla="*/ 8 h 63"/>
                <a:gd name="T8" fmla="*/ 27 w 77"/>
                <a:gd name="T9" fmla="*/ 2 h 63"/>
                <a:gd name="T10" fmla="*/ 30 w 77"/>
                <a:gd name="T11" fmla="*/ 0 h 63"/>
                <a:gd name="T12" fmla="*/ 39 w 77"/>
                <a:gd name="T13" fmla="*/ 6 h 63"/>
                <a:gd name="T14" fmla="*/ 39 w 77"/>
                <a:gd name="T15" fmla="*/ 11 h 63"/>
                <a:gd name="T16" fmla="*/ 45 w 77"/>
                <a:gd name="T17" fmla="*/ 10 h 63"/>
                <a:gd name="T18" fmla="*/ 49 w 77"/>
                <a:gd name="T19" fmla="*/ 11 h 63"/>
                <a:gd name="T20" fmla="*/ 61 w 77"/>
                <a:gd name="T21" fmla="*/ 22 h 63"/>
                <a:gd name="T22" fmla="*/ 64 w 77"/>
                <a:gd name="T23" fmla="*/ 21 h 63"/>
                <a:gd name="T24" fmla="*/ 67 w 77"/>
                <a:gd name="T25" fmla="*/ 19 h 63"/>
                <a:gd name="T26" fmla="*/ 70 w 77"/>
                <a:gd name="T27" fmla="*/ 24 h 63"/>
                <a:gd name="T28" fmla="*/ 71 w 77"/>
                <a:gd name="T29" fmla="*/ 30 h 63"/>
                <a:gd name="T30" fmla="*/ 77 w 77"/>
                <a:gd name="T31" fmla="*/ 37 h 63"/>
                <a:gd name="T32" fmla="*/ 77 w 77"/>
                <a:gd name="T33" fmla="*/ 40 h 63"/>
                <a:gd name="T34" fmla="*/ 77 w 77"/>
                <a:gd name="T35" fmla="*/ 39 h 63"/>
                <a:gd name="T36" fmla="*/ 72 w 77"/>
                <a:gd name="T37" fmla="*/ 47 h 63"/>
                <a:gd name="T38" fmla="*/ 63 w 77"/>
                <a:gd name="T39" fmla="*/ 53 h 63"/>
                <a:gd name="T40" fmla="*/ 58 w 77"/>
                <a:gd name="T41" fmla="*/ 45 h 63"/>
                <a:gd name="T42" fmla="*/ 52 w 77"/>
                <a:gd name="T43" fmla="*/ 42 h 63"/>
                <a:gd name="T44" fmla="*/ 46 w 77"/>
                <a:gd name="T45" fmla="*/ 45 h 63"/>
                <a:gd name="T46" fmla="*/ 42 w 77"/>
                <a:gd name="T47" fmla="*/ 39 h 63"/>
                <a:gd name="T48" fmla="*/ 35 w 77"/>
                <a:gd name="T49" fmla="*/ 43 h 63"/>
                <a:gd name="T50" fmla="*/ 29 w 77"/>
                <a:gd name="T51" fmla="*/ 44 h 63"/>
                <a:gd name="T52" fmla="*/ 26 w 77"/>
                <a:gd name="T53" fmla="*/ 50 h 63"/>
                <a:gd name="T54" fmla="*/ 29 w 77"/>
                <a:gd name="T55" fmla="*/ 56 h 63"/>
                <a:gd name="T56" fmla="*/ 30 w 77"/>
                <a:gd name="T57" fmla="*/ 61 h 63"/>
                <a:gd name="T58" fmla="*/ 22 w 77"/>
                <a:gd name="T59" fmla="*/ 63 h 63"/>
                <a:gd name="T60" fmla="*/ 19 w 77"/>
                <a:gd name="T61" fmla="*/ 60 h 63"/>
                <a:gd name="T62" fmla="*/ 7 w 77"/>
                <a:gd name="T63" fmla="*/ 60 h 63"/>
                <a:gd name="T64" fmla="*/ 0 w 77"/>
                <a:gd name="T65" fmla="*/ 49 h 63"/>
                <a:gd name="T66" fmla="*/ 0 w 77"/>
                <a:gd name="T67" fmla="*/ 49 h 63"/>
                <a:gd name="T68" fmla="*/ 9 w 77"/>
                <a:gd name="T69" fmla="*/ 38 h 63"/>
                <a:gd name="T70" fmla="*/ 12 w 77"/>
                <a:gd name="T71" fmla="*/ 32 h 63"/>
                <a:gd name="T72" fmla="*/ 8 w 77"/>
                <a:gd name="T73" fmla="*/ 29 h 63"/>
                <a:gd name="T74" fmla="*/ 10 w 77"/>
                <a:gd name="T75" fmla="*/ 23 h 63"/>
                <a:gd name="T76" fmla="*/ 12 w 77"/>
                <a:gd name="T77" fmla="*/ 17 h 63"/>
                <a:gd name="T78" fmla="*/ 10 w 77"/>
                <a:gd name="T79" fmla="*/ 10 h 63"/>
                <a:gd name="T80" fmla="*/ 7 w 77"/>
                <a:gd name="T81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" h="63">
                  <a:moveTo>
                    <a:pt x="7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6" y="49"/>
                    <a:pt x="26" y="50"/>
                  </a:cubicBezTo>
                  <a:cubicBezTo>
                    <a:pt x="26" y="51"/>
                    <a:pt x="29" y="56"/>
                    <a:pt x="29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2" y="17"/>
                    <a:pt x="12" y="17"/>
                  </a:cubicBezTo>
                  <a:cubicBezTo>
                    <a:pt x="12" y="16"/>
                    <a:pt x="10" y="10"/>
                    <a:pt x="10" y="10"/>
                  </a:cubicBezTo>
                  <a:lnTo>
                    <a:pt x="7" y="9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16" name="Freeform 32"/>
            <p:cNvSpPr>
              <a:spLocks/>
            </p:cNvSpPr>
            <p:nvPr/>
          </p:nvSpPr>
          <p:spPr bwMode="auto">
            <a:xfrm>
              <a:off x="1373" y="3218"/>
              <a:ext cx="248" cy="139"/>
            </a:xfrm>
            <a:custGeom>
              <a:avLst/>
              <a:gdLst>
                <a:gd name="T0" fmla="*/ 56 w 248"/>
                <a:gd name="T1" fmla="*/ 12 h 139"/>
                <a:gd name="T2" fmla="*/ 83 w 248"/>
                <a:gd name="T3" fmla="*/ 2 h 139"/>
                <a:gd name="T4" fmla="*/ 104 w 248"/>
                <a:gd name="T5" fmla="*/ 6 h 139"/>
                <a:gd name="T6" fmla="*/ 116 w 248"/>
                <a:gd name="T7" fmla="*/ 0 h 139"/>
                <a:gd name="T8" fmla="*/ 131 w 248"/>
                <a:gd name="T9" fmla="*/ 23 h 139"/>
                <a:gd name="T10" fmla="*/ 148 w 248"/>
                <a:gd name="T11" fmla="*/ 27 h 139"/>
                <a:gd name="T12" fmla="*/ 162 w 248"/>
                <a:gd name="T13" fmla="*/ 41 h 139"/>
                <a:gd name="T14" fmla="*/ 166 w 248"/>
                <a:gd name="T15" fmla="*/ 52 h 139"/>
                <a:gd name="T16" fmla="*/ 189 w 248"/>
                <a:gd name="T17" fmla="*/ 62 h 139"/>
                <a:gd name="T18" fmla="*/ 200 w 248"/>
                <a:gd name="T19" fmla="*/ 81 h 139"/>
                <a:gd name="T20" fmla="*/ 208 w 248"/>
                <a:gd name="T21" fmla="*/ 75 h 139"/>
                <a:gd name="T22" fmla="*/ 221 w 248"/>
                <a:gd name="T23" fmla="*/ 79 h 139"/>
                <a:gd name="T24" fmla="*/ 231 w 248"/>
                <a:gd name="T25" fmla="*/ 62 h 139"/>
                <a:gd name="T26" fmla="*/ 248 w 248"/>
                <a:gd name="T27" fmla="*/ 79 h 139"/>
                <a:gd name="T28" fmla="*/ 242 w 248"/>
                <a:gd name="T29" fmla="*/ 85 h 139"/>
                <a:gd name="T30" fmla="*/ 239 w 248"/>
                <a:gd name="T31" fmla="*/ 121 h 139"/>
                <a:gd name="T32" fmla="*/ 219 w 248"/>
                <a:gd name="T33" fmla="*/ 121 h 139"/>
                <a:gd name="T34" fmla="*/ 208 w 248"/>
                <a:gd name="T35" fmla="*/ 127 h 139"/>
                <a:gd name="T36" fmla="*/ 202 w 248"/>
                <a:gd name="T37" fmla="*/ 123 h 139"/>
                <a:gd name="T38" fmla="*/ 185 w 248"/>
                <a:gd name="T39" fmla="*/ 127 h 139"/>
                <a:gd name="T40" fmla="*/ 175 w 248"/>
                <a:gd name="T41" fmla="*/ 139 h 139"/>
                <a:gd name="T42" fmla="*/ 171 w 248"/>
                <a:gd name="T43" fmla="*/ 133 h 139"/>
                <a:gd name="T44" fmla="*/ 152 w 248"/>
                <a:gd name="T45" fmla="*/ 133 h 139"/>
                <a:gd name="T46" fmla="*/ 141 w 248"/>
                <a:gd name="T47" fmla="*/ 116 h 139"/>
                <a:gd name="T48" fmla="*/ 131 w 248"/>
                <a:gd name="T49" fmla="*/ 114 h 139"/>
                <a:gd name="T50" fmla="*/ 116 w 248"/>
                <a:gd name="T51" fmla="*/ 125 h 139"/>
                <a:gd name="T52" fmla="*/ 106 w 248"/>
                <a:gd name="T53" fmla="*/ 123 h 139"/>
                <a:gd name="T54" fmla="*/ 102 w 248"/>
                <a:gd name="T55" fmla="*/ 131 h 139"/>
                <a:gd name="T56" fmla="*/ 94 w 248"/>
                <a:gd name="T57" fmla="*/ 127 h 139"/>
                <a:gd name="T58" fmla="*/ 83 w 248"/>
                <a:gd name="T59" fmla="*/ 127 h 139"/>
                <a:gd name="T60" fmla="*/ 85 w 248"/>
                <a:gd name="T61" fmla="*/ 112 h 139"/>
                <a:gd name="T62" fmla="*/ 69 w 248"/>
                <a:gd name="T63" fmla="*/ 102 h 139"/>
                <a:gd name="T64" fmla="*/ 73 w 248"/>
                <a:gd name="T65" fmla="*/ 87 h 139"/>
                <a:gd name="T66" fmla="*/ 58 w 248"/>
                <a:gd name="T67" fmla="*/ 87 h 139"/>
                <a:gd name="T68" fmla="*/ 44 w 248"/>
                <a:gd name="T69" fmla="*/ 75 h 139"/>
                <a:gd name="T70" fmla="*/ 41 w 248"/>
                <a:gd name="T71" fmla="*/ 64 h 139"/>
                <a:gd name="T72" fmla="*/ 35 w 248"/>
                <a:gd name="T73" fmla="*/ 64 h 139"/>
                <a:gd name="T74" fmla="*/ 27 w 248"/>
                <a:gd name="T75" fmla="*/ 73 h 139"/>
                <a:gd name="T76" fmla="*/ 19 w 248"/>
                <a:gd name="T77" fmla="*/ 68 h 139"/>
                <a:gd name="T78" fmla="*/ 8 w 248"/>
                <a:gd name="T79" fmla="*/ 68 h 139"/>
                <a:gd name="T80" fmla="*/ 0 w 248"/>
                <a:gd name="T81" fmla="*/ 54 h 139"/>
                <a:gd name="T82" fmla="*/ 2 w 248"/>
                <a:gd name="T83" fmla="*/ 50 h 139"/>
                <a:gd name="T84" fmla="*/ 12 w 248"/>
                <a:gd name="T85" fmla="*/ 50 h 139"/>
                <a:gd name="T86" fmla="*/ 27 w 248"/>
                <a:gd name="T87" fmla="*/ 33 h 139"/>
                <a:gd name="T88" fmla="*/ 35 w 248"/>
                <a:gd name="T89" fmla="*/ 35 h 139"/>
                <a:gd name="T90" fmla="*/ 39 w 248"/>
                <a:gd name="T91" fmla="*/ 25 h 139"/>
                <a:gd name="T92" fmla="*/ 54 w 248"/>
                <a:gd name="T93" fmla="*/ 25 h 139"/>
                <a:gd name="T94" fmla="*/ 56 w 248"/>
                <a:gd name="T9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8" h="139">
                  <a:moveTo>
                    <a:pt x="56" y="12"/>
                  </a:moveTo>
                  <a:lnTo>
                    <a:pt x="83" y="2"/>
                  </a:lnTo>
                  <a:lnTo>
                    <a:pt x="104" y="6"/>
                  </a:lnTo>
                  <a:lnTo>
                    <a:pt x="116" y="0"/>
                  </a:lnTo>
                  <a:lnTo>
                    <a:pt x="131" y="23"/>
                  </a:lnTo>
                  <a:lnTo>
                    <a:pt x="148" y="27"/>
                  </a:lnTo>
                  <a:lnTo>
                    <a:pt x="162" y="41"/>
                  </a:lnTo>
                  <a:lnTo>
                    <a:pt x="166" y="52"/>
                  </a:lnTo>
                  <a:lnTo>
                    <a:pt x="189" y="62"/>
                  </a:lnTo>
                  <a:lnTo>
                    <a:pt x="200" y="81"/>
                  </a:lnTo>
                  <a:lnTo>
                    <a:pt x="208" y="75"/>
                  </a:lnTo>
                  <a:lnTo>
                    <a:pt x="221" y="79"/>
                  </a:lnTo>
                  <a:lnTo>
                    <a:pt x="231" y="62"/>
                  </a:lnTo>
                  <a:lnTo>
                    <a:pt x="248" y="79"/>
                  </a:lnTo>
                  <a:lnTo>
                    <a:pt x="242" y="85"/>
                  </a:lnTo>
                  <a:lnTo>
                    <a:pt x="239" y="121"/>
                  </a:lnTo>
                  <a:lnTo>
                    <a:pt x="219" y="121"/>
                  </a:lnTo>
                  <a:lnTo>
                    <a:pt x="208" y="127"/>
                  </a:lnTo>
                  <a:lnTo>
                    <a:pt x="202" y="123"/>
                  </a:lnTo>
                  <a:lnTo>
                    <a:pt x="185" y="127"/>
                  </a:lnTo>
                  <a:lnTo>
                    <a:pt x="175" y="139"/>
                  </a:lnTo>
                  <a:lnTo>
                    <a:pt x="171" y="133"/>
                  </a:lnTo>
                  <a:lnTo>
                    <a:pt x="152" y="133"/>
                  </a:lnTo>
                  <a:lnTo>
                    <a:pt x="141" y="116"/>
                  </a:lnTo>
                  <a:lnTo>
                    <a:pt x="131" y="114"/>
                  </a:lnTo>
                  <a:lnTo>
                    <a:pt x="116" y="125"/>
                  </a:lnTo>
                  <a:lnTo>
                    <a:pt x="106" y="123"/>
                  </a:lnTo>
                  <a:lnTo>
                    <a:pt x="102" y="131"/>
                  </a:lnTo>
                  <a:lnTo>
                    <a:pt x="94" y="127"/>
                  </a:lnTo>
                  <a:lnTo>
                    <a:pt x="83" y="127"/>
                  </a:lnTo>
                  <a:lnTo>
                    <a:pt x="85" y="112"/>
                  </a:lnTo>
                  <a:lnTo>
                    <a:pt x="69" y="102"/>
                  </a:lnTo>
                  <a:lnTo>
                    <a:pt x="73" y="87"/>
                  </a:lnTo>
                  <a:lnTo>
                    <a:pt x="58" y="87"/>
                  </a:lnTo>
                  <a:lnTo>
                    <a:pt x="44" y="75"/>
                  </a:lnTo>
                  <a:lnTo>
                    <a:pt x="41" y="64"/>
                  </a:lnTo>
                  <a:lnTo>
                    <a:pt x="35" y="64"/>
                  </a:lnTo>
                  <a:lnTo>
                    <a:pt x="27" y="73"/>
                  </a:lnTo>
                  <a:lnTo>
                    <a:pt x="19" y="68"/>
                  </a:lnTo>
                  <a:lnTo>
                    <a:pt x="8" y="68"/>
                  </a:lnTo>
                  <a:lnTo>
                    <a:pt x="0" y="54"/>
                  </a:lnTo>
                  <a:lnTo>
                    <a:pt x="2" y="50"/>
                  </a:lnTo>
                  <a:lnTo>
                    <a:pt x="12" y="50"/>
                  </a:lnTo>
                  <a:lnTo>
                    <a:pt x="27" y="33"/>
                  </a:lnTo>
                  <a:lnTo>
                    <a:pt x="35" y="35"/>
                  </a:lnTo>
                  <a:lnTo>
                    <a:pt x="39" y="25"/>
                  </a:lnTo>
                  <a:lnTo>
                    <a:pt x="54" y="25"/>
                  </a:lnTo>
                  <a:lnTo>
                    <a:pt x="56" y="12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17" name="Freeform 33"/>
            <p:cNvSpPr>
              <a:spLocks/>
            </p:cNvSpPr>
            <p:nvPr/>
          </p:nvSpPr>
          <p:spPr bwMode="auto">
            <a:xfrm>
              <a:off x="1323" y="3268"/>
              <a:ext cx="135" cy="118"/>
            </a:xfrm>
            <a:custGeom>
              <a:avLst/>
              <a:gdLst>
                <a:gd name="T0" fmla="*/ 133 w 135"/>
                <a:gd name="T1" fmla="*/ 77 h 118"/>
                <a:gd name="T2" fmla="*/ 116 w 135"/>
                <a:gd name="T3" fmla="*/ 77 h 118"/>
                <a:gd name="T4" fmla="*/ 116 w 135"/>
                <a:gd name="T5" fmla="*/ 89 h 118"/>
                <a:gd name="T6" fmla="*/ 100 w 135"/>
                <a:gd name="T7" fmla="*/ 89 h 118"/>
                <a:gd name="T8" fmla="*/ 89 w 135"/>
                <a:gd name="T9" fmla="*/ 79 h 118"/>
                <a:gd name="T10" fmla="*/ 81 w 135"/>
                <a:gd name="T11" fmla="*/ 87 h 118"/>
                <a:gd name="T12" fmla="*/ 77 w 135"/>
                <a:gd name="T13" fmla="*/ 102 h 118"/>
                <a:gd name="T14" fmla="*/ 66 w 135"/>
                <a:gd name="T15" fmla="*/ 112 h 118"/>
                <a:gd name="T16" fmla="*/ 50 w 135"/>
                <a:gd name="T17" fmla="*/ 114 h 118"/>
                <a:gd name="T18" fmla="*/ 37 w 135"/>
                <a:gd name="T19" fmla="*/ 118 h 118"/>
                <a:gd name="T20" fmla="*/ 41 w 135"/>
                <a:gd name="T21" fmla="*/ 116 h 118"/>
                <a:gd name="T22" fmla="*/ 48 w 135"/>
                <a:gd name="T23" fmla="*/ 75 h 118"/>
                <a:gd name="T24" fmla="*/ 21 w 135"/>
                <a:gd name="T25" fmla="*/ 46 h 118"/>
                <a:gd name="T26" fmla="*/ 4 w 135"/>
                <a:gd name="T27" fmla="*/ 41 h 118"/>
                <a:gd name="T28" fmla="*/ 4 w 135"/>
                <a:gd name="T29" fmla="*/ 31 h 118"/>
                <a:gd name="T30" fmla="*/ 8 w 135"/>
                <a:gd name="T31" fmla="*/ 16 h 118"/>
                <a:gd name="T32" fmla="*/ 0 w 135"/>
                <a:gd name="T33" fmla="*/ 8 h 118"/>
                <a:gd name="T34" fmla="*/ 10 w 135"/>
                <a:gd name="T35" fmla="*/ 0 h 118"/>
                <a:gd name="T36" fmla="*/ 31 w 135"/>
                <a:gd name="T37" fmla="*/ 0 h 118"/>
                <a:gd name="T38" fmla="*/ 35 w 135"/>
                <a:gd name="T39" fmla="*/ 6 h 118"/>
                <a:gd name="T40" fmla="*/ 50 w 135"/>
                <a:gd name="T41" fmla="*/ 8 h 118"/>
                <a:gd name="T42" fmla="*/ 50 w 135"/>
                <a:gd name="T43" fmla="*/ 4 h 118"/>
                <a:gd name="T44" fmla="*/ 58 w 135"/>
                <a:gd name="T45" fmla="*/ 18 h 118"/>
                <a:gd name="T46" fmla="*/ 69 w 135"/>
                <a:gd name="T47" fmla="*/ 18 h 118"/>
                <a:gd name="T48" fmla="*/ 77 w 135"/>
                <a:gd name="T49" fmla="*/ 23 h 118"/>
                <a:gd name="T50" fmla="*/ 85 w 135"/>
                <a:gd name="T51" fmla="*/ 14 h 118"/>
                <a:gd name="T52" fmla="*/ 91 w 135"/>
                <a:gd name="T53" fmla="*/ 14 h 118"/>
                <a:gd name="T54" fmla="*/ 94 w 135"/>
                <a:gd name="T55" fmla="*/ 25 h 118"/>
                <a:gd name="T56" fmla="*/ 108 w 135"/>
                <a:gd name="T57" fmla="*/ 37 h 118"/>
                <a:gd name="T58" fmla="*/ 123 w 135"/>
                <a:gd name="T59" fmla="*/ 37 h 118"/>
                <a:gd name="T60" fmla="*/ 119 w 135"/>
                <a:gd name="T61" fmla="*/ 52 h 118"/>
                <a:gd name="T62" fmla="*/ 135 w 135"/>
                <a:gd name="T63" fmla="*/ 62 h 118"/>
                <a:gd name="T64" fmla="*/ 133 w 135"/>
                <a:gd name="T65" fmla="*/ 7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5" h="118">
                  <a:moveTo>
                    <a:pt x="133" y="77"/>
                  </a:moveTo>
                  <a:lnTo>
                    <a:pt x="116" y="77"/>
                  </a:lnTo>
                  <a:lnTo>
                    <a:pt x="116" y="89"/>
                  </a:lnTo>
                  <a:lnTo>
                    <a:pt x="100" y="89"/>
                  </a:lnTo>
                  <a:lnTo>
                    <a:pt x="89" y="79"/>
                  </a:lnTo>
                  <a:lnTo>
                    <a:pt x="81" y="87"/>
                  </a:lnTo>
                  <a:lnTo>
                    <a:pt x="77" y="102"/>
                  </a:lnTo>
                  <a:lnTo>
                    <a:pt x="66" y="112"/>
                  </a:lnTo>
                  <a:lnTo>
                    <a:pt x="50" y="114"/>
                  </a:lnTo>
                  <a:lnTo>
                    <a:pt x="37" y="118"/>
                  </a:lnTo>
                  <a:lnTo>
                    <a:pt x="41" y="116"/>
                  </a:lnTo>
                  <a:lnTo>
                    <a:pt x="48" y="75"/>
                  </a:lnTo>
                  <a:lnTo>
                    <a:pt x="21" y="46"/>
                  </a:lnTo>
                  <a:lnTo>
                    <a:pt x="4" y="41"/>
                  </a:lnTo>
                  <a:lnTo>
                    <a:pt x="4" y="31"/>
                  </a:lnTo>
                  <a:lnTo>
                    <a:pt x="8" y="16"/>
                  </a:lnTo>
                  <a:lnTo>
                    <a:pt x="0" y="8"/>
                  </a:lnTo>
                  <a:lnTo>
                    <a:pt x="10" y="0"/>
                  </a:lnTo>
                  <a:lnTo>
                    <a:pt x="31" y="0"/>
                  </a:lnTo>
                  <a:lnTo>
                    <a:pt x="35" y="6"/>
                  </a:lnTo>
                  <a:lnTo>
                    <a:pt x="50" y="8"/>
                  </a:lnTo>
                  <a:lnTo>
                    <a:pt x="50" y="4"/>
                  </a:lnTo>
                  <a:lnTo>
                    <a:pt x="58" y="18"/>
                  </a:lnTo>
                  <a:lnTo>
                    <a:pt x="69" y="18"/>
                  </a:lnTo>
                  <a:lnTo>
                    <a:pt x="77" y="23"/>
                  </a:lnTo>
                  <a:lnTo>
                    <a:pt x="85" y="14"/>
                  </a:lnTo>
                  <a:lnTo>
                    <a:pt x="91" y="14"/>
                  </a:lnTo>
                  <a:lnTo>
                    <a:pt x="94" y="25"/>
                  </a:lnTo>
                  <a:lnTo>
                    <a:pt x="108" y="37"/>
                  </a:lnTo>
                  <a:lnTo>
                    <a:pt x="123" y="37"/>
                  </a:lnTo>
                  <a:lnTo>
                    <a:pt x="119" y="52"/>
                  </a:lnTo>
                  <a:lnTo>
                    <a:pt x="135" y="62"/>
                  </a:lnTo>
                  <a:lnTo>
                    <a:pt x="133" y="77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18" name="Freeform 34"/>
            <p:cNvSpPr>
              <a:spLocks/>
            </p:cNvSpPr>
            <p:nvPr/>
          </p:nvSpPr>
          <p:spPr bwMode="auto">
            <a:xfrm>
              <a:off x="1262" y="3264"/>
              <a:ext cx="109" cy="139"/>
            </a:xfrm>
            <a:custGeom>
              <a:avLst/>
              <a:gdLst>
                <a:gd name="T0" fmla="*/ 102 w 109"/>
                <a:gd name="T1" fmla="*/ 120 h 139"/>
                <a:gd name="T2" fmla="*/ 98 w 109"/>
                <a:gd name="T3" fmla="*/ 122 h 139"/>
                <a:gd name="T4" fmla="*/ 84 w 109"/>
                <a:gd name="T5" fmla="*/ 125 h 139"/>
                <a:gd name="T6" fmla="*/ 75 w 109"/>
                <a:gd name="T7" fmla="*/ 133 h 139"/>
                <a:gd name="T8" fmla="*/ 67 w 109"/>
                <a:gd name="T9" fmla="*/ 133 h 139"/>
                <a:gd name="T10" fmla="*/ 59 w 109"/>
                <a:gd name="T11" fmla="*/ 139 h 139"/>
                <a:gd name="T12" fmla="*/ 50 w 109"/>
                <a:gd name="T13" fmla="*/ 135 h 139"/>
                <a:gd name="T14" fmla="*/ 38 w 109"/>
                <a:gd name="T15" fmla="*/ 125 h 139"/>
                <a:gd name="T16" fmla="*/ 36 w 109"/>
                <a:gd name="T17" fmla="*/ 116 h 139"/>
                <a:gd name="T18" fmla="*/ 27 w 109"/>
                <a:gd name="T19" fmla="*/ 110 h 139"/>
                <a:gd name="T20" fmla="*/ 21 w 109"/>
                <a:gd name="T21" fmla="*/ 100 h 139"/>
                <a:gd name="T22" fmla="*/ 19 w 109"/>
                <a:gd name="T23" fmla="*/ 100 h 139"/>
                <a:gd name="T24" fmla="*/ 21 w 109"/>
                <a:gd name="T25" fmla="*/ 87 h 139"/>
                <a:gd name="T26" fmla="*/ 27 w 109"/>
                <a:gd name="T27" fmla="*/ 75 h 139"/>
                <a:gd name="T28" fmla="*/ 27 w 109"/>
                <a:gd name="T29" fmla="*/ 64 h 139"/>
                <a:gd name="T30" fmla="*/ 13 w 109"/>
                <a:gd name="T31" fmla="*/ 58 h 139"/>
                <a:gd name="T32" fmla="*/ 13 w 109"/>
                <a:gd name="T33" fmla="*/ 41 h 139"/>
                <a:gd name="T34" fmla="*/ 4 w 109"/>
                <a:gd name="T35" fmla="*/ 43 h 139"/>
                <a:gd name="T36" fmla="*/ 0 w 109"/>
                <a:gd name="T37" fmla="*/ 33 h 139"/>
                <a:gd name="T38" fmla="*/ 9 w 109"/>
                <a:gd name="T39" fmla="*/ 27 h 139"/>
                <a:gd name="T40" fmla="*/ 11 w 109"/>
                <a:gd name="T41" fmla="*/ 18 h 139"/>
                <a:gd name="T42" fmla="*/ 15 w 109"/>
                <a:gd name="T43" fmla="*/ 10 h 139"/>
                <a:gd name="T44" fmla="*/ 21 w 109"/>
                <a:gd name="T45" fmla="*/ 0 h 139"/>
                <a:gd name="T46" fmla="*/ 44 w 109"/>
                <a:gd name="T47" fmla="*/ 16 h 139"/>
                <a:gd name="T48" fmla="*/ 61 w 109"/>
                <a:gd name="T49" fmla="*/ 12 h 139"/>
                <a:gd name="T50" fmla="*/ 69 w 109"/>
                <a:gd name="T51" fmla="*/ 20 h 139"/>
                <a:gd name="T52" fmla="*/ 65 w 109"/>
                <a:gd name="T53" fmla="*/ 35 h 139"/>
                <a:gd name="T54" fmla="*/ 65 w 109"/>
                <a:gd name="T55" fmla="*/ 45 h 139"/>
                <a:gd name="T56" fmla="*/ 82 w 109"/>
                <a:gd name="T57" fmla="*/ 50 h 139"/>
                <a:gd name="T58" fmla="*/ 109 w 109"/>
                <a:gd name="T59" fmla="*/ 79 h 139"/>
                <a:gd name="T60" fmla="*/ 102 w 109"/>
                <a:gd name="T61" fmla="*/ 12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39">
                  <a:moveTo>
                    <a:pt x="102" y="120"/>
                  </a:moveTo>
                  <a:lnTo>
                    <a:pt x="98" y="122"/>
                  </a:lnTo>
                  <a:lnTo>
                    <a:pt x="84" y="125"/>
                  </a:lnTo>
                  <a:lnTo>
                    <a:pt x="75" y="133"/>
                  </a:lnTo>
                  <a:lnTo>
                    <a:pt x="67" y="133"/>
                  </a:lnTo>
                  <a:lnTo>
                    <a:pt x="59" y="139"/>
                  </a:lnTo>
                  <a:lnTo>
                    <a:pt x="50" y="135"/>
                  </a:lnTo>
                  <a:lnTo>
                    <a:pt x="38" y="125"/>
                  </a:lnTo>
                  <a:lnTo>
                    <a:pt x="36" y="116"/>
                  </a:lnTo>
                  <a:lnTo>
                    <a:pt x="27" y="110"/>
                  </a:lnTo>
                  <a:lnTo>
                    <a:pt x="21" y="100"/>
                  </a:lnTo>
                  <a:lnTo>
                    <a:pt x="19" y="100"/>
                  </a:lnTo>
                  <a:lnTo>
                    <a:pt x="21" y="87"/>
                  </a:lnTo>
                  <a:lnTo>
                    <a:pt x="27" y="75"/>
                  </a:lnTo>
                  <a:lnTo>
                    <a:pt x="27" y="64"/>
                  </a:lnTo>
                  <a:lnTo>
                    <a:pt x="13" y="58"/>
                  </a:lnTo>
                  <a:lnTo>
                    <a:pt x="13" y="41"/>
                  </a:lnTo>
                  <a:lnTo>
                    <a:pt x="4" y="43"/>
                  </a:lnTo>
                  <a:lnTo>
                    <a:pt x="0" y="33"/>
                  </a:lnTo>
                  <a:lnTo>
                    <a:pt x="9" y="27"/>
                  </a:lnTo>
                  <a:lnTo>
                    <a:pt x="11" y="18"/>
                  </a:lnTo>
                  <a:lnTo>
                    <a:pt x="15" y="10"/>
                  </a:lnTo>
                  <a:lnTo>
                    <a:pt x="21" y="0"/>
                  </a:lnTo>
                  <a:lnTo>
                    <a:pt x="44" y="16"/>
                  </a:lnTo>
                  <a:lnTo>
                    <a:pt x="61" y="12"/>
                  </a:lnTo>
                  <a:lnTo>
                    <a:pt x="69" y="20"/>
                  </a:lnTo>
                  <a:lnTo>
                    <a:pt x="65" y="35"/>
                  </a:lnTo>
                  <a:lnTo>
                    <a:pt x="65" y="45"/>
                  </a:lnTo>
                  <a:lnTo>
                    <a:pt x="82" y="50"/>
                  </a:lnTo>
                  <a:lnTo>
                    <a:pt x="109" y="79"/>
                  </a:lnTo>
                  <a:lnTo>
                    <a:pt x="102" y="120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19" name="Freeform 35"/>
            <p:cNvSpPr>
              <a:spLocks/>
            </p:cNvSpPr>
            <p:nvPr/>
          </p:nvSpPr>
          <p:spPr bwMode="auto">
            <a:xfrm>
              <a:off x="1283" y="3159"/>
              <a:ext cx="146" cy="121"/>
            </a:xfrm>
            <a:custGeom>
              <a:avLst/>
              <a:gdLst>
                <a:gd name="T0" fmla="*/ 63 w 146"/>
                <a:gd name="T1" fmla="*/ 0 h 121"/>
                <a:gd name="T2" fmla="*/ 88 w 146"/>
                <a:gd name="T3" fmla="*/ 0 h 121"/>
                <a:gd name="T4" fmla="*/ 111 w 146"/>
                <a:gd name="T5" fmla="*/ 21 h 121"/>
                <a:gd name="T6" fmla="*/ 119 w 146"/>
                <a:gd name="T7" fmla="*/ 15 h 121"/>
                <a:gd name="T8" fmla="*/ 127 w 146"/>
                <a:gd name="T9" fmla="*/ 25 h 121"/>
                <a:gd name="T10" fmla="*/ 127 w 146"/>
                <a:gd name="T11" fmla="*/ 52 h 121"/>
                <a:gd name="T12" fmla="*/ 146 w 146"/>
                <a:gd name="T13" fmla="*/ 71 h 121"/>
                <a:gd name="T14" fmla="*/ 144 w 146"/>
                <a:gd name="T15" fmla="*/ 84 h 121"/>
                <a:gd name="T16" fmla="*/ 129 w 146"/>
                <a:gd name="T17" fmla="*/ 84 h 121"/>
                <a:gd name="T18" fmla="*/ 125 w 146"/>
                <a:gd name="T19" fmla="*/ 94 h 121"/>
                <a:gd name="T20" fmla="*/ 117 w 146"/>
                <a:gd name="T21" fmla="*/ 92 h 121"/>
                <a:gd name="T22" fmla="*/ 102 w 146"/>
                <a:gd name="T23" fmla="*/ 109 h 121"/>
                <a:gd name="T24" fmla="*/ 92 w 146"/>
                <a:gd name="T25" fmla="*/ 109 h 121"/>
                <a:gd name="T26" fmla="*/ 90 w 146"/>
                <a:gd name="T27" fmla="*/ 117 h 121"/>
                <a:gd name="T28" fmla="*/ 75 w 146"/>
                <a:gd name="T29" fmla="*/ 115 h 121"/>
                <a:gd name="T30" fmla="*/ 71 w 146"/>
                <a:gd name="T31" fmla="*/ 109 h 121"/>
                <a:gd name="T32" fmla="*/ 50 w 146"/>
                <a:gd name="T33" fmla="*/ 109 h 121"/>
                <a:gd name="T34" fmla="*/ 40 w 146"/>
                <a:gd name="T35" fmla="*/ 117 h 121"/>
                <a:gd name="T36" fmla="*/ 23 w 146"/>
                <a:gd name="T37" fmla="*/ 121 h 121"/>
                <a:gd name="T38" fmla="*/ 0 w 146"/>
                <a:gd name="T39" fmla="*/ 105 h 121"/>
                <a:gd name="T40" fmla="*/ 2 w 146"/>
                <a:gd name="T41" fmla="*/ 100 h 121"/>
                <a:gd name="T42" fmla="*/ 6 w 146"/>
                <a:gd name="T43" fmla="*/ 86 h 121"/>
                <a:gd name="T44" fmla="*/ 29 w 146"/>
                <a:gd name="T45" fmla="*/ 71 h 121"/>
                <a:gd name="T46" fmla="*/ 23 w 146"/>
                <a:gd name="T47" fmla="*/ 55 h 121"/>
                <a:gd name="T48" fmla="*/ 31 w 146"/>
                <a:gd name="T49" fmla="*/ 48 h 121"/>
                <a:gd name="T50" fmla="*/ 29 w 146"/>
                <a:gd name="T51" fmla="*/ 30 h 121"/>
                <a:gd name="T52" fmla="*/ 40 w 146"/>
                <a:gd name="T53" fmla="*/ 23 h 121"/>
                <a:gd name="T54" fmla="*/ 44 w 146"/>
                <a:gd name="T55" fmla="*/ 23 h 121"/>
                <a:gd name="T56" fmla="*/ 50 w 146"/>
                <a:gd name="T57" fmla="*/ 9 h 121"/>
                <a:gd name="T58" fmla="*/ 63 w 146"/>
                <a:gd name="T5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21">
                  <a:moveTo>
                    <a:pt x="63" y="0"/>
                  </a:moveTo>
                  <a:lnTo>
                    <a:pt x="88" y="0"/>
                  </a:lnTo>
                  <a:lnTo>
                    <a:pt x="111" y="21"/>
                  </a:lnTo>
                  <a:lnTo>
                    <a:pt x="119" y="15"/>
                  </a:lnTo>
                  <a:lnTo>
                    <a:pt x="127" y="25"/>
                  </a:lnTo>
                  <a:lnTo>
                    <a:pt x="127" y="52"/>
                  </a:lnTo>
                  <a:lnTo>
                    <a:pt x="146" y="71"/>
                  </a:lnTo>
                  <a:lnTo>
                    <a:pt x="144" y="84"/>
                  </a:lnTo>
                  <a:lnTo>
                    <a:pt x="129" y="84"/>
                  </a:lnTo>
                  <a:lnTo>
                    <a:pt x="125" y="94"/>
                  </a:lnTo>
                  <a:lnTo>
                    <a:pt x="117" y="92"/>
                  </a:lnTo>
                  <a:lnTo>
                    <a:pt x="102" y="109"/>
                  </a:lnTo>
                  <a:lnTo>
                    <a:pt x="92" y="109"/>
                  </a:lnTo>
                  <a:lnTo>
                    <a:pt x="90" y="117"/>
                  </a:lnTo>
                  <a:lnTo>
                    <a:pt x="75" y="115"/>
                  </a:lnTo>
                  <a:lnTo>
                    <a:pt x="71" y="109"/>
                  </a:lnTo>
                  <a:lnTo>
                    <a:pt x="50" y="109"/>
                  </a:lnTo>
                  <a:lnTo>
                    <a:pt x="40" y="117"/>
                  </a:lnTo>
                  <a:lnTo>
                    <a:pt x="23" y="121"/>
                  </a:lnTo>
                  <a:lnTo>
                    <a:pt x="0" y="105"/>
                  </a:lnTo>
                  <a:lnTo>
                    <a:pt x="2" y="100"/>
                  </a:lnTo>
                  <a:lnTo>
                    <a:pt x="6" y="86"/>
                  </a:lnTo>
                  <a:lnTo>
                    <a:pt x="29" y="71"/>
                  </a:lnTo>
                  <a:lnTo>
                    <a:pt x="23" y="55"/>
                  </a:lnTo>
                  <a:lnTo>
                    <a:pt x="31" y="48"/>
                  </a:lnTo>
                  <a:lnTo>
                    <a:pt x="29" y="30"/>
                  </a:lnTo>
                  <a:lnTo>
                    <a:pt x="40" y="23"/>
                  </a:lnTo>
                  <a:lnTo>
                    <a:pt x="44" y="23"/>
                  </a:lnTo>
                  <a:lnTo>
                    <a:pt x="50" y="9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20" name="Freeform 36"/>
            <p:cNvSpPr>
              <a:spLocks/>
            </p:cNvSpPr>
            <p:nvPr/>
          </p:nvSpPr>
          <p:spPr bwMode="auto">
            <a:xfrm>
              <a:off x="1083" y="3072"/>
              <a:ext cx="263" cy="173"/>
            </a:xfrm>
            <a:custGeom>
              <a:avLst/>
              <a:gdLst>
                <a:gd name="T0" fmla="*/ 0 w 263"/>
                <a:gd name="T1" fmla="*/ 64 h 173"/>
                <a:gd name="T2" fmla="*/ 6 w 263"/>
                <a:gd name="T3" fmla="*/ 52 h 173"/>
                <a:gd name="T4" fmla="*/ 17 w 263"/>
                <a:gd name="T5" fmla="*/ 48 h 173"/>
                <a:gd name="T6" fmla="*/ 25 w 263"/>
                <a:gd name="T7" fmla="*/ 33 h 173"/>
                <a:gd name="T8" fmla="*/ 23 w 263"/>
                <a:gd name="T9" fmla="*/ 19 h 173"/>
                <a:gd name="T10" fmla="*/ 33 w 263"/>
                <a:gd name="T11" fmla="*/ 12 h 173"/>
                <a:gd name="T12" fmla="*/ 38 w 263"/>
                <a:gd name="T13" fmla="*/ 0 h 173"/>
                <a:gd name="T14" fmla="*/ 48 w 263"/>
                <a:gd name="T15" fmla="*/ 8 h 173"/>
                <a:gd name="T16" fmla="*/ 69 w 263"/>
                <a:gd name="T17" fmla="*/ 12 h 173"/>
                <a:gd name="T18" fmla="*/ 75 w 263"/>
                <a:gd name="T19" fmla="*/ 19 h 173"/>
                <a:gd name="T20" fmla="*/ 88 w 263"/>
                <a:gd name="T21" fmla="*/ 19 h 173"/>
                <a:gd name="T22" fmla="*/ 90 w 263"/>
                <a:gd name="T23" fmla="*/ 25 h 173"/>
                <a:gd name="T24" fmla="*/ 106 w 263"/>
                <a:gd name="T25" fmla="*/ 25 h 173"/>
                <a:gd name="T26" fmla="*/ 117 w 263"/>
                <a:gd name="T27" fmla="*/ 31 h 173"/>
                <a:gd name="T28" fmla="*/ 123 w 263"/>
                <a:gd name="T29" fmla="*/ 31 h 173"/>
                <a:gd name="T30" fmla="*/ 131 w 263"/>
                <a:gd name="T31" fmla="*/ 23 h 173"/>
                <a:gd name="T32" fmla="*/ 144 w 263"/>
                <a:gd name="T33" fmla="*/ 25 h 173"/>
                <a:gd name="T34" fmla="*/ 152 w 263"/>
                <a:gd name="T35" fmla="*/ 16 h 173"/>
                <a:gd name="T36" fmla="*/ 167 w 263"/>
                <a:gd name="T37" fmla="*/ 19 h 173"/>
                <a:gd name="T38" fmla="*/ 169 w 263"/>
                <a:gd name="T39" fmla="*/ 29 h 173"/>
                <a:gd name="T40" fmla="*/ 175 w 263"/>
                <a:gd name="T41" fmla="*/ 39 h 173"/>
                <a:gd name="T42" fmla="*/ 186 w 263"/>
                <a:gd name="T43" fmla="*/ 39 h 173"/>
                <a:gd name="T44" fmla="*/ 196 w 263"/>
                <a:gd name="T45" fmla="*/ 50 h 173"/>
                <a:gd name="T46" fmla="*/ 202 w 263"/>
                <a:gd name="T47" fmla="*/ 46 h 173"/>
                <a:gd name="T48" fmla="*/ 202 w 263"/>
                <a:gd name="T49" fmla="*/ 42 h 173"/>
                <a:gd name="T50" fmla="*/ 234 w 263"/>
                <a:gd name="T51" fmla="*/ 60 h 173"/>
                <a:gd name="T52" fmla="*/ 261 w 263"/>
                <a:gd name="T53" fmla="*/ 60 h 173"/>
                <a:gd name="T54" fmla="*/ 263 w 263"/>
                <a:gd name="T55" fmla="*/ 87 h 173"/>
                <a:gd name="T56" fmla="*/ 250 w 263"/>
                <a:gd name="T57" fmla="*/ 96 h 173"/>
                <a:gd name="T58" fmla="*/ 244 w 263"/>
                <a:gd name="T59" fmla="*/ 110 h 173"/>
                <a:gd name="T60" fmla="*/ 240 w 263"/>
                <a:gd name="T61" fmla="*/ 110 h 173"/>
                <a:gd name="T62" fmla="*/ 229 w 263"/>
                <a:gd name="T63" fmla="*/ 117 h 173"/>
                <a:gd name="T64" fmla="*/ 231 w 263"/>
                <a:gd name="T65" fmla="*/ 135 h 173"/>
                <a:gd name="T66" fmla="*/ 223 w 263"/>
                <a:gd name="T67" fmla="*/ 142 h 173"/>
                <a:gd name="T68" fmla="*/ 229 w 263"/>
                <a:gd name="T69" fmla="*/ 158 h 173"/>
                <a:gd name="T70" fmla="*/ 206 w 263"/>
                <a:gd name="T71" fmla="*/ 173 h 173"/>
                <a:gd name="T72" fmla="*/ 190 w 263"/>
                <a:gd name="T73" fmla="*/ 169 h 173"/>
                <a:gd name="T74" fmla="*/ 171 w 263"/>
                <a:gd name="T75" fmla="*/ 160 h 173"/>
                <a:gd name="T76" fmla="*/ 163 w 263"/>
                <a:gd name="T77" fmla="*/ 160 h 173"/>
                <a:gd name="T78" fmla="*/ 146 w 263"/>
                <a:gd name="T79" fmla="*/ 152 h 173"/>
                <a:gd name="T80" fmla="*/ 133 w 263"/>
                <a:gd name="T81" fmla="*/ 150 h 173"/>
                <a:gd name="T82" fmla="*/ 125 w 263"/>
                <a:gd name="T83" fmla="*/ 133 h 173"/>
                <a:gd name="T84" fmla="*/ 113 w 263"/>
                <a:gd name="T85" fmla="*/ 144 h 173"/>
                <a:gd name="T86" fmla="*/ 100 w 263"/>
                <a:gd name="T87" fmla="*/ 144 h 173"/>
                <a:gd name="T88" fmla="*/ 100 w 263"/>
                <a:gd name="T89" fmla="*/ 146 h 173"/>
                <a:gd name="T90" fmla="*/ 90 w 263"/>
                <a:gd name="T91" fmla="*/ 131 h 173"/>
                <a:gd name="T92" fmla="*/ 77 w 263"/>
                <a:gd name="T93" fmla="*/ 121 h 173"/>
                <a:gd name="T94" fmla="*/ 75 w 263"/>
                <a:gd name="T95" fmla="*/ 110 h 173"/>
                <a:gd name="T96" fmla="*/ 69 w 263"/>
                <a:gd name="T97" fmla="*/ 108 h 173"/>
                <a:gd name="T98" fmla="*/ 58 w 263"/>
                <a:gd name="T99" fmla="*/ 110 h 173"/>
                <a:gd name="T100" fmla="*/ 46 w 263"/>
                <a:gd name="T101" fmla="*/ 112 h 173"/>
                <a:gd name="T102" fmla="*/ 15 w 263"/>
                <a:gd name="T103" fmla="*/ 87 h 173"/>
                <a:gd name="T104" fmla="*/ 15 w 263"/>
                <a:gd name="T105" fmla="*/ 75 h 173"/>
                <a:gd name="T106" fmla="*/ 0 w 263"/>
                <a:gd name="T107" fmla="*/ 6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3" h="173">
                  <a:moveTo>
                    <a:pt x="0" y="64"/>
                  </a:moveTo>
                  <a:lnTo>
                    <a:pt x="6" y="52"/>
                  </a:lnTo>
                  <a:lnTo>
                    <a:pt x="17" y="48"/>
                  </a:lnTo>
                  <a:lnTo>
                    <a:pt x="25" y="33"/>
                  </a:lnTo>
                  <a:lnTo>
                    <a:pt x="23" y="19"/>
                  </a:lnTo>
                  <a:lnTo>
                    <a:pt x="33" y="12"/>
                  </a:lnTo>
                  <a:lnTo>
                    <a:pt x="38" y="0"/>
                  </a:lnTo>
                  <a:lnTo>
                    <a:pt x="48" y="8"/>
                  </a:lnTo>
                  <a:lnTo>
                    <a:pt x="69" y="12"/>
                  </a:lnTo>
                  <a:lnTo>
                    <a:pt x="75" y="19"/>
                  </a:lnTo>
                  <a:lnTo>
                    <a:pt x="88" y="19"/>
                  </a:lnTo>
                  <a:lnTo>
                    <a:pt x="90" y="25"/>
                  </a:lnTo>
                  <a:lnTo>
                    <a:pt x="106" y="25"/>
                  </a:lnTo>
                  <a:lnTo>
                    <a:pt x="117" y="31"/>
                  </a:lnTo>
                  <a:lnTo>
                    <a:pt x="123" y="31"/>
                  </a:lnTo>
                  <a:lnTo>
                    <a:pt x="131" y="23"/>
                  </a:lnTo>
                  <a:lnTo>
                    <a:pt x="144" y="25"/>
                  </a:lnTo>
                  <a:lnTo>
                    <a:pt x="152" y="16"/>
                  </a:lnTo>
                  <a:lnTo>
                    <a:pt x="167" y="19"/>
                  </a:lnTo>
                  <a:lnTo>
                    <a:pt x="169" y="29"/>
                  </a:lnTo>
                  <a:lnTo>
                    <a:pt x="175" y="39"/>
                  </a:lnTo>
                  <a:lnTo>
                    <a:pt x="186" y="39"/>
                  </a:lnTo>
                  <a:lnTo>
                    <a:pt x="196" y="50"/>
                  </a:lnTo>
                  <a:lnTo>
                    <a:pt x="202" y="46"/>
                  </a:lnTo>
                  <a:lnTo>
                    <a:pt x="202" y="42"/>
                  </a:lnTo>
                  <a:lnTo>
                    <a:pt x="234" y="60"/>
                  </a:lnTo>
                  <a:lnTo>
                    <a:pt x="261" y="60"/>
                  </a:lnTo>
                  <a:lnTo>
                    <a:pt x="263" y="87"/>
                  </a:lnTo>
                  <a:lnTo>
                    <a:pt x="250" y="96"/>
                  </a:lnTo>
                  <a:lnTo>
                    <a:pt x="244" y="110"/>
                  </a:lnTo>
                  <a:lnTo>
                    <a:pt x="240" y="110"/>
                  </a:lnTo>
                  <a:lnTo>
                    <a:pt x="229" y="117"/>
                  </a:lnTo>
                  <a:lnTo>
                    <a:pt x="231" y="135"/>
                  </a:lnTo>
                  <a:lnTo>
                    <a:pt x="223" y="142"/>
                  </a:lnTo>
                  <a:lnTo>
                    <a:pt x="229" y="158"/>
                  </a:lnTo>
                  <a:lnTo>
                    <a:pt x="206" y="173"/>
                  </a:lnTo>
                  <a:lnTo>
                    <a:pt x="190" y="169"/>
                  </a:lnTo>
                  <a:lnTo>
                    <a:pt x="171" y="160"/>
                  </a:lnTo>
                  <a:lnTo>
                    <a:pt x="163" y="160"/>
                  </a:lnTo>
                  <a:lnTo>
                    <a:pt x="146" y="152"/>
                  </a:lnTo>
                  <a:lnTo>
                    <a:pt x="133" y="150"/>
                  </a:lnTo>
                  <a:lnTo>
                    <a:pt x="125" y="133"/>
                  </a:lnTo>
                  <a:lnTo>
                    <a:pt x="113" y="144"/>
                  </a:lnTo>
                  <a:lnTo>
                    <a:pt x="100" y="144"/>
                  </a:lnTo>
                  <a:lnTo>
                    <a:pt x="100" y="146"/>
                  </a:lnTo>
                  <a:lnTo>
                    <a:pt x="90" y="131"/>
                  </a:lnTo>
                  <a:lnTo>
                    <a:pt x="77" y="121"/>
                  </a:lnTo>
                  <a:lnTo>
                    <a:pt x="75" y="110"/>
                  </a:lnTo>
                  <a:lnTo>
                    <a:pt x="69" y="108"/>
                  </a:lnTo>
                  <a:lnTo>
                    <a:pt x="58" y="110"/>
                  </a:lnTo>
                  <a:lnTo>
                    <a:pt x="46" y="112"/>
                  </a:lnTo>
                  <a:lnTo>
                    <a:pt x="15" y="87"/>
                  </a:lnTo>
                  <a:lnTo>
                    <a:pt x="15" y="75"/>
                  </a:lnTo>
                  <a:lnTo>
                    <a:pt x="0" y="64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21" name="Freeform 37"/>
            <p:cNvSpPr>
              <a:spLocks/>
            </p:cNvSpPr>
            <p:nvPr/>
          </p:nvSpPr>
          <p:spPr bwMode="auto">
            <a:xfrm>
              <a:off x="1006" y="3124"/>
              <a:ext cx="177" cy="156"/>
            </a:xfrm>
            <a:custGeom>
              <a:avLst/>
              <a:gdLst>
                <a:gd name="T0" fmla="*/ 3 w 85"/>
                <a:gd name="T1" fmla="*/ 66 h 75"/>
                <a:gd name="T2" fmla="*/ 5 w 85"/>
                <a:gd name="T3" fmla="*/ 61 h 75"/>
                <a:gd name="T4" fmla="*/ 6 w 85"/>
                <a:gd name="T5" fmla="*/ 54 h 75"/>
                <a:gd name="T6" fmla="*/ 1 w 85"/>
                <a:gd name="T7" fmla="*/ 47 h 75"/>
                <a:gd name="T8" fmla="*/ 5 w 85"/>
                <a:gd name="T9" fmla="*/ 41 h 75"/>
                <a:gd name="T10" fmla="*/ 4 w 85"/>
                <a:gd name="T11" fmla="*/ 34 h 75"/>
                <a:gd name="T12" fmla="*/ 10 w 85"/>
                <a:gd name="T13" fmla="*/ 25 h 75"/>
                <a:gd name="T14" fmla="*/ 10 w 85"/>
                <a:gd name="T15" fmla="*/ 16 h 75"/>
                <a:gd name="T16" fmla="*/ 20 w 85"/>
                <a:gd name="T17" fmla="*/ 12 h 75"/>
                <a:gd name="T18" fmla="*/ 26 w 85"/>
                <a:gd name="T19" fmla="*/ 4 h 75"/>
                <a:gd name="T20" fmla="*/ 29 w 85"/>
                <a:gd name="T21" fmla="*/ 0 h 75"/>
                <a:gd name="T22" fmla="*/ 34 w 85"/>
                <a:gd name="T23" fmla="*/ 0 h 75"/>
                <a:gd name="T24" fmla="*/ 37 w 85"/>
                <a:gd name="T25" fmla="*/ 6 h 75"/>
                <a:gd name="T26" fmla="*/ 44 w 85"/>
                <a:gd name="T27" fmla="*/ 11 h 75"/>
                <a:gd name="T28" fmla="*/ 44 w 85"/>
                <a:gd name="T29" fmla="*/ 17 h 75"/>
                <a:gd name="T30" fmla="*/ 59 w 85"/>
                <a:gd name="T31" fmla="*/ 29 h 75"/>
                <a:gd name="T32" fmla="*/ 65 w 85"/>
                <a:gd name="T33" fmla="*/ 28 h 75"/>
                <a:gd name="T34" fmla="*/ 70 w 85"/>
                <a:gd name="T35" fmla="*/ 27 h 75"/>
                <a:gd name="T36" fmla="*/ 73 w 85"/>
                <a:gd name="T37" fmla="*/ 28 h 75"/>
                <a:gd name="T38" fmla="*/ 74 w 85"/>
                <a:gd name="T39" fmla="*/ 33 h 75"/>
                <a:gd name="T40" fmla="*/ 80 w 85"/>
                <a:gd name="T41" fmla="*/ 38 h 75"/>
                <a:gd name="T42" fmla="*/ 85 w 85"/>
                <a:gd name="T43" fmla="*/ 45 h 75"/>
                <a:gd name="T44" fmla="*/ 84 w 85"/>
                <a:gd name="T45" fmla="*/ 53 h 75"/>
                <a:gd name="T46" fmla="*/ 77 w 85"/>
                <a:gd name="T47" fmla="*/ 55 h 75"/>
                <a:gd name="T48" fmla="*/ 70 w 85"/>
                <a:gd name="T49" fmla="*/ 65 h 75"/>
                <a:gd name="T50" fmla="*/ 62 w 85"/>
                <a:gd name="T51" fmla="*/ 64 h 75"/>
                <a:gd name="T52" fmla="*/ 54 w 85"/>
                <a:gd name="T53" fmla="*/ 69 h 75"/>
                <a:gd name="T54" fmla="*/ 47 w 85"/>
                <a:gd name="T55" fmla="*/ 63 h 75"/>
                <a:gd name="T56" fmla="*/ 42 w 85"/>
                <a:gd name="T57" fmla="*/ 65 h 75"/>
                <a:gd name="T58" fmla="*/ 38 w 85"/>
                <a:gd name="T59" fmla="*/ 57 h 75"/>
                <a:gd name="T60" fmla="*/ 32 w 85"/>
                <a:gd name="T61" fmla="*/ 57 h 75"/>
                <a:gd name="T62" fmla="*/ 29 w 85"/>
                <a:gd name="T63" fmla="*/ 61 h 75"/>
                <a:gd name="T64" fmla="*/ 25 w 85"/>
                <a:gd name="T65" fmla="*/ 62 h 75"/>
                <a:gd name="T66" fmla="*/ 23 w 85"/>
                <a:gd name="T67" fmla="*/ 64 h 75"/>
                <a:gd name="T68" fmla="*/ 23 w 85"/>
                <a:gd name="T69" fmla="*/ 63 h 75"/>
                <a:gd name="T70" fmla="*/ 13 w 85"/>
                <a:gd name="T71" fmla="*/ 67 h 75"/>
                <a:gd name="T72" fmla="*/ 7 w 85"/>
                <a:gd name="T73" fmla="*/ 75 h 75"/>
                <a:gd name="T74" fmla="*/ 5 w 85"/>
                <a:gd name="T75" fmla="*/ 68 h 75"/>
                <a:gd name="T76" fmla="*/ 3 w 85"/>
                <a:gd name="T77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5" h="75">
                  <a:moveTo>
                    <a:pt x="3" y="66"/>
                  </a:moveTo>
                  <a:cubicBezTo>
                    <a:pt x="4" y="65"/>
                    <a:pt x="4" y="64"/>
                    <a:pt x="5" y="61"/>
                  </a:cubicBezTo>
                  <a:cubicBezTo>
                    <a:pt x="5" y="56"/>
                    <a:pt x="6" y="57"/>
                    <a:pt x="6" y="54"/>
                  </a:cubicBezTo>
                  <a:cubicBezTo>
                    <a:pt x="6" y="51"/>
                    <a:pt x="2" y="50"/>
                    <a:pt x="1" y="47"/>
                  </a:cubicBezTo>
                  <a:cubicBezTo>
                    <a:pt x="0" y="43"/>
                    <a:pt x="5" y="43"/>
                    <a:pt x="5" y="41"/>
                  </a:cubicBezTo>
                  <a:cubicBezTo>
                    <a:pt x="6" y="39"/>
                    <a:pt x="4" y="36"/>
                    <a:pt x="4" y="34"/>
                  </a:cubicBezTo>
                  <a:cubicBezTo>
                    <a:pt x="3" y="31"/>
                    <a:pt x="8" y="27"/>
                    <a:pt x="10" y="25"/>
                  </a:cubicBezTo>
                  <a:cubicBezTo>
                    <a:pt x="11" y="23"/>
                    <a:pt x="10" y="18"/>
                    <a:pt x="10" y="16"/>
                  </a:cubicBezTo>
                  <a:cubicBezTo>
                    <a:pt x="11" y="13"/>
                    <a:pt x="17" y="13"/>
                    <a:pt x="20" y="12"/>
                  </a:cubicBezTo>
                  <a:cubicBezTo>
                    <a:pt x="24" y="11"/>
                    <a:pt x="21" y="6"/>
                    <a:pt x="26" y="4"/>
                  </a:cubicBezTo>
                  <a:cubicBezTo>
                    <a:pt x="28" y="3"/>
                    <a:pt x="29" y="2"/>
                    <a:pt x="2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5" y="68"/>
                    <a:pt x="5" y="68"/>
                    <a:pt x="5" y="68"/>
                  </a:cubicBezTo>
                  <a:lnTo>
                    <a:pt x="3" y="66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22" name="Freeform 38"/>
            <p:cNvSpPr>
              <a:spLocks/>
            </p:cNvSpPr>
            <p:nvPr/>
          </p:nvSpPr>
          <p:spPr bwMode="auto">
            <a:xfrm>
              <a:off x="931" y="3236"/>
              <a:ext cx="135" cy="132"/>
            </a:xfrm>
            <a:custGeom>
              <a:avLst/>
              <a:gdLst>
                <a:gd name="T0" fmla="*/ 28 w 65"/>
                <a:gd name="T1" fmla="*/ 59 h 63"/>
                <a:gd name="T2" fmla="*/ 29 w 65"/>
                <a:gd name="T3" fmla="*/ 47 h 63"/>
                <a:gd name="T4" fmla="*/ 23 w 65"/>
                <a:gd name="T5" fmla="*/ 40 h 63"/>
                <a:gd name="T6" fmla="*/ 14 w 65"/>
                <a:gd name="T7" fmla="*/ 37 h 63"/>
                <a:gd name="T8" fmla="*/ 11 w 65"/>
                <a:gd name="T9" fmla="*/ 31 h 63"/>
                <a:gd name="T10" fmla="*/ 5 w 65"/>
                <a:gd name="T11" fmla="*/ 31 h 63"/>
                <a:gd name="T12" fmla="*/ 1 w 65"/>
                <a:gd name="T13" fmla="*/ 27 h 63"/>
                <a:gd name="T14" fmla="*/ 5 w 65"/>
                <a:gd name="T15" fmla="*/ 18 h 63"/>
                <a:gd name="T16" fmla="*/ 12 w 65"/>
                <a:gd name="T17" fmla="*/ 7 h 63"/>
                <a:gd name="T18" fmla="*/ 18 w 65"/>
                <a:gd name="T19" fmla="*/ 1 h 63"/>
                <a:gd name="T20" fmla="*/ 23 w 65"/>
                <a:gd name="T21" fmla="*/ 8 h 63"/>
                <a:gd name="T22" fmla="*/ 34 w 65"/>
                <a:gd name="T23" fmla="*/ 13 h 63"/>
                <a:gd name="T24" fmla="*/ 39 w 65"/>
                <a:gd name="T25" fmla="*/ 12 h 63"/>
                <a:gd name="T26" fmla="*/ 41 w 65"/>
                <a:gd name="T27" fmla="*/ 14 h 63"/>
                <a:gd name="T28" fmla="*/ 43 w 65"/>
                <a:gd name="T29" fmla="*/ 21 h 63"/>
                <a:gd name="T30" fmla="*/ 49 w 65"/>
                <a:gd name="T31" fmla="*/ 13 h 63"/>
                <a:gd name="T32" fmla="*/ 59 w 65"/>
                <a:gd name="T33" fmla="*/ 9 h 63"/>
                <a:gd name="T34" fmla="*/ 61 w 65"/>
                <a:gd name="T35" fmla="*/ 10 h 63"/>
                <a:gd name="T36" fmla="*/ 62 w 65"/>
                <a:gd name="T37" fmla="*/ 18 h 63"/>
                <a:gd name="T38" fmla="*/ 63 w 65"/>
                <a:gd name="T39" fmla="*/ 23 h 63"/>
                <a:gd name="T40" fmla="*/ 63 w 65"/>
                <a:gd name="T41" fmla="*/ 29 h 63"/>
                <a:gd name="T42" fmla="*/ 59 w 65"/>
                <a:gd name="T43" fmla="*/ 32 h 63"/>
                <a:gd name="T44" fmla="*/ 60 w 65"/>
                <a:gd name="T45" fmla="*/ 36 h 63"/>
                <a:gd name="T46" fmla="*/ 65 w 65"/>
                <a:gd name="T47" fmla="*/ 41 h 63"/>
                <a:gd name="T48" fmla="*/ 65 w 65"/>
                <a:gd name="T49" fmla="*/ 45 h 63"/>
                <a:gd name="T50" fmla="*/ 62 w 65"/>
                <a:gd name="T51" fmla="*/ 46 h 63"/>
                <a:gd name="T52" fmla="*/ 62 w 65"/>
                <a:gd name="T53" fmla="*/ 51 h 63"/>
                <a:gd name="T54" fmla="*/ 59 w 65"/>
                <a:gd name="T55" fmla="*/ 53 h 63"/>
                <a:gd name="T56" fmla="*/ 56 w 65"/>
                <a:gd name="T57" fmla="*/ 49 h 63"/>
                <a:gd name="T58" fmla="*/ 50 w 65"/>
                <a:gd name="T59" fmla="*/ 51 h 63"/>
                <a:gd name="T60" fmla="*/ 50 w 65"/>
                <a:gd name="T61" fmla="*/ 57 h 63"/>
                <a:gd name="T62" fmla="*/ 44 w 65"/>
                <a:gd name="T63" fmla="*/ 59 h 63"/>
                <a:gd name="T64" fmla="*/ 43 w 65"/>
                <a:gd name="T65" fmla="*/ 63 h 63"/>
                <a:gd name="T66" fmla="*/ 38 w 65"/>
                <a:gd name="T67" fmla="*/ 61 h 63"/>
                <a:gd name="T68" fmla="*/ 32 w 65"/>
                <a:gd name="T69" fmla="*/ 60 h 63"/>
                <a:gd name="T70" fmla="*/ 27 w 65"/>
                <a:gd name="T71" fmla="*/ 60 h 63"/>
                <a:gd name="T72" fmla="*/ 28 w 65"/>
                <a:gd name="T73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" h="63">
                  <a:moveTo>
                    <a:pt x="28" y="59"/>
                  </a:moveTo>
                  <a:cubicBezTo>
                    <a:pt x="30" y="56"/>
                    <a:pt x="30" y="51"/>
                    <a:pt x="29" y="47"/>
                  </a:cubicBezTo>
                  <a:cubicBezTo>
                    <a:pt x="29" y="43"/>
                    <a:pt x="25" y="43"/>
                    <a:pt x="23" y="40"/>
                  </a:cubicBezTo>
                  <a:cubicBezTo>
                    <a:pt x="21" y="37"/>
                    <a:pt x="15" y="40"/>
                    <a:pt x="14" y="37"/>
                  </a:cubicBezTo>
                  <a:cubicBezTo>
                    <a:pt x="14" y="34"/>
                    <a:pt x="12" y="31"/>
                    <a:pt x="11" y="31"/>
                  </a:cubicBezTo>
                  <a:cubicBezTo>
                    <a:pt x="10" y="31"/>
                    <a:pt x="8" y="31"/>
                    <a:pt x="5" y="31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1" y="23"/>
                    <a:pt x="4" y="21"/>
                    <a:pt x="5" y="18"/>
                  </a:cubicBezTo>
                  <a:cubicBezTo>
                    <a:pt x="5" y="15"/>
                    <a:pt x="12" y="14"/>
                    <a:pt x="12" y="7"/>
                  </a:cubicBezTo>
                  <a:cubicBezTo>
                    <a:pt x="12" y="0"/>
                    <a:pt x="15" y="1"/>
                    <a:pt x="18" y="1"/>
                  </a:cubicBezTo>
                  <a:cubicBezTo>
                    <a:pt x="21" y="1"/>
                    <a:pt x="23" y="2"/>
                    <a:pt x="23" y="8"/>
                  </a:cubicBezTo>
                  <a:cubicBezTo>
                    <a:pt x="23" y="14"/>
                    <a:pt x="29" y="13"/>
                    <a:pt x="34" y="13"/>
                  </a:cubicBezTo>
                  <a:cubicBezTo>
                    <a:pt x="36" y="13"/>
                    <a:pt x="38" y="13"/>
                    <a:pt x="39" y="12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27" y="60"/>
                    <a:pt x="27" y="60"/>
                    <a:pt x="27" y="60"/>
                  </a:cubicBezTo>
                  <a:lnTo>
                    <a:pt x="28" y="59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23" name="Freeform 39"/>
            <p:cNvSpPr>
              <a:spLocks/>
            </p:cNvSpPr>
            <p:nvPr/>
          </p:nvSpPr>
          <p:spPr bwMode="auto">
            <a:xfrm>
              <a:off x="958" y="3361"/>
              <a:ext cx="138" cy="138"/>
            </a:xfrm>
            <a:custGeom>
              <a:avLst/>
              <a:gdLst>
                <a:gd name="T0" fmla="*/ 4 w 66"/>
                <a:gd name="T1" fmla="*/ 42 h 66"/>
                <a:gd name="T2" fmla="*/ 6 w 66"/>
                <a:gd name="T3" fmla="*/ 40 h 66"/>
                <a:gd name="T4" fmla="*/ 8 w 66"/>
                <a:gd name="T5" fmla="*/ 28 h 66"/>
                <a:gd name="T6" fmla="*/ 2 w 66"/>
                <a:gd name="T7" fmla="*/ 20 h 66"/>
                <a:gd name="T8" fmla="*/ 5 w 66"/>
                <a:gd name="T9" fmla="*/ 8 h 66"/>
                <a:gd name="T10" fmla="*/ 11 w 66"/>
                <a:gd name="T11" fmla="*/ 7 h 66"/>
                <a:gd name="T12" fmla="*/ 14 w 66"/>
                <a:gd name="T13" fmla="*/ 0 h 66"/>
                <a:gd name="T14" fmla="*/ 19 w 66"/>
                <a:gd name="T15" fmla="*/ 0 h 66"/>
                <a:gd name="T16" fmla="*/ 25 w 66"/>
                <a:gd name="T17" fmla="*/ 1 h 66"/>
                <a:gd name="T18" fmla="*/ 30 w 66"/>
                <a:gd name="T19" fmla="*/ 3 h 66"/>
                <a:gd name="T20" fmla="*/ 37 w 66"/>
                <a:gd name="T21" fmla="*/ 7 h 66"/>
                <a:gd name="T22" fmla="*/ 39 w 66"/>
                <a:gd name="T23" fmla="*/ 15 h 66"/>
                <a:gd name="T24" fmla="*/ 43 w 66"/>
                <a:gd name="T25" fmla="*/ 15 h 66"/>
                <a:gd name="T26" fmla="*/ 46 w 66"/>
                <a:gd name="T27" fmla="*/ 22 h 66"/>
                <a:gd name="T28" fmla="*/ 50 w 66"/>
                <a:gd name="T29" fmla="*/ 31 h 66"/>
                <a:gd name="T30" fmla="*/ 51 w 66"/>
                <a:gd name="T31" fmla="*/ 38 h 66"/>
                <a:gd name="T32" fmla="*/ 59 w 66"/>
                <a:gd name="T33" fmla="*/ 43 h 66"/>
                <a:gd name="T34" fmla="*/ 58 w 66"/>
                <a:gd name="T35" fmla="*/ 48 h 66"/>
                <a:gd name="T36" fmla="*/ 66 w 66"/>
                <a:gd name="T37" fmla="*/ 55 h 66"/>
                <a:gd name="T38" fmla="*/ 62 w 66"/>
                <a:gd name="T39" fmla="*/ 57 h 66"/>
                <a:gd name="T40" fmla="*/ 58 w 66"/>
                <a:gd name="T41" fmla="*/ 56 h 66"/>
                <a:gd name="T42" fmla="*/ 55 w 66"/>
                <a:gd name="T43" fmla="*/ 58 h 66"/>
                <a:gd name="T44" fmla="*/ 54 w 66"/>
                <a:gd name="T45" fmla="*/ 64 h 66"/>
                <a:gd name="T46" fmla="*/ 52 w 66"/>
                <a:gd name="T47" fmla="*/ 64 h 66"/>
                <a:gd name="T48" fmla="*/ 51 w 66"/>
                <a:gd name="T49" fmla="*/ 66 h 66"/>
                <a:gd name="T50" fmla="*/ 45 w 66"/>
                <a:gd name="T51" fmla="*/ 57 h 66"/>
                <a:gd name="T52" fmla="*/ 34 w 66"/>
                <a:gd name="T53" fmla="*/ 50 h 66"/>
                <a:gd name="T54" fmla="*/ 24 w 66"/>
                <a:gd name="T55" fmla="*/ 50 h 66"/>
                <a:gd name="T56" fmla="*/ 22 w 66"/>
                <a:gd name="T57" fmla="*/ 44 h 66"/>
                <a:gd name="T58" fmla="*/ 17 w 66"/>
                <a:gd name="T59" fmla="*/ 39 h 66"/>
                <a:gd name="T60" fmla="*/ 16 w 66"/>
                <a:gd name="T61" fmla="*/ 43 h 66"/>
                <a:gd name="T62" fmla="*/ 10 w 66"/>
                <a:gd name="T63" fmla="*/ 43 h 66"/>
                <a:gd name="T64" fmla="*/ 4 w 66"/>
                <a:gd name="T65" fmla="*/ 4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66">
                  <a:moveTo>
                    <a:pt x="4" y="42"/>
                  </a:moveTo>
                  <a:cubicBezTo>
                    <a:pt x="5" y="41"/>
                    <a:pt x="6" y="40"/>
                    <a:pt x="6" y="40"/>
                  </a:cubicBezTo>
                  <a:cubicBezTo>
                    <a:pt x="8" y="38"/>
                    <a:pt x="8" y="31"/>
                    <a:pt x="8" y="28"/>
                  </a:cubicBezTo>
                  <a:cubicBezTo>
                    <a:pt x="8" y="25"/>
                    <a:pt x="4" y="22"/>
                    <a:pt x="2" y="20"/>
                  </a:cubicBezTo>
                  <a:cubicBezTo>
                    <a:pt x="0" y="18"/>
                    <a:pt x="3" y="12"/>
                    <a:pt x="5" y="8"/>
                  </a:cubicBezTo>
                  <a:cubicBezTo>
                    <a:pt x="7" y="4"/>
                    <a:pt x="8" y="5"/>
                    <a:pt x="11" y="7"/>
                  </a:cubicBezTo>
                  <a:cubicBezTo>
                    <a:pt x="14" y="9"/>
                    <a:pt x="12" y="3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0" y="43"/>
                    <a:pt x="10" y="43"/>
                    <a:pt x="10" y="43"/>
                  </a:cubicBezTo>
                  <a:lnTo>
                    <a:pt x="4" y="42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24" name="Freeform 40"/>
            <p:cNvSpPr>
              <a:spLocks/>
            </p:cNvSpPr>
            <p:nvPr/>
          </p:nvSpPr>
          <p:spPr bwMode="auto">
            <a:xfrm>
              <a:off x="1152" y="3455"/>
              <a:ext cx="123" cy="136"/>
            </a:xfrm>
            <a:custGeom>
              <a:avLst/>
              <a:gdLst>
                <a:gd name="T0" fmla="*/ 123 w 123"/>
                <a:gd name="T1" fmla="*/ 23 h 136"/>
                <a:gd name="T2" fmla="*/ 121 w 123"/>
                <a:gd name="T3" fmla="*/ 23 h 136"/>
                <a:gd name="T4" fmla="*/ 108 w 123"/>
                <a:gd name="T5" fmla="*/ 36 h 136"/>
                <a:gd name="T6" fmla="*/ 110 w 123"/>
                <a:gd name="T7" fmla="*/ 48 h 136"/>
                <a:gd name="T8" fmla="*/ 106 w 123"/>
                <a:gd name="T9" fmla="*/ 69 h 136"/>
                <a:gd name="T10" fmla="*/ 112 w 123"/>
                <a:gd name="T11" fmla="*/ 79 h 136"/>
                <a:gd name="T12" fmla="*/ 112 w 123"/>
                <a:gd name="T13" fmla="*/ 100 h 136"/>
                <a:gd name="T14" fmla="*/ 96 w 123"/>
                <a:gd name="T15" fmla="*/ 98 h 136"/>
                <a:gd name="T16" fmla="*/ 92 w 123"/>
                <a:gd name="T17" fmla="*/ 109 h 136"/>
                <a:gd name="T18" fmla="*/ 60 w 123"/>
                <a:gd name="T19" fmla="*/ 132 h 136"/>
                <a:gd name="T20" fmla="*/ 46 w 123"/>
                <a:gd name="T21" fmla="*/ 136 h 136"/>
                <a:gd name="T22" fmla="*/ 52 w 123"/>
                <a:gd name="T23" fmla="*/ 134 h 136"/>
                <a:gd name="T24" fmla="*/ 27 w 123"/>
                <a:gd name="T25" fmla="*/ 102 h 136"/>
                <a:gd name="T26" fmla="*/ 6 w 123"/>
                <a:gd name="T27" fmla="*/ 86 h 136"/>
                <a:gd name="T28" fmla="*/ 8 w 123"/>
                <a:gd name="T29" fmla="*/ 79 h 136"/>
                <a:gd name="T30" fmla="*/ 0 w 123"/>
                <a:gd name="T31" fmla="*/ 67 h 136"/>
                <a:gd name="T32" fmla="*/ 21 w 123"/>
                <a:gd name="T33" fmla="*/ 67 h 136"/>
                <a:gd name="T34" fmla="*/ 23 w 123"/>
                <a:gd name="T35" fmla="*/ 54 h 136"/>
                <a:gd name="T36" fmla="*/ 19 w 123"/>
                <a:gd name="T37" fmla="*/ 50 h 136"/>
                <a:gd name="T38" fmla="*/ 19 w 123"/>
                <a:gd name="T39" fmla="*/ 34 h 136"/>
                <a:gd name="T40" fmla="*/ 14 w 123"/>
                <a:gd name="T41" fmla="*/ 27 h 136"/>
                <a:gd name="T42" fmla="*/ 27 w 123"/>
                <a:gd name="T43" fmla="*/ 19 h 136"/>
                <a:gd name="T44" fmla="*/ 48 w 123"/>
                <a:gd name="T45" fmla="*/ 0 h 136"/>
                <a:gd name="T46" fmla="*/ 69 w 123"/>
                <a:gd name="T47" fmla="*/ 2 h 136"/>
                <a:gd name="T48" fmla="*/ 79 w 123"/>
                <a:gd name="T49" fmla="*/ 13 h 136"/>
                <a:gd name="T50" fmla="*/ 92 w 123"/>
                <a:gd name="T51" fmla="*/ 15 h 136"/>
                <a:gd name="T52" fmla="*/ 98 w 123"/>
                <a:gd name="T53" fmla="*/ 7 h 136"/>
                <a:gd name="T54" fmla="*/ 104 w 123"/>
                <a:gd name="T55" fmla="*/ 13 h 136"/>
                <a:gd name="T56" fmla="*/ 119 w 123"/>
                <a:gd name="T57" fmla="*/ 15 h 136"/>
                <a:gd name="T58" fmla="*/ 123 w 123"/>
                <a:gd name="T59" fmla="*/ 2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3" h="136">
                  <a:moveTo>
                    <a:pt x="123" y="23"/>
                  </a:moveTo>
                  <a:lnTo>
                    <a:pt x="121" y="23"/>
                  </a:lnTo>
                  <a:lnTo>
                    <a:pt x="108" y="36"/>
                  </a:lnTo>
                  <a:lnTo>
                    <a:pt x="110" y="48"/>
                  </a:lnTo>
                  <a:lnTo>
                    <a:pt x="106" y="69"/>
                  </a:lnTo>
                  <a:lnTo>
                    <a:pt x="112" y="79"/>
                  </a:lnTo>
                  <a:lnTo>
                    <a:pt x="112" y="100"/>
                  </a:lnTo>
                  <a:lnTo>
                    <a:pt x="96" y="98"/>
                  </a:lnTo>
                  <a:lnTo>
                    <a:pt x="92" y="109"/>
                  </a:lnTo>
                  <a:lnTo>
                    <a:pt x="60" y="132"/>
                  </a:lnTo>
                  <a:lnTo>
                    <a:pt x="46" y="136"/>
                  </a:lnTo>
                  <a:lnTo>
                    <a:pt x="52" y="134"/>
                  </a:lnTo>
                  <a:lnTo>
                    <a:pt x="27" y="102"/>
                  </a:lnTo>
                  <a:lnTo>
                    <a:pt x="6" y="86"/>
                  </a:lnTo>
                  <a:lnTo>
                    <a:pt x="8" y="79"/>
                  </a:lnTo>
                  <a:lnTo>
                    <a:pt x="0" y="67"/>
                  </a:lnTo>
                  <a:lnTo>
                    <a:pt x="21" y="67"/>
                  </a:lnTo>
                  <a:lnTo>
                    <a:pt x="23" y="54"/>
                  </a:lnTo>
                  <a:lnTo>
                    <a:pt x="19" y="50"/>
                  </a:lnTo>
                  <a:lnTo>
                    <a:pt x="19" y="34"/>
                  </a:lnTo>
                  <a:lnTo>
                    <a:pt x="14" y="27"/>
                  </a:lnTo>
                  <a:lnTo>
                    <a:pt x="27" y="19"/>
                  </a:lnTo>
                  <a:lnTo>
                    <a:pt x="48" y="0"/>
                  </a:lnTo>
                  <a:lnTo>
                    <a:pt x="69" y="2"/>
                  </a:lnTo>
                  <a:lnTo>
                    <a:pt x="79" y="13"/>
                  </a:lnTo>
                  <a:lnTo>
                    <a:pt x="92" y="15"/>
                  </a:lnTo>
                  <a:lnTo>
                    <a:pt x="98" y="7"/>
                  </a:lnTo>
                  <a:lnTo>
                    <a:pt x="104" y="13"/>
                  </a:lnTo>
                  <a:lnTo>
                    <a:pt x="119" y="15"/>
                  </a:lnTo>
                  <a:lnTo>
                    <a:pt x="123" y="23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25" name="Freeform 41"/>
            <p:cNvSpPr>
              <a:spLocks/>
            </p:cNvSpPr>
            <p:nvPr/>
          </p:nvSpPr>
          <p:spPr bwMode="auto">
            <a:xfrm>
              <a:off x="960" y="3443"/>
              <a:ext cx="109" cy="146"/>
            </a:xfrm>
            <a:custGeom>
              <a:avLst/>
              <a:gdLst>
                <a:gd name="T0" fmla="*/ 36 w 52"/>
                <a:gd name="T1" fmla="*/ 70 h 70"/>
                <a:gd name="T2" fmla="*/ 31 w 52"/>
                <a:gd name="T3" fmla="*/ 64 h 70"/>
                <a:gd name="T4" fmla="*/ 29 w 52"/>
                <a:gd name="T5" fmla="*/ 56 h 70"/>
                <a:gd name="T6" fmla="*/ 22 w 52"/>
                <a:gd name="T7" fmla="*/ 53 h 70"/>
                <a:gd name="T8" fmla="*/ 20 w 52"/>
                <a:gd name="T9" fmla="*/ 46 h 70"/>
                <a:gd name="T10" fmla="*/ 24 w 52"/>
                <a:gd name="T11" fmla="*/ 36 h 70"/>
                <a:gd name="T12" fmla="*/ 14 w 52"/>
                <a:gd name="T13" fmla="*/ 31 h 70"/>
                <a:gd name="T14" fmla="*/ 6 w 52"/>
                <a:gd name="T15" fmla="*/ 23 h 70"/>
                <a:gd name="T16" fmla="*/ 3 w 52"/>
                <a:gd name="T17" fmla="*/ 14 h 70"/>
                <a:gd name="T18" fmla="*/ 0 w 52"/>
                <a:gd name="T19" fmla="*/ 8 h 70"/>
                <a:gd name="T20" fmla="*/ 3 w 52"/>
                <a:gd name="T21" fmla="*/ 3 h 70"/>
                <a:gd name="T22" fmla="*/ 9 w 52"/>
                <a:gd name="T23" fmla="*/ 4 h 70"/>
                <a:gd name="T24" fmla="*/ 15 w 52"/>
                <a:gd name="T25" fmla="*/ 4 h 70"/>
                <a:gd name="T26" fmla="*/ 16 w 52"/>
                <a:gd name="T27" fmla="*/ 0 h 70"/>
                <a:gd name="T28" fmla="*/ 21 w 52"/>
                <a:gd name="T29" fmla="*/ 5 h 70"/>
                <a:gd name="T30" fmla="*/ 23 w 52"/>
                <a:gd name="T31" fmla="*/ 11 h 70"/>
                <a:gd name="T32" fmla="*/ 33 w 52"/>
                <a:gd name="T33" fmla="*/ 11 h 70"/>
                <a:gd name="T34" fmla="*/ 44 w 52"/>
                <a:gd name="T35" fmla="*/ 18 h 70"/>
                <a:gd name="T36" fmla="*/ 50 w 52"/>
                <a:gd name="T37" fmla="*/ 27 h 70"/>
                <a:gd name="T38" fmla="*/ 50 w 52"/>
                <a:gd name="T39" fmla="*/ 31 h 70"/>
                <a:gd name="T40" fmla="*/ 49 w 52"/>
                <a:gd name="T41" fmla="*/ 36 h 70"/>
                <a:gd name="T42" fmla="*/ 52 w 52"/>
                <a:gd name="T43" fmla="*/ 41 h 70"/>
                <a:gd name="T44" fmla="*/ 46 w 52"/>
                <a:gd name="T45" fmla="*/ 44 h 70"/>
                <a:gd name="T46" fmla="*/ 47 w 52"/>
                <a:gd name="T47" fmla="*/ 55 h 70"/>
                <a:gd name="T48" fmla="*/ 42 w 52"/>
                <a:gd name="T49" fmla="*/ 58 h 70"/>
                <a:gd name="T50" fmla="*/ 42 w 52"/>
                <a:gd name="T51" fmla="*/ 62 h 70"/>
                <a:gd name="T52" fmla="*/ 40 w 52"/>
                <a:gd name="T53" fmla="*/ 63 h 70"/>
                <a:gd name="T54" fmla="*/ 40 w 52"/>
                <a:gd name="T55" fmla="*/ 67 h 70"/>
                <a:gd name="T56" fmla="*/ 36 w 52"/>
                <a:gd name="T5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2" h="70">
                  <a:moveTo>
                    <a:pt x="36" y="70"/>
                  </a:moveTo>
                  <a:cubicBezTo>
                    <a:pt x="34" y="69"/>
                    <a:pt x="32" y="67"/>
                    <a:pt x="31" y="64"/>
                  </a:cubicBezTo>
                  <a:cubicBezTo>
                    <a:pt x="30" y="60"/>
                    <a:pt x="29" y="60"/>
                    <a:pt x="29" y="56"/>
                  </a:cubicBezTo>
                  <a:cubicBezTo>
                    <a:pt x="29" y="53"/>
                    <a:pt x="25" y="55"/>
                    <a:pt x="22" y="53"/>
                  </a:cubicBezTo>
                  <a:cubicBezTo>
                    <a:pt x="19" y="50"/>
                    <a:pt x="20" y="49"/>
                    <a:pt x="20" y="46"/>
                  </a:cubicBezTo>
                  <a:cubicBezTo>
                    <a:pt x="20" y="43"/>
                    <a:pt x="23" y="41"/>
                    <a:pt x="24" y="36"/>
                  </a:cubicBezTo>
                  <a:cubicBezTo>
                    <a:pt x="24" y="32"/>
                    <a:pt x="18" y="33"/>
                    <a:pt x="14" y="31"/>
                  </a:cubicBezTo>
                  <a:cubicBezTo>
                    <a:pt x="10" y="29"/>
                    <a:pt x="6" y="27"/>
                    <a:pt x="6" y="23"/>
                  </a:cubicBezTo>
                  <a:cubicBezTo>
                    <a:pt x="6" y="19"/>
                    <a:pt x="6" y="14"/>
                    <a:pt x="3" y="14"/>
                  </a:cubicBezTo>
                  <a:cubicBezTo>
                    <a:pt x="1" y="14"/>
                    <a:pt x="0" y="11"/>
                    <a:pt x="0" y="8"/>
                  </a:cubicBezTo>
                  <a:cubicBezTo>
                    <a:pt x="0" y="6"/>
                    <a:pt x="2" y="4"/>
                    <a:pt x="3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7"/>
                    <a:pt x="40" y="67"/>
                    <a:pt x="40" y="67"/>
                  </a:cubicBezTo>
                  <a:lnTo>
                    <a:pt x="36" y="70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26" name="Freeform 42"/>
            <p:cNvSpPr>
              <a:spLocks/>
            </p:cNvSpPr>
            <p:nvPr/>
          </p:nvSpPr>
          <p:spPr bwMode="auto">
            <a:xfrm>
              <a:off x="1035" y="3474"/>
              <a:ext cx="169" cy="169"/>
            </a:xfrm>
            <a:custGeom>
              <a:avLst/>
              <a:gdLst>
                <a:gd name="T0" fmla="*/ 7 w 81"/>
                <a:gd name="T1" fmla="*/ 72 h 81"/>
                <a:gd name="T2" fmla="*/ 4 w 81"/>
                <a:gd name="T3" fmla="*/ 65 h 81"/>
                <a:gd name="T4" fmla="*/ 0 w 81"/>
                <a:gd name="T5" fmla="*/ 55 h 81"/>
                <a:gd name="T6" fmla="*/ 0 w 81"/>
                <a:gd name="T7" fmla="*/ 55 h 81"/>
                <a:gd name="T8" fmla="*/ 4 w 81"/>
                <a:gd name="T9" fmla="*/ 52 h 81"/>
                <a:gd name="T10" fmla="*/ 4 w 81"/>
                <a:gd name="T11" fmla="*/ 48 h 81"/>
                <a:gd name="T12" fmla="*/ 6 w 81"/>
                <a:gd name="T13" fmla="*/ 47 h 81"/>
                <a:gd name="T14" fmla="*/ 6 w 81"/>
                <a:gd name="T15" fmla="*/ 43 h 81"/>
                <a:gd name="T16" fmla="*/ 11 w 81"/>
                <a:gd name="T17" fmla="*/ 40 h 81"/>
                <a:gd name="T18" fmla="*/ 10 w 81"/>
                <a:gd name="T19" fmla="*/ 29 h 81"/>
                <a:gd name="T20" fmla="*/ 16 w 81"/>
                <a:gd name="T21" fmla="*/ 26 h 81"/>
                <a:gd name="T22" fmla="*/ 13 w 81"/>
                <a:gd name="T23" fmla="*/ 21 h 81"/>
                <a:gd name="T24" fmla="*/ 14 w 81"/>
                <a:gd name="T25" fmla="*/ 16 h 81"/>
                <a:gd name="T26" fmla="*/ 15 w 81"/>
                <a:gd name="T27" fmla="*/ 10 h 81"/>
                <a:gd name="T28" fmla="*/ 17 w 81"/>
                <a:gd name="T29" fmla="*/ 10 h 81"/>
                <a:gd name="T30" fmla="*/ 18 w 81"/>
                <a:gd name="T31" fmla="*/ 4 h 81"/>
                <a:gd name="T32" fmla="*/ 21 w 81"/>
                <a:gd name="T33" fmla="*/ 2 h 81"/>
                <a:gd name="T34" fmla="*/ 25 w 81"/>
                <a:gd name="T35" fmla="*/ 3 h 81"/>
                <a:gd name="T36" fmla="*/ 29 w 81"/>
                <a:gd name="T37" fmla="*/ 1 h 81"/>
                <a:gd name="T38" fmla="*/ 35 w 81"/>
                <a:gd name="T39" fmla="*/ 0 h 81"/>
                <a:gd name="T40" fmla="*/ 38 w 81"/>
                <a:gd name="T41" fmla="*/ 6 h 81"/>
                <a:gd name="T42" fmla="*/ 45 w 81"/>
                <a:gd name="T43" fmla="*/ 8 h 81"/>
                <a:gd name="T44" fmla="*/ 44 w 81"/>
                <a:gd name="T45" fmla="*/ 15 h 81"/>
                <a:gd name="T46" fmla="*/ 47 w 81"/>
                <a:gd name="T47" fmla="*/ 16 h 81"/>
                <a:gd name="T48" fmla="*/ 53 w 81"/>
                <a:gd name="T49" fmla="*/ 18 h 81"/>
                <a:gd name="T50" fmla="*/ 60 w 81"/>
                <a:gd name="T51" fmla="*/ 29 h 81"/>
                <a:gd name="T52" fmla="*/ 59 w 81"/>
                <a:gd name="T53" fmla="*/ 32 h 81"/>
                <a:gd name="T54" fmla="*/ 69 w 81"/>
                <a:gd name="T55" fmla="*/ 40 h 81"/>
                <a:gd name="T56" fmla="*/ 81 w 81"/>
                <a:gd name="T57" fmla="*/ 55 h 81"/>
                <a:gd name="T58" fmla="*/ 78 w 81"/>
                <a:gd name="T59" fmla="*/ 56 h 81"/>
                <a:gd name="T60" fmla="*/ 81 w 81"/>
                <a:gd name="T61" fmla="*/ 62 h 81"/>
                <a:gd name="T62" fmla="*/ 78 w 81"/>
                <a:gd name="T63" fmla="*/ 65 h 81"/>
                <a:gd name="T64" fmla="*/ 72 w 81"/>
                <a:gd name="T65" fmla="*/ 64 h 81"/>
                <a:gd name="T66" fmla="*/ 67 w 81"/>
                <a:gd name="T67" fmla="*/ 61 h 81"/>
                <a:gd name="T68" fmla="*/ 61 w 81"/>
                <a:gd name="T69" fmla="*/ 58 h 81"/>
                <a:gd name="T70" fmla="*/ 56 w 81"/>
                <a:gd name="T71" fmla="*/ 61 h 81"/>
                <a:gd name="T72" fmla="*/ 45 w 81"/>
                <a:gd name="T73" fmla="*/ 61 h 81"/>
                <a:gd name="T74" fmla="*/ 45 w 81"/>
                <a:gd name="T75" fmla="*/ 66 h 81"/>
                <a:gd name="T76" fmla="*/ 36 w 81"/>
                <a:gd name="T77" fmla="*/ 77 h 81"/>
                <a:gd name="T78" fmla="*/ 27 w 81"/>
                <a:gd name="T79" fmla="*/ 77 h 81"/>
                <a:gd name="T80" fmla="*/ 25 w 81"/>
                <a:gd name="T81" fmla="*/ 79 h 81"/>
                <a:gd name="T82" fmla="*/ 20 w 81"/>
                <a:gd name="T83" fmla="*/ 81 h 81"/>
                <a:gd name="T84" fmla="*/ 17 w 81"/>
                <a:gd name="T85" fmla="*/ 77 h 81"/>
                <a:gd name="T86" fmla="*/ 11 w 81"/>
                <a:gd name="T87" fmla="*/ 76 h 81"/>
                <a:gd name="T88" fmla="*/ 10 w 81"/>
                <a:gd name="T89" fmla="*/ 71 h 81"/>
                <a:gd name="T90" fmla="*/ 7 w 81"/>
                <a:gd name="T91" fmla="*/ 7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1" h="81">
                  <a:moveTo>
                    <a:pt x="7" y="72"/>
                  </a:moveTo>
                  <a:cubicBezTo>
                    <a:pt x="6" y="69"/>
                    <a:pt x="3" y="68"/>
                    <a:pt x="4" y="65"/>
                  </a:cubicBezTo>
                  <a:cubicBezTo>
                    <a:pt x="4" y="62"/>
                    <a:pt x="1" y="57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7" y="65"/>
                    <a:pt x="72" y="64"/>
                    <a:pt x="72" y="64"/>
                  </a:cubicBezTo>
                  <a:cubicBezTo>
                    <a:pt x="71" y="64"/>
                    <a:pt x="67" y="63"/>
                    <a:pt x="67" y="61"/>
                  </a:cubicBezTo>
                  <a:cubicBezTo>
                    <a:pt x="67" y="58"/>
                    <a:pt x="63" y="58"/>
                    <a:pt x="61" y="58"/>
                  </a:cubicBezTo>
                  <a:cubicBezTo>
                    <a:pt x="58" y="58"/>
                    <a:pt x="56" y="61"/>
                    <a:pt x="56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61"/>
                    <a:pt x="45" y="64"/>
                    <a:pt x="45" y="66"/>
                  </a:cubicBezTo>
                  <a:cubicBezTo>
                    <a:pt x="46" y="69"/>
                    <a:pt x="36" y="77"/>
                    <a:pt x="36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7"/>
                    <a:pt x="25" y="78"/>
                    <a:pt x="25" y="79"/>
                  </a:cubicBezTo>
                  <a:cubicBezTo>
                    <a:pt x="25" y="81"/>
                    <a:pt x="22" y="81"/>
                    <a:pt x="20" y="81"/>
                  </a:cubicBezTo>
                  <a:cubicBezTo>
                    <a:pt x="19" y="81"/>
                    <a:pt x="17" y="77"/>
                    <a:pt x="17" y="77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0" y="71"/>
                    <a:pt x="10" y="71"/>
                    <a:pt x="10" y="71"/>
                  </a:cubicBezTo>
                  <a:lnTo>
                    <a:pt x="7" y="72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27" name="Freeform 43"/>
            <p:cNvSpPr>
              <a:spLocks/>
            </p:cNvSpPr>
            <p:nvPr/>
          </p:nvSpPr>
          <p:spPr bwMode="auto">
            <a:xfrm>
              <a:off x="1175" y="3364"/>
              <a:ext cx="154" cy="114"/>
            </a:xfrm>
            <a:custGeom>
              <a:avLst/>
              <a:gdLst>
                <a:gd name="T0" fmla="*/ 146 w 154"/>
                <a:gd name="T1" fmla="*/ 39 h 114"/>
                <a:gd name="T2" fmla="*/ 144 w 154"/>
                <a:gd name="T3" fmla="*/ 41 h 114"/>
                <a:gd name="T4" fmla="*/ 142 w 154"/>
                <a:gd name="T5" fmla="*/ 56 h 114"/>
                <a:gd name="T6" fmla="*/ 154 w 154"/>
                <a:gd name="T7" fmla="*/ 68 h 114"/>
                <a:gd name="T8" fmla="*/ 154 w 154"/>
                <a:gd name="T9" fmla="*/ 85 h 114"/>
                <a:gd name="T10" fmla="*/ 137 w 154"/>
                <a:gd name="T11" fmla="*/ 87 h 114"/>
                <a:gd name="T12" fmla="*/ 129 w 154"/>
                <a:gd name="T13" fmla="*/ 100 h 114"/>
                <a:gd name="T14" fmla="*/ 121 w 154"/>
                <a:gd name="T15" fmla="*/ 100 h 114"/>
                <a:gd name="T16" fmla="*/ 121 w 154"/>
                <a:gd name="T17" fmla="*/ 106 h 114"/>
                <a:gd name="T18" fmla="*/ 110 w 154"/>
                <a:gd name="T19" fmla="*/ 114 h 114"/>
                <a:gd name="T20" fmla="*/ 100 w 154"/>
                <a:gd name="T21" fmla="*/ 114 h 114"/>
                <a:gd name="T22" fmla="*/ 96 w 154"/>
                <a:gd name="T23" fmla="*/ 106 h 114"/>
                <a:gd name="T24" fmla="*/ 81 w 154"/>
                <a:gd name="T25" fmla="*/ 104 h 114"/>
                <a:gd name="T26" fmla="*/ 75 w 154"/>
                <a:gd name="T27" fmla="*/ 98 h 114"/>
                <a:gd name="T28" fmla="*/ 69 w 154"/>
                <a:gd name="T29" fmla="*/ 106 h 114"/>
                <a:gd name="T30" fmla="*/ 56 w 154"/>
                <a:gd name="T31" fmla="*/ 104 h 114"/>
                <a:gd name="T32" fmla="*/ 46 w 154"/>
                <a:gd name="T33" fmla="*/ 93 h 114"/>
                <a:gd name="T34" fmla="*/ 29 w 154"/>
                <a:gd name="T35" fmla="*/ 91 h 114"/>
                <a:gd name="T36" fmla="*/ 27 w 154"/>
                <a:gd name="T37" fmla="*/ 73 h 114"/>
                <a:gd name="T38" fmla="*/ 16 w 154"/>
                <a:gd name="T39" fmla="*/ 62 h 114"/>
                <a:gd name="T40" fmla="*/ 6 w 154"/>
                <a:gd name="T41" fmla="*/ 68 h 114"/>
                <a:gd name="T42" fmla="*/ 4 w 154"/>
                <a:gd name="T43" fmla="*/ 60 h 114"/>
                <a:gd name="T44" fmla="*/ 4 w 154"/>
                <a:gd name="T45" fmla="*/ 50 h 114"/>
                <a:gd name="T46" fmla="*/ 0 w 154"/>
                <a:gd name="T47" fmla="*/ 48 h 114"/>
                <a:gd name="T48" fmla="*/ 4 w 154"/>
                <a:gd name="T49" fmla="*/ 41 h 114"/>
                <a:gd name="T50" fmla="*/ 19 w 154"/>
                <a:gd name="T51" fmla="*/ 31 h 114"/>
                <a:gd name="T52" fmla="*/ 19 w 154"/>
                <a:gd name="T53" fmla="*/ 18 h 114"/>
                <a:gd name="T54" fmla="*/ 33 w 154"/>
                <a:gd name="T55" fmla="*/ 10 h 114"/>
                <a:gd name="T56" fmla="*/ 37 w 154"/>
                <a:gd name="T57" fmla="*/ 2 h 114"/>
                <a:gd name="T58" fmla="*/ 46 w 154"/>
                <a:gd name="T59" fmla="*/ 2 h 114"/>
                <a:gd name="T60" fmla="*/ 50 w 154"/>
                <a:gd name="T61" fmla="*/ 6 h 114"/>
                <a:gd name="T62" fmla="*/ 64 w 154"/>
                <a:gd name="T63" fmla="*/ 0 h 114"/>
                <a:gd name="T64" fmla="*/ 79 w 154"/>
                <a:gd name="T65" fmla="*/ 6 h 114"/>
                <a:gd name="T66" fmla="*/ 91 w 154"/>
                <a:gd name="T67" fmla="*/ 0 h 114"/>
                <a:gd name="T68" fmla="*/ 108 w 154"/>
                <a:gd name="T69" fmla="*/ 0 h 114"/>
                <a:gd name="T70" fmla="*/ 114 w 154"/>
                <a:gd name="T71" fmla="*/ 10 h 114"/>
                <a:gd name="T72" fmla="*/ 123 w 154"/>
                <a:gd name="T73" fmla="*/ 16 h 114"/>
                <a:gd name="T74" fmla="*/ 125 w 154"/>
                <a:gd name="T75" fmla="*/ 25 h 114"/>
                <a:gd name="T76" fmla="*/ 137 w 154"/>
                <a:gd name="T77" fmla="*/ 35 h 114"/>
                <a:gd name="T78" fmla="*/ 146 w 154"/>
                <a:gd name="T79" fmla="*/ 3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4" h="114">
                  <a:moveTo>
                    <a:pt x="146" y="39"/>
                  </a:moveTo>
                  <a:lnTo>
                    <a:pt x="144" y="41"/>
                  </a:lnTo>
                  <a:lnTo>
                    <a:pt x="142" y="56"/>
                  </a:lnTo>
                  <a:lnTo>
                    <a:pt x="154" y="68"/>
                  </a:lnTo>
                  <a:lnTo>
                    <a:pt x="154" y="85"/>
                  </a:lnTo>
                  <a:lnTo>
                    <a:pt x="137" y="87"/>
                  </a:lnTo>
                  <a:lnTo>
                    <a:pt x="129" y="100"/>
                  </a:lnTo>
                  <a:lnTo>
                    <a:pt x="121" y="100"/>
                  </a:lnTo>
                  <a:lnTo>
                    <a:pt x="121" y="106"/>
                  </a:lnTo>
                  <a:lnTo>
                    <a:pt x="110" y="114"/>
                  </a:lnTo>
                  <a:lnTo>
                    <a:pt x="100" y="114"/>
                  </a:lnTo>
                  <a:lnTo>
                    <a:pt x="96" y="106"/>
                  </a:lnTo>
                  <a:lnTo>
                    <a:pt x="81" y="104"/>
                  </a:lnTo>
                  <a:lnTo>
                    <a:pt x="75" y="98"/>
                  </a:lnTo>
                  <a:lnTo>
                    <a:pt x="69" y="106"/>
                  </a:lnTo>
                  <a:lnTo>
                    <a:pt x="56" y="104"/>
                  </a:lnTo>
                  <a:lnTo>
                    <a:pt x="46" y="93"/>
                  </a:lnTo>
                  <a:lnTo>
                    <a:pt x="29" y="91"/>
                  </a:lnTo>
                  <a:lnTo>
                    <a:pt x="27" y="73"/>
                  </a:lnTo>
                  <a:lnTo>
                    <a:pt x="16" y="62"/>
                  </a:lnTo>
                  <a:lnTo>
                    <a:pt x="6" y="68"/>
                  </a:lnTo>
                  <a:lnTo>
                    <a:pt x="4" y="60"/>
                  </a:lnTo>
                  <a:lnTo>
                    <a:pt x="4" y="50"/>
                  </a:lnTo>
                  <a:lnTo>
                    <a:pt x="0" y="48"/>
                  </a:lnTo>
                  <a:lnTo>
                    <a:pt x="4" y="41"/>
                  </a:lnTo>
                  <a:lnTo>
                    <a:pt x="19" y="31"/>
                  </a:lnTo>
                  <a:lnTo>
                    <a:pt x="19" y="18"/>
                  </a:lnTo>
                  <a:lnTo>
                    <a:pt x="33" y="10"/>
                  </a:lnTo>
                  <a:lnTo>
                    <a:pt x="37" y="2"/>
                  </a:lnTo>
                  <a:lnTo>
                    <a:pt x="46" y="2"/>
                  </a:lnTo>
                  <a:lnTo>
                    <a:pt x="50" y="6"/>
                  </a:lnTo>
                  <a:lnTo>
                    <a:pt x="64" y="0"/>
                  </a:lnTo>
                  <a:lnTo>
                    <a:pt x="79" y="6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14" y="10"/>
                  </a:lnTo>
                  <a:lnTo>
                    <a:pt x="123" y="16"/>
                  </a:lnTo>
                  <a:lnTo>
                    <a:pt x="125" y="25"/>
                  </a:lnTo>
                  <a:lnTo>
                    <a:pt x="137" y="35"/>
                  </a:lnTo>
                  <a:lnTo>
                    <a:pt x="146" y="39"/>
                  </a:lnTo>
                  <a:close/>
                </a:path>
              </a:pathLst>
            </a:custGeom>
            <a:solidFill>
              <a:srgbClr val="2CACBA"/>
            </a:solidFill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28" name="Freeform 44"/>
            <p:cNvSpPr>
              <a:spLocks/>
            </p:cNvSpPr>
            <p:nvPr/>
          </p:nvSpPr>
          <p:spPr bwMode="auto">
            <a:xfrm>
              <a:off x="1079" y="3412"/>
              <a:ext cx="125" cy="110"/>
            </a:xfrm>
            <a:custGeom>
              <a:avLst/>
              <a:gdLst>
                <a:gd name="T0" fmla="*/ 2 w 125"/>
                <a:gd name="T1" fmla="*/ 39 h 110"/>
                <a:gd name="T2" fmla="*/ 21 w 125"/>
                <a:gd name="T3" fmla="*/ 33 h 110"/>
                <a:gd name="T4" fmla="*/ 25 w 125"/>
                <a:gd name="T5" fmla="*/ 29 h 110"/>
                <a:gd name="T6" fmla="*/ 21 w 125"/>
                <a:gd name="T7" fmla="*/ 22 h 110"/>
                <a:gd name="T8" fmla="*/ 31 w 125"/>
                <a:gd name="T9" fmla="*/ 14 h 110"/>
                <a:gd name="T10" fmla="*/ 37 w 125"/>
                <a:gd name="T11" fmla="*/ 2 h 110"/>
                <a:gd name="T12" fmla="*/ 52 w 125"/>
                <a:gd name="T13" fmla="*/ 0 h 110"/>
                <a:gd name="T14" fmla="*/ 60 w 125"/>
                <a:gd name="T15" fmla="*/ 14 h 110"/>
                <a:gd name="T16" fmla="*/ 71 w 125"/>
                <a:gd name="T17" fmla="*/ 14 h 110"/>
                <a:gd name="T18" fmla="*/ 75 w 125"/>
                <a:gd name="T19" fmla="*/ 4 h 110"/>
                <a:gd name="T20" fmla="*/ 87 w 125"/>
                <a:gd name="T21" fmla="*/ 4 h 110"/>
                <a:gd name="T22" fmla="*/ 94 w 125"/>
                <a:gd name="T23" fmla="*/ 0 h 110"/>
                <a:gd name="T24" fmla="*/ 100 w 125"/>
                <a:gd name="T25" fmla="*/ 2 h 110"/>
                <a:gd name="T26" fmla="*/ 100 w 125"/>
                <a:gd name="T27" fmla="*/ 12 h 110"/>
                <a:gd name="T28" fmla="*/ 102 w 125"/>
                <a:gd name="T29" fmla="*/ 20 h 110"/>
                <a:gd name="T30" fmla="*/ 112 w 125"/>
                <a:gd name="T31" fmla="*/ 14 h 110"/>
                <a:gd name="T32" fmla="*/ 123 w 125"/>
                <a:gd name="T33" fmla="*/ 25 h 110"/>
                <a:gd name="T34" fmla="*/ 125 w 125"/>
                <a:gd name="T35" fmla="*/ 43 h 110"/>
                <a:gd name="T36" fmla="*/ 121 w 125"/>
                <a:gd name="T37" fmla="*/ 43 h 110"/>
                <a:gd name="T38" fmla="*/ 100 w 125"/>
                <a:gd name="T39" fmla="*/ 62 h 110"/>
                <a:gd name="T40" fmla="*/ 87 w 125"/>
                <a:gd name="T41" fmla="*/ 70 h 110"/>
                <a:gd name="T42" fmla="*/ 92 w 125"/>
                <a:gd name="T43" fmla="*/ 77 h 110"/>
                <a:gd name="T44" fmla="*/ 92 w 125"/>
                <a:gd name="T45" fmla="*/ 93 h 110"/>
                <a:gd name="T46" fmla="*/ 96 w 125"/>
                <a:gd name="T47" fmla="*/ 97 h 110"/>
                <a:gd name="T48" fmla="*/ 94 w 125"/>
                <a:gd name="T49" fmla="*/ 110 h 110"/>
                <a:gd name="T50" fmla="*/ 73 w 125"/>
                <a:gd name="T51" fmla="*/ 110 h 110"/>
                <a:gd name="T52" fmla="*/ 67 w 125"/>
                <a:gd name="T53" fmla="*/ 100 h 110"/>
                <a:gd name="T54" fmla="*/ 54 w 125"/>
                <a:gd name="T55" fmla="*/ 95 h 110"/>
                <a:gd name="T56" fmla="*/ 48 w 125"/>
                <a:gd name="T57" fmla="*/ 93 h 110"/>
                <a:gd name="T58" fmla="*/ 50 w 125"/>
                <a:gd name="T59" fmla="*/ 79 h 110"/>
                <a:gd name="T60" fmla="*/ 35 w 125"/>
                <a:gd name="T61" fmla="*/ 75 h 110"/>
                <a:gd name="T62" fmla="*/ 29 w 125"/>
                <a:gd name="T63" fmla="*/ 62 h 110"/>
                <a:gd name="T64" fmla="*/ 17 w 125"/>
                <a:gd name="T65" fmla="*/ 64 h 110"/>
                <a:gd name="T66" fmla="*/ 17 w 125"/>
                <a:gd name="T67" fmla="*/ 64 h 110"/>
                <a:gd name="T68" fmla="*/ 0 w 125"/>
                <a:gd name="T69" fmla="*/ 50 h 110"/>
                <a:gd name="T70" fmla="*/ 2 w 125"/>
                <a:gd name="T71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5" h="110">
                  <a:moveTo>
                    <a:pt x="2" y="39"/>
                  </a:moveTo>
                  <a:lnTo>
                    <a:pt x="21" y="33"/>
                  </a:lnTo>
                  <a:lnTo>
                    <a:pt x="25" y="29"/>
                  </a:lnTo>
                  <a:lnTo>
                    <a:pt x="21" y="22"/>
                  </a:lnTo>
                  <a:lnTo>
                    <a:pt x="31" y="14"/>
                  </a:lnTo>
                  <a:lnTo>
                    <a:pt x="37" y="2"/>
                  </a:lnTo>
                  <a:lnTo>
                    <a:pt x="52" y="0"/>
                  </a:lnTo>
                  <a:lnTo>
                    <a:pt x="60" y="14"/>
                  </a:lnTo>
                  <a:lnTo>
                    <a:pt x="71" y="14"/>
                  </a:lnTo>
                  <a:lnTo>
                    <a:pt x="75" y="4"/>
                  </a:lnTo>
                  <a:lnTo>
                    <a:pt x="87" y="4"/>
                  </a:lnTo>
                  <a:lnTo>
                    <a:pt x="94" y="0"/>
                  </a:lnTo>
                  <a:lnTo>
                    <a:pt x="100" y="2"/>
                  </a:lnTo>
                  <a:lnTo>
                    <a:pt x="100" y="12"/>
                  </a:lnTo>
                  <a:lnTo>
                    <a:pt x="102" y="20"/>
                  </a:lnTo>
                  <a:lnTo>
                    <a:pt x="112" y="14"/>
                  </a:lnTo>
                  <a:lnTo>
                    <a:pt x="123" y="25"/>
                  </a:lnTo>
                  <a:lnTo>
                    <a:pt x="125" y="43"/>
                  </a:lnTo>
                  <a:lnTo>
                    <a:pt x="121" y="43"/>
                  </a:lnTo>
                  <a:lnTo>
                    <a:pt x="100" y="62"/>
                  </a:lnTo>
                  <a:lnTo>
                    <a:pt x="87" y="70"/>
                  </a:lnTo>
                  <a:lnTo>
                    <a:pt x="92" y="77"/>
                  </a:lnTo>
                  <a:lnTo>
                    <a:pt x="92" y="93"/>
                  </a:lnTo>
                  <a:lnTo>
                    <a:pt x="96" y="97"/>
                  </a:lnTo>
                  <a:lnTo>
                    <a:pt x="94" y="110"/>
                  </a:lnTo>
                  <a:lnTo>
                    <a:pt x="73" y="110"/>
                  </a:lnTo>
                  <a:lnTo>
                    <a:pt x="67" y="100"/>
                  </a:lnTo>
                  <a:lnTo>
                    <a:pt x="54" y="95"/>
                  </a:lnTo>
                  <a:lnTo>
                    <a:pt x="48" y="93"/>
                  </a:lnTo>
                  <a:lnTo>
                    <a:pt x="50" y="79"/>
                  </a:lnTo>
                  <a:lnTo>
                    <a:pt x="35" y="75"/>
                  </a:lnTo>
                  <a:lnTo>
                    <a:pt x="29" y="62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0" y="50"/>
                  </a:lnTo>
                  <a:lnTo>
                    <a:pt x="2" y="39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29" name="Freeform 45"/>
            <p:cNvSpPr>
              <a:spLocks/>
            </p:cNvSpPr>
            <p:nvPr/>
          </p:nvSpPr>
          <p:spPr bwMode="auto">
            <a:xfrm>
              <a:off x="1021" y="3330"/>
              <a:ext cx="108" cy="121"/>
            </a:xfrm>
            <a:custGeom>
              <a:avLst/>
              <a:gdLst>
                <a:gd name="T0" fmla="*/ 0 w 108"/>
                <a:gd name="T1" fmla="*/ 38 h 121"/>
                <a:gd name="T2" fmla="*/ 2 w 108"/>
                <a:gd name="T3" fmla="*/ 29 h 121"/>
                <a:gd name="T4" fmla="*/ 14 w 108"/>
                <a:gd name="T5" fmla="*/ 25 h 121"/>
                <a:gd name="T6" fmla="*/ 14 w 108"/>
                <a:gd name="T7" fmla="*/ 13 h 121"/>
                <a:gd name="T8" fmla="*/ 27 w 108"/>
                <a:gd name="T9" fmla="*/ 9 h 121"/>
                <a:gd name="T10" fmla="*/ 33 w 108"/>
                <a:gd name="T11" fmla="*/ 17 h 121"/>
                <a:gd name="T12" fmla="*/ 39 w 108"/>
                <a:gd name="T13" fmla="*/ 13 h 121"/>
                <a:gd name="T14" fmla="*/ 39 w 108"/>
                <a:gd name="T15" fmla="*/ 2 h 121"/>
                <a:gd name="T16" fmla="*/ 45 w 108"/>
                <a:gd name="T17" fmla="*/ 0 h 121"/>
                <a:gd name="T18" fmla="*/ 60 w 108"/>
                <a:gd name="T19" fmla="*/ 6 h 121"/>
                <a:gd name="T20" fmla="*/ 75 w 108"/>
                <a:gd name="T21" fmla="*/ 6 h 121"/>
                <a:gd name="T22" fmla="*/ 79 w 108"/>
                <a:gd name="T23" fmla="*/ 11 h 121"/>
                <a:gd name="T24" fmla="*/ 81 w 108"/>
                <a:gd name="T25" fmla="*/ 27 h 121"/>
                <a:gd name="T26" fmla="*/ 95 w 108"/>
                <a:gd name="T27" fmla="*/ 50 h 121"/>
                <a:gd name="T28" fmla="*/ 108 w 108"/>
                <a:gd name="T29" fmla="*/ 59 h 121"/>
                <a:gd name="T30" fmla="*/ 108 w 108"/>
                <a:gd name="T31" fmla="*/ 82 h 121"/>
                <a:gd name="T32" fmla="*/ 95 w 108"/>
                <a:gd name="T33" fmla="*/ 84 h 121"/>
                <a:gd name="T34" fmla="*/ 89 w 108"/>
                <a:gd name="T35" fmla="*/ 96 h 121"/>
                <a:gd name="T36" fmla="*/ 79 w 108"/>
                <a:gd name="T37" fmla="*/ 104 h 121"/>
                <a:gd name="T38" fmla="*/ 83 w 108"/>
                <a:gd name="T39" fmla="*/ 111 h 121"/>
                <a:gd name="T40" fmla="*/ 79 w 108"/>
                <a:gd name="T41" fmla="*/ 115 h 121"/>
                <a:gd name="T42" fmla="*/ 60 w 108"/>
                <a:gd name="T43" fmla="*/ 121 h 121"/>
                <a:gd name="T44" fmla="*/ 60 w 108"/>
                <a:gd name="T45" fmla="*/ 121 h 121"/>
                <a:gd name="T46" fmla="*/ 43 w 108"/>
                <a:gd name="T47" fmla="*/ 111 h 121"/>
                <a:gd name="T48" fmla="*/ 41 w 108"/>
                <a:gd name="T49" fmla="*/ 96 h 121"/>
                <a:gd name="T50" fmla="*/ 33 w 108"/>
                <a:gd name="T51" fmla="*/ 77 h 121"/>
                <a:gd name="T52" fmla="*/ 27 w 108"/>
                <a:gd name="T53" fmla="*/ 63 h 121"/>
                <a:gd name="T54" fmla="*/ 18 w 108"/>
                <a:gd name="T55" fmla="*/ 63 h 121"/>
                <a:gd name="T56" fmla="*/ 14 w 108"/>
                <a:gd name="T57" fmla="*/ 46 h 121"/>
                <a:gd name="T58" fmla="*/ 0 w 108"/>
                <a:gd name="T59" fmla="*/ 38 h 121"/>
                <a:gd name="T60" fmla="*/ 0 w 108"/>
                <a:gd name="T61" fmla="*/ 3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" h="121">
                  <a:moveTo>
                    <a:pt x="0" y="38"/>
                  </a:moveTo>
                  <a:lnTo>
                    <a:pt x="2" y="29"/>
                  </a:lnTo>
                  <a:lnTo>
                    <a:pt x="14" y="25"/>
                  </a:lnTo>
                  <a:lnTo>
                    <a:pt x="14" y="13"/>
                  </a:lnTo>
                  <a:lnTo>
                    <a:pt x="27" y="9"/>
                  </a:lnTo>
                  <a:lnTo>
                    <a:pt x="33" y="17"/>
                  </a:lnTo>
                  <a:lnTo>
                    <a:pt x="39" y="13"/>
                  </a:lnTo>
                  <a:lnTo>
                    <a:pt x="39" y="2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75" y="6"/>
                  </a:lnTo>
                  <a:lnTo>
                    <a:pt x="79" y="11"/>
                  </a:lnTo>
                  <a:lnTo>
                    <a:pt x="81" y="27"/>
                  </a:lnTo>
                  <a:lnTo>
                    <a:pt x="95" y="50"/>
                  </a:lnTo>
                  <a:lnTo>
                    <a:pt x="108" y="59"/>
                  </a:lnTo>
                  <a:lnTo>
                    <a:pt x="108" y="82"/>
                  </a:lnTo>
                  <a:lnTo>
                    <a:pt x="95" y="84"/>
                  </a:lnTo>
                  <a:lnTo>
                    <a:pt x="89" y="96"/>
                  </a:lnTo>
                  <a:lnTo>
                    <a:pt x="79" y="104"/>
                  </a:lnTo>
                  <a:lnTo>
                    <a:pt x="83" y="111"/>
                  </a:lnTo>
                  <a:lnTo>
                    <a:pt x="79" y="115"/>
                  </a:lnTo>
                  <a:lnTo>
                    <a:pt x="60" y="121"/>
                  </a:lnTo>
                  <a:lnTo>
                    <a:pt x="60" y="121"/>
                  </a:lnTo>
                  <a:lnTo>
                    <a:pt x="43" y="111"/>
                  </a:lnTo>
                  <a:lnTo>
                    <a:pt x="41" y="96"/>
                  </a:lnTo>
                  <a:lnTo>
                    <a:pt x="33" y="77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4" y="46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30" name="Freeform 46"/>
            <p:cNvSpPr>
              <a:spLocks noEditPoints="1"/>
            </p:cNvSpPr>
            <p:nvPr/>
          </p:nvSpPr>
          <p:spPr bwMode="auto">
            <a:xfrm>
              <a:off x="1098" y="3316"/>
              <a:ext cx="104" cy="112"/>
            </a:xfrm>
            <a:custGeom>
              <a:avLst/>
              <a:gdLst>
                <a:gd name="T0" fmla="*/ 0 w 104"/>
                <a:gd name="T1" fmla="*/ 23 h 112"/>
                <a:gd name="T2" fmla="*/ 10 w 104"/>
                <a:gd name="T3" fmla="*/ 10 h 112"/>
                <a:gd name="T4" fmla="*/ 23 w 104"/>
                <a:gd name="T5" fmla="*/ 12 h 112"/>
                <a:gd name="T6" fmla="*/ 27 w 104"/>
                <a:gd name="T7" fmla="*/ 4 h 112"/>
                <a:gd name="T8" fmla="*/ 37 w 104"/>
                <a:gd name="T9" fmla="*/ 2 h 112"/>
                <a:gd name="T10" fmla="*/ 54 w 104"/>
                <a:gd name="T11" fmla="*/ 14 h 112"/>
                <a:gd name="T12" fmla="*/ 60 w 104"/>
                <a:gd name="T13" fmla="*/ 14 h 112"/>
                <a:gd name="T14" fmla="*/ 60 w 104"/>
                <a:gd name="T15" fmla="*/ 2 h 112"/>
                <a:gd name="T16" fmla="*/ 68 w 104"/>
                <a:gd name="T17" fmla="*/ 0 h 112"/>
                <a:gd name="T18" fmla="*/ 79 w 104"/>
                <a:gd name="T19" fmla="*/ 10 h 112"/>
                <a:gd name="T20" fmla="*/ 83 w 104"/>
                <a:gd name="T21" fmla="*/ 4 h 112"/>
                <a:gd name="T22" fmla="*/ 91 w 104"/>
                <a:gd name="T23" fmla="*/ 10 h 112"/>
                <a:gd name="T24" fmla="*/ 104 w 104"/>
                <a:gd name="T25" fmla="*/ 14 h 112"/>
                <a:gd name="T26" fmla="*/ 100 w 104"/>
                <a:gd name="T27" fmla="*/ 35 h 112"/>
                <a:gd name="T28" fmla="*/ 100 w 104"/>
                <a:gd name="T29" fmla="*/ 48 h 112"/>
                <a:gd name="T30" fmla="*/ 102 w 104"/>
                <a:gd name="T31" fmla="*/ 62 h 112"/>
                <a:gd name="T32" fmla="*/ 96 w 104"/>
                <a:gd name="T33" fmla="*/ 66 h 112"/>
                <a:gd name="T34" fmla="*/ 96 w 104"/>
                <a:gd name="T35" fmla="*/ 79 h 112"/>
                <a:gd name="T36" fmla="*/ 81 w 104"/>
                <a:gd name="T37" fmla="*/ 89 h 112"/>
                <a:gd name="T38" fmla="*/ 77 w 104"/>
                <a:gd name="T39" fmla="*/ 96 h 112"/>
                <a:gd name="T40" fmla="*/ 75 w 104"/>
                <a:gd name="T41" fmla="*/ 96 h 112"/>
                <a:gd name="T42" fmla="*/ 68 w 104"/>
                <a:gd name="T43" fmla="*/ 100 h 112"/>
                <a:gd name="T44" fmla="*/ 56 w 104"/>
                <a:gd name="T45" fmla="*/ 100 h 112"/>
                <a:gd name="T46" fmla="*/ 52 w 104"/>
                <a:gd name="T47" fmla="*/ 110 h 112"/>
                <a:gd name="T48" fmla="*/ 41 w 104"/>
                <a:gd name="T49" fmla="*/ 110 h 112"/>
                <a:gd name="T50" fmla="*/ 33 w 104"/>
                <a:gd name="T51" fmla="*/ 96 h 112"/>
                <a:gd name="T52" fmla="*/ 18 w 104"/>
                <a:gd name="T53" fmla="*/ 98 h 112"/>
                <a:gd name="T54" fmla="*/ 31 w 104"/>
                <a:gd name="T55" fmla="*/ 96 h 112"/>
                <a:gd name="T56" fmla="*/ 31 w 104"/>
                <a:gd name="T57" fmla="*/ 73 h 112"/>
                <a:gd name="T58" fmla="*/ 18 w 104"/>
                <a:gd name="T59" fmla="*/ 64 h 112"/>
                <a:gd name="T60" fmla="*/ 4 w 104"/>
                <a:gd name="T61" fmla="*/ 41 h 112"/>
                <a:gd name="T62" fmla="*/ 2 w 104"/>
                <a:gd name="T63" fmla="*/ 25 h 112"/>
                <a:gd name="T64" fmla="*/ 0 w 104"/>
                <a:gd name="T65" fmla="*/ 23 h 112"/>
                <a:gd name="T66" fmla="*/ 0 w 104"/>
                <a:gd name="T67" fmla="*/ 23 h 112"/>
                <a:gd name="T68" fmla="*/ 10 w 104"/>
                <a:gd name="T69" fmla="*/ 112 h 112"/>
                <a:gd name="T70" fmla="*/ 10 w 104"/>
                <a:gd name="T71" fmla="*/ 112 h 112"/>
                <a:gd name="T72" fmla="*/ 12 w 104"/>
                <a:gd name="T73" fmla="*/ 110 h 112"/>
                <a:gd name="T74" fmla="*/ 10 w 104"/>
                <a:gd name="T7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4" h="112">
                  <a:moveTo>
                    <a:pt x="0" y="23"/>
                  </a:moveTo>
                  <a:lnTo>
                    <a:pt x="10" y="10"/>
                  </a:lnTo>
                  <a:lnTo>
                    <a:pt x="23" y="12"/>
                  </a:lnTo>
                  <a:lnTo>
                    <a:pt x="27" y="4"/>
                  </a:lnTo>
                  <a:lnTo>
                    <a:pt x="37" y="2"/>
                  </a:lnTo>
                  <a:lnTo>
                    <a:pt x="54" y="14"/>
                  </a:lnTo>
                  <a:lnTo>
                    <a:pt x="60" y="14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9" y="10"/>
                  </a:lnTo>
                  <a:lnTo>
                    <a:pt x="83" y="4"/>
                  </a:lnTo>
                  <a:lnTo>
                    <a:pt x="91" y="10"/>
                  </a:lnTo>
                  <a:lnTo>
                    <a:pt x="104" y="14"/>
                  </a:lnTo>
                  <a:lnTo>
                    <a:pt x="100" y="35"/>
                  </a:lnTo>
                  <a:lnTo>
                    <a:pt x="100" y="48"/>
                  </a:lnTo>
                  <a:lnTo>
                    <a:pt x="102" y="62"/>
                  </a:lnTo>
                  <a:lnTo>
                    <a:pt x="96" y="66"/>
                  </a:lnTo>
                  <a:lnTo>
                    <a:pt x="96" y="79"/>
                  </a:lnTo>
                  <a:lnTo>
                    <a:pt x="81" y="89"/>
                  </a:lnTo>
                  <a:lnTo>
                    <a:pt x="77" y="96"/>
                  </a:lnTo>
                  <a:lnTo>
                    <a:pt x="75" y="96"/>
                  </a:lnTo>
                  <a:lnTo>
                    <a:pt x="68" y="100"/>
                  </a:lnTo>
                  <a:lnTo>
                    <a:pt x="56" y="100"/>
                  </a:lnTo>
                  <a:lnTo>
                    <a:pt x="52" y="110"/>
                  </a:lnTo>
                  <a:lnTo>
                    <a:pt x="41" y="110"/>
                  </a:lnTo>
                  <a:lnTo>
                    <a:pt x="33" y="96"/>
                  </a:lnTo>
                  <a:lnTo>
                    <a:pt x="18" y="98"/>
                  </a:lnTo>
                  <a:lnTo>
                    <a:pt x="31" y="96"/>
                  </a:lnTo>
                  <a:lnTo>
                    <a:pt x="31" y="73"/>
                  </a:lnTo>
                  <a:lnTo>
                    <a:pt x="18" y="64"/>
                  </a:lnTo>
                  <a:lnTo>
                    <a:pt x="4" y="41"/>
                  </a:lnTo>
                  <a:lnTo>
                    <a:pt x="2" y="25"/>
                  </a:lnTo>
                  <a:lnTo>
                    <a:pt x="0" y="23"/>
                  </a:lnTo>
                  <a:lnTo>
                    <a:pt x="0" y="23"/>
                  </a:lnTo>
                  <a:close/>
                  <a:moveTo>
                    <a:pt x="10" y="112"/>
                  </a:moveTo>
                  <a:lnTo>
                    <a:pt x="10" y="112"/>
                  </a:lnTo>
                  <a:lnTo>
                    <a:pt x="12" y="110"/>
                  </a:lnTo>
                  <a:lnTo>
                    <a:pt x="10" y="112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31" name="Freeform 47"/>
            <p:cNvSpPr>
              <a:spLocks/>
            </p:cNvSpPr>
            <p:nvPr/>
          </p:nvSpPr>
          <p:spPr bwMode="auto">
            <a:xfrm>
              <a:off x="1054" y="3243"/>
              <a:ext cx="142" cy="96"/>
            </a:xfrm>
            <a:custGeom>
              <a:avLst/>
              <a:gdLst>
                <a:gd name="T0" fmla="*/ 0 w 142"/>
                <a:gd name="T1" fmla="*/ 14 h 96"/>
                <a:gd name="T2" fmla="*/ 4 w 142"/>
                <a:gd name="T3" fmla="*/ 10 h 96"/>
                <a:gd name="T4" fmla="*/ 12 w 142"/>
                <a:gd name="T5" fmla="*/ 8 h 96"/>
                <a:gd name="T6" fmla="*/ 19 w 142"/>
                <a:gd name="T7" fmla="*/ 0 h 96"/>
                <a:gd name="T8" fmla="*/ 31 w 142"/>
                <a:gd name="T9" fmla="*/ 0 h 96"/>
                <a:gd name="T10" fmla="*/ 40 w 142"/>
                <a:gd name="T11" fmla="*/ 16 h 96"/>
                <a:gd name="T12" fmla="*/ 50 w 142"/>
                <a:gd name="T13" fmla="*/ 12 h 96"/>
                <a:gd name="T14" fmla="*/ 65 w 142"/>
                <a:gd name="T15" fmla="*/ 25 h 96"/>
                <a:gd name="T16" fmla="*/ 81 w 142"/>
                <a:gd name="T17" fmla="*/ 14 h 96"/>
                <a:gd name="T18" fmla="*/ 104 w 142"/>
                <a:gd name="T19" fmla="*/ 16 h 96"/>
                <a:gd name="T20" fmla="*/ 121 w 142"/>
                <a:gd name="T21" fmla="*/ 33 h 96"/>
                <a:gd name="T22" fmla="*/ 133 w 142"/>
                <a:gd name="T23" fmla="*/ 35 h 96"/>
                <a:gd name="T24" fmla="*/ 142 w 142"/>
                <a:gd name="T25" fmla="*/ 50 h 96"/>
                <a:gd name="T26" fmla="*/ 131 w 142"/>
                <a:gd name="T27" fmla="*/ 62 h 96"/>
                <a:gd name="T28" fmla="*/ 131 w 142"/>
                <a:gd name="T29" fmla="*/ 81 h 96"/>
                <a:gd name="T30" fmla="*/ 127 w 142"/>
                <a:gd name="T31" fmla="*/ 77 h 96"/>
                <a:gd name="T32" fmla="*/ 123 w 142"/>
                <a:gd name="T33" fmla="*/ 83 h 96"/>
                <a:gd name="T34" fmla="*/ 112 w 142"/>
                <a:gd name="T35" fmla="*/ 73 h 96"/>
                <a:gd name="T36" fmla="*/ 104 w 142"/>
                <a:gd name="T37" fmla="*/ 75 h 96"/>
                <a:gd name="T38" fmla="*/ 104 w 142"/>
                <a:gd name="T39" fmla="*/ 87 h 96"/>
                <a:gd name="T40" fmla="*/ 98 w 142"/>
                <a:gd name="T41" fmla="*/ 87 h 96"/>
                <a:gd name="T42" fmla="*/ 81 w 142"/>
                <a:gd name="T43" fmla="*/ 75 h 96"/>
                <a:gd name="T44" fmla="*/ 71 w 142"/>
                <a:gd name="T45" fmla="*/ 77 h 96"/>
                <a:gd name="T46" fmla="*/ 67 w 142"/>
                <a:gd name="T47" fmla="*/ 85 h 96"/>
                <a:gd name="T48" fmla="*/ 54 w 142"/>
                <a:gd name="T49" fmla="*/ 83 h 96"/>
                <a:gd name="T50" fmla="*/ 44 w 142"/>
                <a:gd name="T51" fmla="*/ 96 h 96"/>
                <a:gd name="T52" fmla="*/ 42 w 142"/>
                <a:gd name="T53" fmla="*/ 93 h 96"/>
                <a:gd name="T54" fmla="*/ 27 w 142"/>
                <a:gd name="T55" fmla="*/ 93 h 96"/>
                <a:gd name="T56" fmla="*/ 12 w 142"/>
                <a:gd name="T57" fmla="*/ 87 h 96"/>
                <a:gd name="T58" fmla="*/ 12 w 142"/>
                <a:gd name="T59" fmla="*/ 79 h 96"/>
                <a:gd name="T60" fmla="*/ 2 w 142"/>
                <a:gd name="T61" fmla="*/ 68 h 96"/>
                <a:gd name="T62" fmla="*/ 0 w 142"/>
                <a:gd name="T63" fmla="*/ 60 h 96"/>
                <a:gd name="T64" fmla="*/ 8 w 142"/>
                <a:gd name="T65" fmla="*/ 54 h 96"/>
                <a:gd name="T66" fmla="*/ 8 w 142"/>
                <a:gd name="T67" fmla="*/ 41 h 96"/>
                <a:gd name="T68" fmla="*/ 6 w 142"/>
                <a:gd name="T69" fmla="*/ 31 h 96"/>
                <a:gd name="T70" fmla="*/ 4 w 142"/>
                <a:gd name="T71" fmla="*/ 14 h 96"/>
                <a:gd name="T72" fmla="*/ 0 w 142"/>
                <a:gd name="T73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2" h="96">
                  <a:moveTo>
                    <a:pt x="0" y="14"/>
                  </a:moveTo>
                  <a:lnTo>
                    <a:pt x="4" y="10"/>
                  </a:lnTo>
                  <a:lnTo>
                    <a:pt x="12" y="8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0" y="16"/>
                  </a:lnTo>
                  <a:lnTo>
                    <a:pt x="50" y="12"/>
                  </a:lnTo>
                  <a:lnTo>
                    <a:pt x="65" y="25"/>
                  </a:lnTo>
                  <a:lnTo>
                    <a:pt x="81" y="14"/>
                  </a:lnTo>
                  <a:lnTo>
                    <a:pt x="104" y="16"/>
                  </a:lnTo>
                  <a:lnTo>
                    <a:pt x="121" y="33"/>
                  </a:lnTo>
                  <a:lnTo>
                    <a:pt x="133" y="35"/>
                  </a:lnTo>
                  <a:lnTo>
                    <a:pt x="142" y="50"/>
                  </a:lnTo>
                  <a:lnTo>
                    <a:pt x="131" y="62"/>
                  </a:lnTo>
                  <a:lnTo>
                    <a:pt x="131" y="81"/>
                  </a:lnTo>
                  <a:lnTo>
                    <a:pt x="127" y="77"/>
                  </a:lnTo>
                  <a:lnTo>
                    <a:pt x="123" y="83"/>
                  </a:lnTo>
                  <a:lnTo>
                    <a:pt x="112" y="73"/>
                  </a:lnTo>
                  <a:lnTo>
                    <a:pt x="104" y="75"/>
                  </a:lnTo>
                  <a:lnTo>
                    <a:pt x="104" y="87"/>
                  </a:lnTo>
                  <a:lnTo>
                    <a:pt x="98" y="87"/>
                  </a:lnTo>
                  <a:lnTo>
                    <a:pt x="81" y="75"/>
                  </a:lnTo>
                  <a:lnTo>
                    <a:pt x="71" y="77"/>
                  </a:lnTo>
                  <a:lnTo>
                    <a:pt x="67" y="85"/>
                  </a:lnTo>
                  <a:lnTo>
                    <a:pt x="54" y="83"/>
                  </a:lnTo>
                  <a:lnTo>
                    <a:pt x="44" y="96"/>
                  </a:lnTo>
                  <a:lnTo>
                    <a:pt x="42" y="93"/>
                  </a:lnTo>
                  <a:lnTo>
                    <a:pt x="27" y="93"/>
                  </a:lnTo>
                  <a:lnTo>
                    <a:pt x="12" y="87"/>
                  </a:lnTo>
                  <a:lnTo>
                    <a:pt x="12" y="79"/>
                  </a:lnTo>
                  <a:lnTo>
                    <a:pt x="2" y="68"/>
                  </a:lnTo>
                  <a:lnTo>
                    <a:pt x="0" y="60"/>
                  </a:lnTo>
                  <a:lnTo>
                    <a:pt x="8" y="54"/>
                  </a:lnTo>
                  <a:lnTo>
                    <a:pt x="8" y="41"/>
                  </a:lnTo>
                  <a:lnTo>
                    <a:pt x="6" y="31"/>
                  </a:lnTo>
                  <a:lnTo>
                    <a:pt x="4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32" name="Freeform 48"/>
            <p:cNvSpPr>
              <a:spLocks noEditPoints="1"/>
            </p:cNvSpPr>
            <p:nvPr/>
          </p:nvSpPr>
          <p:spPr bwMode="auto">
            <a:xfrm>
              <a:off x="1152" y="3205"/>
              <a:ext cx="137" cy="173"/>
            </a:xfrm>
            <a:custGeom>
              <a:avLst/>
              <a:gdLst>
                <a:gd name="T0" fmla="*/ 31 w 137"/>
                <a:gd name="T1" fmla="*/ 11 h 173"/>
                <a:gd name="T2" fmla="*/ 44 w 137"/>
                <a:gd name="T3" fmla="*/ 11 h 173"/>
                <a:gd name="T4" fmla="*/ 56 w 137"/>
                <a:gd name="T5" fmla="*/ 0 h 173"/>
                <a:gd name="T6" fmla="*/ 64 w 137"/>
                <a:gd name="T7" fmla="*/ 17 h 173"/>
                <a:gd name="T8" fmla="*/ 77 w 137"/>
                <a:gd name="T9" fmla="*/ 19 h 173"/>
                <a:gd name="T10" fmla="*/ 94 w 137"/>
                <a:gd name="T11" fmla="*/ 27 h 173"/>
                <a:gd name="T12" fmla="*/ 102 w 137"/>
                <a:gd name="T13" fmla="*/ 27 h 173"/>
                <a:gd name="T14" fmla="*/ 121 w 137"/>
                <a:gd name="T15" fmla="*/ 36 h 173"/>
                <a:gd name="T16" fmla="*/ 137 w 137"/>
                <a:gd name="T17" fmla="*/ 40 h 173"/>
                <a:gd name="T18" fmla="*/ 133 w 137"/>
                <a:gd name="T19" fmla="*/ 54 h 173"/>
                <a:gd name="T20" fmla="*/ 125 w 137"/>
                <a:gd name="T21" fmla="*/ 69 h 173"/>
                <a:gd name="T22" fmla="*/ 121 w 137"/>
                <a:gd name="T23" fmla="*/ 77 h 173"/>
                <a:gd name="T24" fmla="*/ 119 w 137"/>
                <a:gd name="T25" fmla="*/ 86 h 173"/>
                <a:gd name="T26" fmla="*/ 110 w 137"/>
                <a:gd name="T27" fmla="*/ 92 h 173"/>
                <a:gd name="T28" fmla="*/ 114 w 137"/>
                <a:gd name="T29" fmla="*/ 102 h 173"/>
                <a:gd name="T30" fmla="*/ 123 w 137"/>
                <a:gd name="T31" fmla="*/ 100 h 173"/>
                <a:gd name="T32" fmla="*/ 123 w 137"/>
                <a:gd name="T33" fmla="*/ 117 h 173"/>
                <a:gd name="T34" fmla="*/ 137 w 137"/>
                <a:gd name="T35" fmla="*/ 123 h 173"/>
                <a:gd name="T36" fmla="*/ 137 w 137"/>
                <a:gd name="T37" fmla="*/ 134 h 173"/>
                <a:gd name="T38" fmla="*/ 131 w 137"/>
                <a:gd name="T39" fmla="*/ 146 h 173"/>
                <a:gd name="T40" fmla="*/ 129 w 137"/>
                <a:gd name="T41" fmla="*/ 159 h 173"/>
                <a:gd name="T42" fmla="*/ 114 w 137"/>
                <a:gd name="T43" fmla="*/ 159 h 173"/>
                <a:gd name="T44" fmla="*/ 102 w 137"/>
                <a:gd name="T45" fmla="*/ 165 h 173"/>
                <a:gd name="T46" fmla="*/ 87 w 137"/>
                <a:gd name="T47" fmla="*/ 159 h 173"/>
                <a:gd name="T48" fmla="*/ 73 w 137"/>
                <a:gd name="T49" fmla="*/ 165 h 173"/>
                <a:gd name="T50" fmla="*/ 69 w 137"/>
                <a:gd name="T51" fmla="*/ 161 h 173"/>
                <a:gd name="T52" fmla="*/ 60 w 137"/>
                <a:gd name="T53" fmla="*/ 161 h 173"/>
                <a:gd name="T54" fmla="*/ 56 w 137"/>
                <a:gd name="T55" fmla="*/ 169 h 173"/>
                <a:gd name="T56" fmla="*/ 48 w 137"/>
                <a:gd name="T57" fmla="*/ 173 h 173"/>
                <a:gd name="T58" fmla="*/ 46 w 137"/>
                <a:gd name="T59" fmla="*/ 159 h 173"/>
                <a:gd name="T60" fmla="*/ 46 w 137"/>
                <a:gd name="T61" fmla="*/ 146 h 173"/>
                <a:gd name="T62" fmla="*/ 50 w 137"/>
                <a:gd name="T63" fmla="*/ 125 h 173"/>
                <a:gd name="T64" fmla="*/ 37 w 137"/>
                <a:gd name="T65" fmla="*/ 121 h 173"/>
                <a:gd name="T66" fmla="*/ 33 w 137"/>
                <a:gd name="T67" fmla="*/ 119 h 173"/>
                <a:gd name="T68" fmla="*/ 33 w 137"/>
                <a:gd name="T69" fmla="*/ 100 h 173"/>
                <a:gd name="T70" fmla="*/ 44 w 137"/>
                <a:gd name="T71" fmla="*/ 88 h 173"/>
                <a:gd name="T72" fmla="*/ 35 w 137"/>
                <a:gd name="T73" fmla="*/ 73 h 173"/>
                <a:gd name="T74" fmla="*/ 23 w 137"/>
                <a:gd name="T75" fmla="*/ 71 h 173"/>
                <a:gd name="T76" fmla="*/ 6 w 137"/>
                <a:gd name="T77" fmla="*/ 54 h 173"/>
                <a:gd name="T78" fmla="*/ 0 w 137"/>
                <a:gd name="T79" fmla="*/ 54 h 173"/>
                <a:gd name="T80" fmla="*/ 14 w 137"/>
                <a:gd name="T81" fmla="*/ 34 h 173"/>
                <a:gd name="T82" fmla="*/ 29 w 137"/>
                <a:gd name="T83" fmla="*/ 29 h 173"/>
                <a:gd name="T84" fmla="*/ 31 w 137"/>
                <a:gd name="T85" fmla="*/ 13 h 173"/>
                <a:gd name="T86" fmla="*/ 31 w 137"/>
                <a:gd name="T87" fmla="*/ 11 h 173"/>
                <a:gd name="T88" fmla="*/ 31 w 137"/>
                <a:gd name="T89" fmla="*/ 11 h 173"/>
                <a:gd name="T90" fmla="*/ 60 w 137"/>
                <a:gd name="T91" fmla="*/ 73 h 173"/>
                <a:gd name="T92" fmla="*/ 62 w 137"/>
                <a:gd name="T93" fmla="*/ 81 h 173"/>
                <a:gd name="T94" fmla="*/ 60 w 137"/>
                <a:gd name="T95" fmla="*/ 88 h 173"/>
                <a:gd name="T96" fmla="*/ 58 w 137"/>
                <a:gd name="T97" fmla="*/ 98 h 173"/>
                <a:gd name="T98" fmla="*/ 69 w 137"/>
                <a:gd name="T99" fmla="*/ 98 h 173"/>
                <a:gd name="T100" fmla="*/ 75 w 137"/>
                <a:gd name="T101" fmla="*/ 92 h 173"/>
                <a:gd name="T102" fmla="*/ 81 w 137"/>
                <a:gd name="T103" fmla="*/ 98 h 173"/>
                <a:gd name="T104" fmla="*/ 89 w 137"/>
                <a:gd name="T105" fmla="*/ 98 h 173"/>
                <a:gd name="T106" fmla="*/ 89 w 137"/>
                <a:gd name="T107" fmla="*/ 86 h 173"/>
                <a:gd name="T108" fmla="*/ 98 w 137"/>
                <a:gd name="T109" fmla="*/ 77 h 173"/>
                <a:gd name="T110" fmla="*/ 87 w 137"/>
                <a:gd name="T111" fmla="*/ 69 h 173"/>
                <a:gd name="T112" fmla="*/ 85 w 137"/>
                <a:gd name="T113" fmla="*/ 56 h 173"/>
                <a:gd name="T114" fmla="*/ 73 w 137"/>
                <a:gd name="T115" fmla="*/ 61 h 173"/>
                <a:gd name="T116" fmla="*/ 73 w 137"/>
                <a:gd name="T117" fmla="*/ 73 h 173"/>
                <a:gd name="T118" fmla="*/ 60 w 137"/>
                <a:gd name="T119" fmla="*/ 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7" h="173">
                  <a:moveTo>
                    <a:pt x="31" y="11"/>
                  </a:moveTo>
                  <a:lnTo>
                    <a:pt x="44" y="11"/>
                  </a:lnTo>
                  <a:lnTo>
                    <a:pt x="56" y="0"/>
                  </a:lnTo>
                  <a:lnTo>
                    <a:pt x="64" y="17"/>
                  </a:lnTo>
                  <a:lnTo>
                    <a:pt x="77" y="19"/>
                  </a:lnTo>
                  <a:lnTo>
                    <a:pt x="94" y="27"/>
                  </a:lnTo>
                  <a:lnTo>
                    <a:pt x="102" y="27"/>
                  </a:lnTo>
                  <a:lnTo>
                    <a:pt x="121" y="36"/>
                  </a:lnTo>
                  <a:lnTo>
                    <a:pt x="137" y="40"/>
                  </a:lnTo>
                  <a:lnTo>
                    <a:pt x="133" y="54"/>
                  </a:lnTo>
                  <a:lnTo>
                    <a:pt x="125" y="69"/>
                  </a:lnTo>
                  <a:lnTo>
                    <a:pt x="121" y="77"/>
                  </a:lnTo>
                  <a:lnTo>
                    <a:pt x="119" y="86"/>
                  </a:lnTo>
                  <a:lnTo>
                    <a:pt x="110" y="92"/>
                  </a:lnTo>
                  <a:lnTo>
                    <a:pt x="114" y="102"/>
                  </a:lnTo>
                  <a:lnTo>
                    <a:pt x="123" y="100"/>
                  </a:lnTo>
                  <a:lnTo>
                    <a:pt x="123" y="117"/>
                  </a:lnTo>
                  <a:lnTo>
                    <a:pt x="137" y="123"/>
                  </a:lnTo>
                  <a:lnTo>
                    <a:pt x="137" y="134"/>
                  </a:lnTo>
                  <a:lnTo>
                    <a:pt x="131" y="146"/>
                  </a:lnTo>
                  <a:lnTo>
                    <a:pt x="129" y="159"/>
                  </a:lnTo>
                  <a:lnTo>
                    <a:pt x="114" y="159"/>
                  </a:lnTo>
                  <a:lnTo>
                    <a:pt x="102" y="165"/>
                  </a:lnTo>
                  <a:lnTo>
                    <a:pt x="87" y="159"/>
                  </a:lnTo>
                  <a:lnTo>
                    <a:pt x="73" y="165"/>
                  </a:lnTo>
                  <a:lnTo>
                    <a:pt x="69" y="161"/>
                  </a:lnTo>
                  <a:lnTo>
                    <a:pt x="60" y="161"/>
                  </a:lnTo>
                  <a:lnTo>
                    <a:pt x="56" y="169"/>
                  </a:lnTo>
                  <a:lnTo>
                    <a:pt x="48" y="173"/>
                  </a:lnTo>
                  <a:lnTo>
                    <a:pt x="46" y="159"/>
                  </a:lnTo>
                  <a:lnTo>
                    <a:pt x="46" y="146"/>
                  </a:lnTo>
                  <a:lnTo>
                    <a:pt x="50" y="125"/>
                  </a:lnTo>
                  <a:lnTo>
                    <a:pt x="37" y="121"/>
                  </a:lnTo>
                  <a:lnTo>
                    <a:pt x="33" y="119"/>
                  </a:lnTo>
                  <a:lnTo>
                    <a:pt x="33" y="100"/>
                  </a:lnTo>
                  <a:lnTo>
                    <a:pt x="44" y="88"/>
                  </a:lnTo>
                  <a:lnTo>
                    <a:pt x="35" y="73"/>
                  </a:lnTo>
                  <a:lnTo>
                    <a:pt x="23" y="71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14" y="34"/>
                  </a:lnTo>
                  <a:lnTo>
                    <a:pt x="29" y="29"/>
                  </a:lnTo>
                  <a:lnTo>
                    <a:pt x="31" y="13"/>
                  </a:lnTo>
                  <a:lnTo>
                    <a:pt x="31" y="11"/>
                  </a:lnTo>
                  <a:lnTo>
                    <a:pt x="31" y="11"/>
                  </a:lnTo>
                  <a:close/>
                  <a:moveTo>
                    <a:pt x="60" y="73"/>
                  </a:moveTo>
                  <a:lnTo>
                    <a:pt x="62" y="81"/>
                  </a:lnTo>
                  <a:lnTo>
                    <a:pt x="60" y="88"/>
                  </a:lnTo>
                  <a:lnTo>
                    <a:pt x="58" y="98"/>
                  </a:lnTo>
                  <a:lnTo>
                    <a:pt x="69" y="98"/>
                  </a:lnTo>
                  <a:lnTo>
                    <a:pt x="75" y="92"/>
                  </a:lnTo>
                  <a:lnTo>
                    <a:pt x="81" y="98"/>
                  </a:lnTo>
                  <a:lnTo>
                    <a:pt x="89" y="98"/>
                  </a:lnTo>
                  <a:lnTo>
                    <a:pt x="89" y="86"/>
                  </a:lnTo>
                  <a:lnTo>
                    <a:pt x="98" y="77"/>
                  </a:lnTo>
                  <a:lnTo>
                    <a:pt x="87" y="69"/>
                  </a:lnTo>
                  <a:lnTo>
                    <a:pt x="85" y="56"/>
                  </a:lnTo>
                  <a:lnTo>
                    <a:pt x="73" y="61"/>
                  </a:lnTo>
                  <a:lnTo>
                    <a:pt x="73" y="73"/>
                  </a:lnTo>
                  <a:lnTo>
                    <a:pt x="60" y="73"/>
                  </a:lnTo>
                  <a:close/>
                </a:path>
              </a:pathLst>
            </a:custGeom>
            <a:solidFill>
              <a:srgbClr val="F2F2F2"/>
            </a:solidFill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dirty="0">
                <a:solidFill>
                  <a:srgbClr val="57565A"/>
                </a:solidFill>
              </a:endParaRPr>
            </a:p>
          </p:txBody>
        </p:sp>
        <p:sp>
          <p:nvSpPr>
            <p:cNvPr id="133" name="Freeform 49"/>
            <p:cNvSpPr>
              <a:spLocks/>
            </p:cNvSpPr>
            <p:nvPr/>
          </p:nvSpPr>
          <p:spPr bwMode="auto">
            <a:xfrm>
              <a:off x="1210" y="3261"/>
              <a:ext cx="40" cy="42"/>
            </a:xfrm>
            <a:custGeom>
              <a:avLst/>
              <a:gdLst>
                <a:gd name="T0" fmla="*/ 2 w 40"/>
                <a:gd name="T1" fmla="*/ 17 h 42"/>
                <a:gd name="T2" fmla="*/ 15 w 40"/>
                <a:gd name="T3" fmla="*/ 17 h 42"/>
                <a:gd name="T4" fmla="*/ 15 w 40"/>
                <a:gd name="T5" fmla="*/ 5 h 42"/>
                <a:gd name="T6" fmla="*/ 27 w 40"/>
                <a:gd name="T7" fmla="*/ 0 h 42"/>
                <a:gd name="T8" fmla="*/ 29 w 40"/>
                <a:gd name="T9" fmla="*/ 13 h 42"/>
                <a:gd name="T10" fmla="*/ 40 w 40"/>
                <a:gd name="T11" fmla="*/ 21 h 42"/>
                <a:gd name="T12" fmla="*/ 31 w 40"/>
                <a:gd name="T13" fmla="*/ 30 h 42"/>
                <a:gd name="T14" fmla="*/ 31 w 40"/>
                <a:gd name="T15" fmla="*/ 42 h 42"/>
                <a:gd name="T16" fmla="*/ 23 w 40"/>
                <a:gd name="T17" fmla="*/ 42 h 42"/>
                <a:gd name="T18" fmla="*/ 17 w 40"/>
                <a:gd name="T19" fmla="*/ 36 h 42"/>
                <a:gd name="T20" fmla="*/ 11 w 40"/>
                <a:gd name="T21" fmla="*/ 42 h 42"/>
                <a:gd name="T22" fmla="*/ 0 w 40"/>
                <a:gd name="T23" fmla="*/ 42 h 42"/>
                <a:gd name="T24" fmla="*/ 2 w 40"/>
                <a:gd name="T25" fmla="*/ 32 h 42"/>
                <a:gd name="T26" fmla="*/ 4 w 40"/>
                <a:gd name="T27" fmla="*/ 25 h 42"/>
                <a:gd name="T28" fmla="*/ 2 w 40"/>
                <a:gd name="T29" fmla="*/ 1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" h="42">
                  <a:moveTo>
                    <a:pt x="2" y="17"/>
                  </a:moveTo>
                  <a:lnTo>
                    <a:pt x="15" y="17"/>
                  </a:lnTo>
                  <a:lnTo>
                    <a:pt x="15" y="5"/>
                  </a:lnTo>
                  <a:lnTo>
                    <a:pt x="27" y="0"/>
                  </a:lnTo>
                  <a:lnTo>
                    <a:pt x="29" y="13"/>
                  </a:lnTo>
                  <a:lnTo>
                    <a:pt x="40" y="21"/>
                  </a:lnTo>
                  <a:lnTo>
                    <a:pt x="31" y="30"/>
                  </a:lnTo>
                  <a:lnTo>
                    <a:pt x="31" y="42"/>
                  </a:lnTo>
                  <a:lnTo>
                    <a:pt x="23" y="42"/>
                  </a:lnTo>
                  <a:lnTo>
                    <a:pt x="17" y="36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4" y="25"/>
                  </a:lnTo>
                  <a:lnTo>
                    <a:pt x="2" y="17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34" name="Freeform 50"/>
            <p:cNvSpPr>
              <a:spLocks/>
            </p:cNvSpPr>
            <p:nvPr/>
          </p:nvSpPr>
          <p:spPr bwMode="auto">
            <a:xfrm>
              <a:off x="2044" y="3574"/>
              <a:ext cx="354" cy="290"/>
            </a:xfrm>
            <a:custGeom>
              <a:avLst/>
              <a:gdLst>
                <a:gd name="T0" fmla="*/ 159 w 170"/>
                <a:gd name="T1" fmla="*/ 70 h 139"/>
                <a:gd name="T2" fmla="*/ 139 w 170"/>
                <a:gd name="T3" fmla="*/ 65 h 139"/>
                <a:gd name="T4" fmla="*/ 132 w 170"/>
                <a:gd name="T5" fmla="*/ 70 h 139"/>
                <a:gd name="T6" fmla="*/ 117 w 170"/>
                <a:gd name="T7" fmla="*/ 63 h 139"/>
                <a:gd name="T8" fmla="*/ 110 w 170"/>
                <a:gd name="T9" fmla="*/ 58 h 139"/>
                <a:gd name="T10" fmla="*/ 106 w 170"/>
                <a:gd name="T11" fmla="*/ 50 h 139"/>
                <a:gd name="T12" fmla="*/ 97 w 170"/>
                <a:gd name="T13" fmla="*/ 67 h 139"/>
                <a:gd name="T14" fmla="*/ 94 w 170"/>
                <a:gd name="T15" fmla="*/ 77 h 139"/>
                <a:gd name="T16" fmla="*/ 101 w 170"/>
                <a:gd name="T17" fmla="*/ 84 h 139"/>
                <a:gd name="T18" fmla="*/ 109 w 170"/>
                <a:gd name="T19" fmla="*/ 95 h 139"/>
                <a:gd name="T20" fmla="*/ 102 w 170"/>
                <a:gd name="T21" fmla="*/ 100 h 139"/>
                <a:gd name="T22" fmla="*/ 90 w 170"/>
                <a:gd name="T23" fmla="*/ 107 h 139"/>
                <a:gd name="T24" fmla="*/ 88 w 170"/>
                <a:gd name="T25" fmla="*/ 119 h 139"/>
                <a:gd name="T26" fmla="*/ 81 w 170"/>
                <a:gd name="T27" fmla="*/ 128 h 139"/>
                <a:gd name="T28" fmla="*/ 77 w 170"/>
                <a:gd name="T29" fmla="*/ 136 h 139"/>
                <a:gd name="T30" fmla="*/ 66 w 170"/>
                <a:gd name="T31" fmla="*/ 133 h 139"/>
                <a:gd name="T32" fmla="*/ 44 w 170"/>
                <a:gd name="T33" fmla="*/ 127 h 139"/>
                <a:gd name="T34" fmla="*/ 32 w 170"/>
                <a:gd name="T35" fmla="*/ 112 h 139"/>
                <a:gd name="T36" fmla="*/ 26 w 170"/>
                <a:gd name="T37" fmla="*/ 98 h 139"/>
                <a:gd name="T38" fmla="*/ 10 w 170"/>
                <a:gd name="T39" fmla="*/ 93 h 139"/>
                <a:gd name="T40" fmla="*/ 0 w 170"/>
                <a:gd name="T41" fmla="*/ 75 h 139"/>
                <a:gd name="T42" fmla="*/ 7 w 170"/>
                <a:gd name="T43" fmla="*/ 59 h 139"/>
                <a:gd name="T44" fmla="*/ 9 w 170"/>
                <a:gd name="T45" fmla="*/ 47 h 139"/>
                <a:gd name="T46" fmla="*/ 20 w 170"/>
                <a:gd name="T47" fmla="*/ 44 h 139"/>
                <a:gd name="T48" fmla="*/ 28 w 170"/>
                <a:gd name="T49" fmla="*/ 43 h 139"/>
                <a:gd name="T50" fmla="*/ 33 w 170"/>
                <a:gd name="T51" fmla="*/ 33 h 139"/>
                <a:gd name="T52" fmla="*/ 41 w 170"/>
                <a:gd name="T53" fmla="*/ 24 h 139"/>
                <a:gd name="T54" fmla="*/ 54 w 170"/>
                <a:gd name="T55" fmla="*/ 17 h 139"/>
                <a:gd name="T56" fmla="*/ 64 w 170"/>
                <a:gd name="T57" fmla="*/ 19 h 139"/>
                <a:gd name="T58" fmla="*/ 80 w 170"/>
                <a:gd name="T59" fmla="*/ 15 h 139"/>
                <a:gd name="T60" fmla="*/ 95 w 170"/>
                <a:gd name="T61" fmla="*/ 8 h 139"/>
                <a:gd name="T62" fmla="*/ 101 w 170"/>
                <a:gd name="T63" fmla="*/ 1 h 139"/>
                <a:gd name="T64" fmla="*/ 121 w 170"/>
                <a:gd name="T65" fmla="*/ 11 h 139"/>
                <a:gd name="T66" fmla="*/ 137 w 170"/>
                <a:gd name="T67" fmla="*/ 32 h 139"/>
                <a:gd name="T68" fmla="*/ 145 w 170"/>
                <a:gd name="T69" fmla="*/ 39 h 139"/>
                <a:gd name="T70" fmla="*/ 156 w 170"/>
                <a:gd name="T71" fmla="*/ 52 h 139"/>
                <a:gd name="T72" fmla="*/ 170 w 170"/>
                <a:gd name="T73" fmla="*/ 5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0" h="139">
                  <a:moveTo>
                    <a:pt x="170" y="61"/>
                  </a:moveTo>
                  <a:cubicBezTo>
                    <a:pt x="159" y="70"/>
                    <a:pt x="159" y="70"/>
                    <a:pt x="159" y="70"/>
                  </a:cubicBezTo>
                  <a:cubicBezTo>
                    <a:pt x="145" y="69"/>
                    <a:pt x="145" y="69"/>
                    <a:pt x="145" y="69"/>
                  </a:cubicBezTo>
                  <a:cubicBezTo>
                    <a:pt x="139" y="65"/>
                    <a:pt x="139" y="65"/>
                    <a:pt x="139" y="65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101" y="84"/>
                    <a:pt x="101" y="84"/>
                    <a:pt x="101" y="84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98" y="101"/>
                    <a:pt x="98" y="101"/>
                    <a:pt x="98" y="101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2" y="122"/>
                    <a:pt x="82" y="122"/>
                    <a:pt x="82" y="122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75" y="136"/>
                    <a:pt x="74" y="136"/>
                    <a:pt x="72" y="137"/>
                  </a:cubicBezTo>
                  <a:cubicBezTo>
                    <a:pt x="69" y="139"/>
                    <a:pt x="67" y="136"/>
                    <a:pt x="66" y="133"/>
                  </a:cubicBezTo>
                  <a:cubicBezTo>
                    <a:pt x="65" y="131"/>
                    <a:pt x="58" y="124"/>
                    <a:pt x="52" y="124"/>
                  </a:cubicBezTo>
                  <a:cubicBezTo>
                    <a:pt x="48" y="124"/>
                    <a:pt x="47" y="127"/>
                    <a:pt x="44" y="12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32" y="112"/>
                    <a:pt x="32" y="112"/>
                    <a:pt x="32" y="112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63" y="54"/>
                    <a:pt x="163" y="54"/>
                    <a:pt x="163" y="54"/>
                  </a:cubicBezTo>
                  <a:cubicBezTo>
                    <a:pt x="170" y="58"/>
                    <a:pt x="170" y="58"/>
                    <a:pt x="170" y="58"/>
                  </a:cubicBezTo>
                  <a:lnTo>
                    <a:pt x="170" y="61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35" name="Freeform 51"/>
            <p:cNvSpPr>
              <a:spLocks/>
            </p:cNvSpPr>
            <p:nvPr/>
          </p:nvSpPr>
          <p:spPr bwMode="auto">
            <a:xfrm>
              <a:off x="1913" y="3697"/>
              <a:ext cx="225" cy="160"/>
            </a:xfrm>
            <a:custGeom>
              <a:avLst/>
              <a:gdLst>
                <a:gd name="T0" fmla="*/ 107 w 108"/>
                <a:gd name="T1" fmla="*/ 68 h 77"/>
                <a:gd name="T2" fmla="*/ 106 w 108"/>
                <a:gd name="T3" fmla="*/ 68 h 77"/>
                <a:gd name="T4" fmla="*/ 100 w 108"/>
                <a:gd name="T5" fmla="*/ 73 h 77"/>
                <a:gd name="T6" fmla="*/ 87 w 108"/>
                <a:gd name="T7" fmla="*/ 74 h 77"/>
                <a:gd name="T8" fmla="*/ 73 w 108"/>
                <a:gd name="T9" fmla="*/ 73 h 77"/>
                <a:gd name="T10" fmla="*/ 59 w 108"/>
                <a:gd name="T11" fmla="*/ 69 h 77"/>
                <a:gd name="T12" fmla="*/ 47 w 108"/>
                <a:gd name="T13" fmla="*/ 73 h 77"/>
                <a:gd name="T14" fmla="*/ 35 w 108"/>
                <a:gd name="T15" fmla="*/ 70 h 77"/>
                <a:gd name="T16" fmla="*/ 20 w 108"/>
                <a:gd name="T17" fmla="*/ 68 h 77"/>
                <a:gd name="T18" fmla="*/ 14 w 108"/>
                <a:gd name="T19" fmla="*/ 67 h 77"/>
                <a:gd name="T20" fmla="*/ 18 w 108"/>
                <a:gd name="T21" fmla="*/ 60 h 77"/>
                <a:gd name="T22" fmla="*/ 14 w 108"/>
                <a:gd name="T23" fmla="*/ 53 h 77"/>
                <a:gd name="T24" fmla="*/ 7 w 108"/>
                <a:gd name="T25" fmla="*/ 51 h 77"/>
                <a:gd name="T26" fmla="*/ 1 w 108"/>
                <a:gd name="T27" fmla="*/ 49 h 77"/>
                <a:gd name="T28" fmla="*/ 0 w 108"/>
                <a:gd name="T29" fmla="*/ 42 h 77"/>
                <a:gd name="T30" fmla="*/ 4 w 108"/>
                <a:gd name="T31" fmla="*/ 42 h 77"/>
                <a:gd name="T32" fmla="*/ 8 w 108"/>
                <a:gd name="T33" fmla="*/ 37 h 77"/>
                <a:gd name="T34" fmla="*/ 6 w 108"/>
                <a:gd name="T35" fmla="*/ 33 h 77"/>
                <a:gd name="T36" fmla="*/ 9 w 108"/>
                <a:gd name="T37" fmla="*/ 28 h 77"/>
                <a:gd name="T38" fmla="*/ 17 w 108"/>
                <a:gd name="T39" fmla="*/ 28 h 77"/>
                <a:gd name="T40" fmla="*/ 19 w 108"/>
                <a:gd name="T41" fmla="*/ 22 h 77"/>
                <a:gd name="T42" fmla="*/ 18 w 108"/>
                <a:gd name="T43" fmla="*/ 7 h 77"/>
                <a:gd name="T44" fmla="*/ 16 w 108"/>
                <a:gd name="T45" fmla="*/ 5 h 77"/>
                <a:gd name="T46" fmla="*/ 25 w 108"/>
                <a:gd name="T47" fmla="*/ 0 h 77"/>
                <a:gd name="T48" fmla="*/ 36 w 108"/>
                <a:gd name="T49" fmla="*/ 4 h 77"/>
                <a:gd name="T50" fmla="*/ 45 w 108"/>
                <a:gd name="T51" fmla="*/ 4 h 77"/>
                <a:gd name="T52" fmla="*/ 49 w 108"/>
                <a:gd name="T53" fmla="*/ 11 h 77"/>
                <a:gd name="T54" fmla="*/ 61 w 108"/>
                <a:gd name="T55" fmla="*/ 4 h 77"/>
                <a:gd name="T56" fmla="*/ 68 w 108"/>
                <a:gd name="T57" fmla="*/ 8 h 77"/>
                <a:gd name="T58" fmla="*/ 63 w 108"/>
                <a:gd name="T59" fmla="*/ 16 h 77"/>
                <a:gd name="T60" fmla="*/ 71 w 108"/>
                <a:gd name="T61" fmla="*/ 25 h 77"/>
                <a:gd name="T62" fmla="*/ 73 w 108"/>
                <a:gd name="T63" fmla="*/ 34 h 77"/>
                <a:gd name="T64" fmla="*/ 81 w 108"/>
                <a:gd name="T65" fmla="*/ 37 h 77"/>
                <a:gd name="T66" fmla="*/ 89 w 108"/>
                <a:gd name="T67" fmla="*/ 39 h 77"/>
                <a:gd name="T68" fmla="*/ 95 w 108"/>
                <a:gd name="T69" fmla="*/ 45 h 77"/>
                <a:gd name="T70" fmla="*/ 95 w 108"/>
                <a:gd name="T71" fmla="*/ 53 h 77"/>
                <a:gd name="T72" fmla="*/ 108 w 108"/>
                <a:gd name="T73" fmla="*/ 58 h 77"/>
                <a:gd name="T74" fmla="*/ 107 w 108"/>
                <a:gd name="T75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8" h="77">
                  <a:moveTo>
                    <a:pt x="107" y="68"/>
                  </a:moveTo>
                  <a:cubicBezTo>
                    <a:pt x="107" y="68"/>
                    <a:pt x="106" y="68"/>
                    <a:pt x="106" y="68"/>
                  </a:cubicBezTo>
                  <a:cubicBezTo>
                    <a:pt x="102" y="69"/>
                    <a:pt x="102" y="73"/>
                    <a:pt x="100" y="73"/>
                  </a:cubicBezTo>
                  <a:cubicBezTo>
                    <a:pt x="99" y="74"/>
                    <a:pt x="89" y="75"/>
                    <a:pt x="87" y="74"/>
                  </a:cubicBezTo>
                  <a:cubicBezTo>
                    <a:pt x="85" y="73"/>
                    <a:pt x="77" y="73"/>
                    <a:pt x="73" y="73"/>
                  </a:cubicBezTo>
                  <a:cubicBezTo>
                    <a:pt x="68" y="73"/>
                    <a:pt x="64" y="73"/>
                    <a:pt x="59" y="69"/>
                  </a:cubicBezTo>
                  <a:cubicBezTo>
                    <a:pt x="55" y="66"/>
                    <a:pt x="51" y="69"/>
                    <a:pt x="47" y="73"/>
                  </a:cubicBezTo>
                  <a:cubicBezTo>
                    <a:pt x="43" y="77"/>
                    <a:pt x="39" y="70"/>
                    <a:pt x="35" y="70"/>
                  </a:cubicBezTo>
                  <a:cubicBezTo>
                    <a:pt x="31" y="69"/>
                    <a:pt x="25" y="69"/>
                    <a:pt x="20" y="68"/>
                  </a:cubicBezTo>
                  <a:cubicBezTo>
                    <a:pt x="18" y="67"/>
                    <a:pt x="16" y="67"/>
                    <a:pt x="14" y="67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108" y="58"/>
                    <a:pt x="108" y="58"/>
                    <a:pt x="108" y="58"/>
                  </a:cubicBezTo>
                  <a:lnTo>
                    <a:pt x="107" y="68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36" name="Freeform 52"/>
            <p:cNvSpPr>
              <a:spLocks/>
            </p:cNvSpPr>
            <p:nvPr/>
          </p:nvSpPr>
          <p:spPr bwMode="auto">
            <a:xfrm>
              <a:off x="1735" y="3664"/>
              <a:ext cx="217" cy="252"/>
            </a:xfrm>
            <a:custGeom>
              <a:avLst/>
              <a:gdLst>
                <a:gd name="T0" fmla="*/ 89 w 104"/>
                <a:gd name="T1" fmla="*/ 83 h 121"/>
                <a:gd name="T2" fmla="*/ 64 w 104"/>
                <a:gd name="T3" fmla="*/ 75 h 121"/>
                <a:gd name="T4" fmla="*/ 59 w 104"/>
                <a:gd name="T5" fmla="*/ 88 h 121"/>
                <a:gd name="T6" fmla="*/ 66 w 104"/>
                <a:gd name="T7" fmla="*/ 102 h 121"/>
                <a:gd name="T8" fmla="*/ 54 w 104"/>
                <a:gd name="T9" fmla="*/ 102 h 121"/>
                <a:gd name="T10" fmla="*/ 42 w 104"/>
                <a:gd name="T11" fmla="*/ 118 h 121"/>
                <a:gd name="T12" fmla="*/ 22 w 104"/>
                <a:gd name="T13" fmla="*/ 120 h 121"/>
                <a:gd name="T14" fmla="*/ 22 w 104"/>
                <a:gd name="T15" fmla="*/ 116 h 121"/>
                <a:gd name="T16" fmla="*/ 23 w 104"/>
                <a:gd name="T17" fmla="*/ 106 h 121"/>
                <a:gd name="T18" fmla="*/ 10 w 104"/>
                <a:gd name="T19" fmla="*/ 106 h 121"/>
                <a:gd name="T20" fmla="*/ 4 w 104"/>
                <a:gd name="T21" fmla="*/ 99 h 121"/>
                <a:gd name="T22" fmla="*/ 12 w 104"/>
                <a:gd name="T23" fmla="*/ 85 h 121"/>
                <a:gd name="T24" fmla="*/ 15 w 104"/>
                <a:gd name="T25" fmla="*/ 81 h 121"/>
                <a:gd name="T26" fmla="*/ 21 w 104"/>
                <a:gd name="T27" fmla="*/ 68 h 121"/>
                <a:gd name="T28" fmla="*/ 31 w 104"/>
                <a:gd name="T29" fmla="*/ 58 h 121"/>
                <a:gd name="T30" fmla="*/ 39 w 104"/>
                <a:gd name="T31" fmla="*/ 61 h 121"/>
                <a:gd name="T32" fmla="*/ 45 w 104"/>
                <a:gd name="T33" fmla="*/ 56 h 121"/>
                <a:gd name="T34" fmla="*/ 40 w 104"/>
                <a:gd name="T35" fmla="*/ 46 h 121"/>
                <a:gd name="T36" fmla="*/ 31 w 104"/>
                <a:gd name="T37" fmla="*/ 47 h 121"/>
                <a:gd name="T38" fmla="*/ 20 w 104"/>
                <a:gd name="T39" fmla="*/ 45 h 121"/>
                <a:gd name="T40" fmla="*/ 16 w 104"/>
                <a:gd name="T41" fmla="*/ 31 h 121"/>
                <a:gd name="T42" fmla="*/ 16 w 104"/>
                <a:gd name="T43" fmla="*/ 17 h 121"/>
                <a:gd name="T44" fmla="*/ 28 w 104"/>
                <a:gd name="T45" fmla="*/ 19 h 121"/>
                <a:gd name="T46" fmla="*/ 34 w 104"/>
                <a:gd name="T47" fmla="*/ 29 h 121"/>
                <a:gd name="T48" fmla="*/ 44 w 104"/>
                <a:gd name="T49" fmla="*/ 26 h 121"/>
                <a:gd name="T50" fmla="*/ 54 w 104"/>
                <a:gd name="T51" fmla="*/ 18 h 121"/>
                <a:gd name="T52" fmla="*/ 58 w 104"/>
                <a:gd name="T53" fmla="*/ 1 h 121"/>
                <a:gd name="T54" fmla="*/ 68 w 104"/>
                <a:gd name="T55" fmla="*/ 6 h 121"/>
                <a:gd name="T56" fmla="*/ 87 w 104"/>
                <a:gd name="T57" fmla="*/ 17 h 121"/>
                <a:gd name="T58" fmla="*/ 103 w 104"/>
                <a:gd name="T59" fmla="*/ 23 h 121"/>
                <a:gd name="T60" fmla="*/ 102 w 104"/>
                <a:gd name="T61" fmla="*/ 44 h 121"/>
                <a:gd name="T62" fmla="*/ 91 w 104"/>
                <a:gd name="T63" fmla="*/ 49 h 121"/>
                <a:gd name="T64" fmla="*/ 89 w 104"/>
                <a:gd name="T65" fmla="*/ 58 h 121"/>
                <a:gd name="T66" fmla="*/ 86 w 104"/>
                <a:gd name="T67" fmla="*/ 65 h 121"/>
                <a:gd name="T68" fmla="*/ 99 w 104"/>
                <a:gd name="T69" fmla="*/ 69 h 121"/>
                <a:gd name="T70" fmla="*/ 99 w 104"/>
                <a:gd name="T71" fmla="*/ 8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121">
                  <a:moveTo>
                    <a:pt x="99" y="83"/>
                  </a:moveTo>
                  <a:cubicBezTo>
                    <a:pt x="95" y="83"/>
                    <a:pt x="92" y="83"/>
                    <a:pt x="89" y="83"/>
                  </a:cubicBezTo>
                  <a:cubicBezTo>
                    <a:pt x="85" y="83"/>
                    <a:pt x="84" y="83"/>
                    <a:pt x="79" y="80"/>
                  </a:cubicBezTo>
                  <a:cubicBezTo>
                    <a:pt x="75" y="76"/>
                    <a:pt x="65" y="74"/>
                    <a:pt x="64" y="75"/>
                  </a:cubicBezTo>
                  <a:cubicBezTo>
                    <a:pt x="63" y="76"/>
                    <a:pt x="62" y="78"/>
                    <a:pt x="59" y="81"/>
                  </a:cubicBezTo>
                  <a:cubicBezTo>
                    <a:pt x="56" y="85"/>
                    <a:pt x="58" y="86"/>
                    <a:pt x="59" y="88"/>
                  </a:cubicBezTo>
                  <a:cubicBezTo>
                    <a:pt x="60" y="90"/>
                    <a:pt x="58" y="90"/>
                    <a:pt x="56" y="93"/>
                  </a:cubicBezTo>
                  <a:cubicBezTo>
                    <a:pt x="54" y="95"/>
                    <a:pt x="59" y="97"/>
                    <a:pt x="66" y="102"/>
                  </a:cubicBezTo>
                  <a:cubicBezTo>
                    <a:pt x="73" y="108"/>
                    <a:pt x="68" y="108"/>
                    <a:pt x="65" y="109"/>
                  </a:cubicBezTo>
                  <a:cubicBezTo>
                    <a:pt x="62" y="110"/>
                    <a:pt x="57" y="105"/>
                    <a:pt x="54" y="102"/>
                  </a:cubicBezTo>
                  <a:cubicBezTo>
                    <a:pt x="51" y="99"/>
                    <a:pt x="47" y="103"/>
                    <a:pt x="43" y="105"/>
                  </a:cubicBezTo>
                  <a:cubicBezTo>
                    <a:pt x="39" y="108"/>
                    <a:pt x="41" y="115"/>
                    <a:pt x="42" y="118"/>
                  </a:cubicBezTo>
                  <a:cubicBezTo>
                    <a:pt x="42" y="121"/>
                    <a:pt x="41" y="120"/>
                    <a:pt x="35" y="120"/>
                  </a:cubicBezTo>
                  <a:cubicBezTo>
                    <a:pt x="30" y="120"/>
                    <a:pt x="25" y="118"/>
                    <a:pt x="22" y="120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4" y="100"/>
                    <a:pt x="4" y="99"/>
                  </a:cubicBezTo>
                  <a:cubicBezTo>
                    <a:pt x="5" y="99"/>
                    <a:pt x="9" y="93"/>
                    <a:pt x="9" y="93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4" y="18"/>
                    <a:pt x="54" y="18"/>
                  </a:cubicBezTo>
                  <a:cubicBezTo>
                    <a:pt x="55" y="17"/>
                    <a:pt x="58" y="11"/>
                    <a:pt x="58" y="1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89" y="58"/>
                    <a:pt x="89" y="58"/>
                    <a:pt x="89" y="58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103" y="76"/>
                    <a:pt x="103" y="76"/>
                    <a:pt x="103" y="76"/>
                  </a:cubicBezTo>
                  <a:lnTo>
                    <a:pt x="99" y="83"/>
                  </a:lnTo>
                  <a:close/>
                </a:path>
              </a:pathLst>
            </a:custGeom>
            <a:solidFill>
              <a:srgbClr val="2CACBA"/>
            </a:solidFill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37" name="Freeform 53"/>
            <p:cNvSpPr>
              <a:spLocks/>
            </p:cNvSpPr>
            <p:nvPr/>
          </p:nvSpPr>
          <p:spPr bwMode="auto">
            <a:xfrm>
              <a:off x="1802" y="3355"/>
              <a:ext cx="315" cy="365"/>
            </a:xfrm>
            <a:custGeom>
              <a:avLst/>
              <a:gdLst>
                <a:gd name="T0" fmla="*/ 225 w 315"/>
                <a:gd name="T1" fmla="*/ 9 h 365"/>
                <a:gd name="T2" fmla="*/ 261 w 315"/>
                <a:gd name="T3" fmla="*/ 50 h 365"/>
                <a:gd name="T4" fmla="*/ 279 w 315"/>
                <a:gd name="T5" fmla="*/ 77 h 365"/>
                <a:gd name="T6" fmla="*/ 273 w 315"/>
                <a:gd name="T7" fmla="*/ 109 h 365"/>
                <a:gd name="T8" fmla="*/ 271 w 315"/>
                <a:gd name="T9" fmla="*/ 146 h 365"/>
                <a:gd name="T10" fmla="*/ 279 w 315"/>
                <a:gd name="T11" fmla="*/ 171 h 365"/>
                <a:gd name="T12" fmla="*/ 275 w 315"/>
                <a:gd name="T13" fmla="*/ 196 h 365"/>
                <a:gd name="T14" fmla="*/ 296 w 315"/>
                <a:gd name="T15" fmla="*/ 223 h 365"/>
                <a:gd name="T16" fmla="*/ 306 w 315"/>
                <a:gd name="T17" fmla="*/ 242 h 365"/>
                <a:gd name="T18" fmla="*/ 315 w 315"/>
                <a:gd name="T19" fmla="*/ 265 h 365"/>
                <a:gd name="T20" fmla="*/ 315 w 315"/>
                <a:gd name="T21" fmla="*/ 300 h 365"/>
                <a:gd name="T22" fmla="*/ 288 w 315"/>
                <a:gd name="T23" fmla="*/ 302 h 365"/>
                <a:gd name="T24" fmla="*/ 271 w 315"/>
                <a:gd name="T25" fmla="*/ 307 h 365"/>
                <a:gd name="T26" fmla="*/ 261 w 315"/>
                <a:gd name="T27" fmla="*/ 327 h 365"/>
                <a:gd name="T28" fmla="*/ 252 w 315"/>
                <a:gd name="T29" fmla="*/ 359 h 365"/>
                <a:gd name="T30" fmla="*/ 213 w 315"/>
                <a:gd name="T31" fmla="*/ 365 h 365"/>
                <a:gd name="T32" fmla="*/ 186 w 315"/>
                <a:gd name="T33" fmla="*/ 350 h 365"/>
                <a:gd name="T34" fmla="*/ 144 w 315"/>
                <a:gd name="T35" fmla="*/ 352 h 365"/>
                <a:gd name="T36" fmla="*/ 115 w 315"/>
                <a:gd name="T37" fmla="*/ 344 h 365"/>
                <a:gd name="T38" fmla="*/ 75 w 315"/>
                <a:gd name="T39" fmla="*/ 321 h 365"/>
                <a:gd name="T40" fmla="*/ 54 w 315"/>
                <a:gd name="T41" fmla="*/ 311 h 365"/>
                <a:gd name="T42" fmla="*/ 36 w 315"/>
                <a:gd name="T43" fmla="*/ 309 h 365"/>
                <a:gd name="T44" fmla="*/ 0 w 315"/>
                <a:gd name="T45" fmla="*/ 284 h 365"/>
                <a:gd name="T46" fmla="*/ 19 w 315"/>
                <a:gd name="T47" fmla="*/ 248 h 365"/>
                <a:gd name="T48" fmla="*/ 50 w 315"/>
                <a:gd name="T49" fmla="*/ 244 h 365"/>
                <a:gd name="T50" fmla="*/ 67 w 315"/>
                <a:gd name="T51" fmla="*/ 221 h 365"/>
                <a:gd name="T52" fmla="*/ 92 w 315"/>
                <a:gd name="T53" fmla="*/ 221 h 365"/>
                <a:gd name="T54" fmla="*/ 98 w 315"/>
                <a:gd name="T55" fmla="*/ 200 h 365"/>
                <a:gd name="T56" fmla="*/ 127 w 315"/>
                <a:gd name="T57" fmla="*/ 186 h 365"/>
                <a:gd name="T58" fmla="*/ 129 w 315"/>
                <a:gd name="T59" fmla="*/ 161 h 365"/>
                <a:gd name="T60" fmla="*/ 121 w 315"/>
                <a:gd name="T61" fmla="*/ 136 h 365"/>
                <a:gd name="T62" fmla="*/ 131 w 315"/>
                <a:gd name="T63" fmla="*/ 107 h 365"/>
                <a:gd name="T64" fmla="*/ 177 w 315"/>
                <a:gd name="T65" fmla="*/ 67 h 365"/>
                <a:gd name="T66" fmla="*/ 188 w 315"/>
                <a:gd name="T67" fmla="*/ 36 h 365"/>
                <a:gd name="T68" fmla="*/ 200 w 315"/>
                <a:gd name="T69" fmla="*/ 15 h 365"/>
                <a:gd name="T70" fmla="*/ 213 w 315"/>
                <a:gd name="T71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5" h="365">
                  <a:moveTo>
                    <a:pt x="213" y="0"/>
                  </a:moveTo>
                  <a:lnTo>
                    <a:pt x="225" y="9"/>
                  </a:lnTo>
                  <a:lnTo>
                    <a:pt x="223" y="19"/>
                  </a:lnTo>
                  <a:lnTo>
                    <a:pt x="261" y="50"/>
                  </a:lnTo>
                  <a:lnTo>
                    <a:pt x="267" y="67"/>
                  </a:lnTo>
                  <a:lnTo>
                    <a:pt x="279" y="77"/>
                  </a:lnTo>
                  <a:lnTo>
                    <a:pt x="279" y="98"/>
                  </a:lnTo>
                  <a:lnTo>
                    <a:pt x="273" y="109"/>
                  </a:lnTo>
                  <a:lnTo>
                    <a:pt x="273" y="129"/>
                  </a:lnTo>
                  <a:lnTo>
                    <a:pt x="271" y="146"/>
                  </a:lnTo>
                  <a:lnTo>
                    <a:pt x="281" y="161"/>
                  </a:lnTo>
                  <a:lnTo>
                    <a:pt x="279" y="171"/>
                  </a:lnTo>
                  <a:lnTo>
                    <a:pt x="271" y="182"/>
                  </a:lnTo>
                  <a:lnTo>
                    <a:pt x="275" y="196"/>
                  </a:lnTo>
                  <a:lnTo>
                    <a:pt x="292" y="202"/>
                  </a:lnTo>
                  <a:lnTo>
                    <a:pt x="296" y="223"/>
                  </a:lnTo>
                  <a:lnTo>
                    <a:pt x="309" y="227"/>
                  </a:lnTo>
                  <a:lnTo>
                    <a:pt x="306" y="242"/>
                  </a:lnTo>
                  <a:lnTo>
                    <a:pt x="309" y="259"/>
                  </a:lnTo>
                  <a:lnTo>
                    <a:pt x="315" y="265"/>
                  </a:lnTo>
                  <a:lnTo>
                    <a:pt x="311" y="288"/>
                  </a:lnTo>
                  <a:lnTo>
                    <a:pt x="315" y="300"/>
                  </a:lnTo>
                  <a:lnTo>
                    <a:pt x="300" y="309"/>
                  </a:lnTo>
                  <a:lnTo>
                    <a:pt x="288" y="302"/>
                  </a:lnTo>
                  <a:lnTo>
                    <a:pt x="284" y="311"/>
                  </a:lnTo>
                  <a:lnTo>
                    <a:pt x="271" y="307"/>
                  </a:lnTo>
                  <a:lnTo>
                    <a:pt x="261" y="317"/>
                  </a:lnTo>
                  <a:lnTo>
                    <a:pt x="261" y="327"/>
                  </a:lnTo>
                  <a:lnTo>
                    <a:pt x="256" y="342"/>
                  </a:lnTo>
                  <a:lnTo>
                    <a:pt x="252" y="359"/>
                  </a:lnTo>
                  <a:lnTo>
                    <a:pt x="238" y="350"/>
                  </a:lnTo>
                  <a:lnTo>
                    <a:pt x="213" y="365"/>
                  </a:lnTo>
                  <a:lnTo>
                    <a:pt x="204" y="350"/>
                  </a:lnTo>
                  <a:lnTo>
                    <a:pt x="186" y="350"/>
                  </a:lnTo>
                  <a:lnTo>
                    <a:pt x="163" y="342"/>
                  </a:lnTo>
                  <a:lnTo>
                    <a:pt x="144" y="352"/>
                  </a:lnTo>
                  <a:lnTo>
                    <a:pt x="125" y="334"/>
                  </a:lnTo>
                  <a:lnTo>
                    <a:pt x="115" y="344"/>
                  </a:lnTo>
                  <a:lnTo>
                    <a:pt x="96" y="332"/>
                  </a:lnTo>
                  <a:lnTo>
                    <a:pt x="75" y="321"/>
                  </a:lnTo>
                  <a:lnTo>
                    <a:pt x="65" y="309"/>
                  </a:lnTo>
                  <a:lnTo>
                    <a:pt x="54" y="311"/>
                  </a:lnTo>
                  <a:lnTo>
                    <a:pt x="42" y="323"/>
                  </a:lnTo>
                  <a:lnTo>
                    <a:pt x="36" y="309"/>
                  </a:lnTo>
                  <a:lnTo>
                    <a:pt x="21" y="307"/>
                  </a:lnTo>
                  <a:lnTo>
                    <a:pt x="0" y="284"/>
                  </a:lnTo>
                  <a:lnTo>
                    <a:pt x="15" y="267"/>
                  </a:lnTo>
                  <a:lnTo>
                    <a:pt x="19" y="248"/>
                  </a:lnTo>
                  <a:lnTo>
                    <a:pt x="40" y="250"/>
                  </a:lnTo>
                  <a:lnTo>
                    <a:pt x="50" y="244"/>
                  </a:lnTo>
                  <a:lnTo>
                    <a:pt x="56" y="225"/>
                  </a:lnTo>
                  <a:lnTo>
                    <a:pt x="67" y="221"/>
                  </a:lnTo>
                  <a:lnTo>
                    <a:pt x="79" y="232"/>
                  </a:lnTo>
                  <a:lnTo>
                    <a:pt x="92" y="221"/>
                  </a:lnTo>
                  <a:lnTo>
                    <a:pt x="83" y="209"/>
                  </a:lnTo>
                  <a:lnTo>
                    <a:pt x="98" y="200"/>
                  </a:lnTo>
                  <a:lnTo>
                    <a:pt x="113" y="200"/>
                  </a:lnTo>
                  <a:lnTo>
                    <a:pt x="127" y="186"/>
                  </a:lnTo>
                  <a:lnTo>
                    <a:pt x="117" y="173"/>
                  </a:lnTo>
                  <a:lnTo>
                    <a:pt x="129" y="161"/>
                  </a:lnTo>
                  <a:lnTo>
                    <a:pt x="129" y="146"/>
                  </a:lnTo>
                  <a:lnTo>
                    <a:pt x="121" y="136"/>
                  </a:lnTo>
                  <a:lnTo>
                    <a:pt x="123" y="119"/>
                  </a:lnTo>
                  <a:lnTo>
                    <a:pt x="131" y="107"/>
                  </a:lnTo>
                  <a:lnTo>
                    <a:pt x="150" y="107"/>
                  </a:lnTo>
                  <a:lnTo>
                    <a:pt x="177" y="67"/>
                  </a:lnTo>
                  <a:lnTo>
                    <a:pt x="188" y="54"/>
                  </a:lnTo>
                  <a:lnTo>
                    <a:pt x="188" y="36"/>
                  </a:lnTo>
                  <a:lnTo>
                    <a:pt x="202" y="29"/>
                  </a:lnTo>
                  <a:lnTo>
                    <a:pt x="200" y="15"/>
                  </a:lnTo>
                  <a:lnTo>
                    <a:pt x="208" y="4"/>
                  </a:lnTo>
                  <a:lnTo>
                    <a:pt x="213" y="0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38" name="Freeform 54"/>
            <p:cNvSpPr>
              <a:spLocks/>
            </p:cNvSpPr>
            <p:nvPr/>
          </p:nvSpPr>
          <p:spPr bwMode="auto">
            <a:xfrm>
              <a:off x="2398" y="3584"/>
              <a:ext cx="456" cy="334"/>
            </a:xfrm>
            <a:custGeom>
              <a:avLst/>
              <a:gdLst>
                <a:gd name="T0" fmla="*/ 31 w 456"/>
                <a:gd name="T1" fmla="*/ 207 h 334"/>
                <a:gd name="T2" fmla="*/ 69 w 456"/>
                <a:gd name="T3" fmla="*/ 219 h 334"/>
                <a:gd name="T4" fmla="*/ 146 w 456"/>
                <a:gd name="T5" fmla="*/ 278 h 334"/>
                <a:gd name="T6" fmla="*/ 192 w 456"/>
                <a:gd name="T7" fmla="*/ 292 h 334"/>
                <a:gd name="T8" fmla="*/ 231 w 456"/>
                <a:gd name="T9" fmla="*/ 278 h 334"/>
                <a:gd name="T10" fmla="*/ 244 w 456"/>
                <a:gd name="T11" fmla="*/ 313 h 334"/>
                <a:gd name="T12" fmla="*/ 244 w 456"/>
                <a:gd name="T13" fmla="*/ 326 h 334"/>
                <a:gd name="T14" fmla="*/ 269 w 456"/>
                <a:gd name="T15" fmla="*/ 313 h 334"/>
                <a:gd name="T16" fmla="*/ 300 w 456"/>
                <a:gd name="T17" fmla="*/ 307 h 334"/>
                <a:gd name="T18" fmla="*/ 352 w 456"/>
                <a:gd name="T19" fmla="*/ 290 h 334"/>
                <a:gd name="T20" fmla="*/ 377 w 456"/>
                <a:gd name="T21" fmla="*/ 294 h 334"/>
                <a:gd name="T22" fmla="*/ 398 w 456"/>
                <a:gd name="T23" fmla="*/ 290 h 334"/>
                <a:gd name="T24" fmla="*/ 427 w 456"/>
                <a:gd name="T25" fmla="*/ 271 h 334"/>
                <a:gd name="T26" fmla="*/ 442 w 456"/>
                <a:gd name="T27" fmla="*/ 232 h 334"/>
                <a:gd name="T28" fmla="*/ 452 w 456"/>
                <a:gd name="T29" fmla="*/ 213 h 334"/>
                <a:gd name="T30" fmla="*/ 421 w 456"/>
                <a:gd name="T31" fmla="*/ 205 h 334"/>
                <a:gd name="T32" fmla="*/ 411 w 456"/>
                <a:gd name="T33" fmla="*/ 171 h 334"/>
                <a:gd name="T34" fmla="*/ 429 w 456"/>
                <a:gd name="T35" fmla="*/ 128 h 334"/>
                <a:gd name="T36" fmla="*/ 406 w 456"/>
                <a:gd name="T37" fmla="*/ 111 h 334"/>
                <a:gd name="T38" fmla="*/ 338 w 456"/>
                <a:gd name="T39" fmla="*/ 82 h 334"/>
                <a:gd name="T40" fmla="*/ 313 w 456"/>
                <a:gd name="T41" fmla="*/ 82 h 334"/>
                <a:gd name="T42" fmla="*/ 319 w 456"/>
                <a:gd name="T43" fmla="*/ 55 h 334"/>
                <a:gd name="T44" fmla="*/ 275 w 456"/>
                <a:gd name="T45" fmla="*/ 7 h 334"/>
                <a:gd name="T46" fmla="*/ 244 w 456"/>
                <a:gd name="T47" fmla="*/ 36 h 334"/>
                <a:gd name="T48" fmla="*/ 213 w 456"/>
                <a:gd name="T49" fmla="*/ 28 h 334"/>
                <a:gd name="T50" fmla="*/ 181 w 456"/>
                <a:gd name="T51" fmla="*/ 17 h 334"/>
                <a:gd name="T52" fmla="*/ 150 w 456"/>
                <a:gd name="T53" fmla="*/ 7 h 334"/>
                <a:gd name="T54" fmla="*/ 113 w 456"/>
                <a:gd name="T55" fmla="*/ 0 h 334"/>
                <a:gd name="T56" fmla="*/ 71 w 456"/>
                <a:gd name="T57" fmla="*/ 40 h 334"/>
                <a:gd name="T58" fmla="*/ 52 w 456"/>
                <a:gd name="T59" fmla="*/ 67 h 334"/>
                <a:gd name="T60" fmla="*/ 27 w 456"/>
                <a:gd name="T61" fmla="*/ 96 h 334"/>
                <a:gd name="T62" fmla="*/ 2 w 456"/>
                <a:gd name="T63" fmla="*/ 115 h 334"/>
                <a:gd name="T64" fmla="*/ 0 w 456"/>
                <a:gd name="T65" fmla="*/ 151 h 334"/>
                <a:gd name="T66" fmla="*/ 8 w 456"/>
                <a:gd name="T67" fmla="*/ 173 h 334"/>
                <a:gd name="T68" fmla="*/ 19 w 456"/>
                <a:gd name="T69" fmla="*/ 20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6" h="334">
                  <a:moveTo>
                    <a:pt x="19" y="205"/>
                  </a:moveTo>
                  <a:lnTo>
                    <a:pt x="31" y="207"/>
                  </a:lnTo>
                  <a:lnTo>
                    <a:pt x="44" y="219"/>
                  </a:lnTo>
                  <a:lnTo>
                    <a:pt x="69" y="219"/>
                  </a:lnTo>
                  <a:lnTo>
                    <a:pt x="111" y="234"/>
                  </a:lnTo>
                  <a:lnTo>
                    <a:pt x="146" y="278"/>
                  </a:lnTo>
                  <a:lnTo>
                    <a:pt x="177" y="278"/>
                  </a:lnTo>
                  <a:lnTo>
                    <a:pt x="192" y="292"/>
                  </a:lnTo>
                  <a:lnTo>
                    <a:pt x="221" y="290"/>
                  </a:lnTo>
                  <a:lnTo>
                    <a:pt x="231" y="278"/>
                  </a:lnTo>
                  <a:lnTo>
                    <a:pt x="246" y="284"/>
                  </a:lnTo>
                  <a:lnTo>
                    <a:pt x="244" y="313"/>
                  </a:lnTo>
                  <a:lnTo>
                    <a:pt x="248" y="319"/>
                  </a:lnTo>
                  <a:lnTo>
                    <a:pt x="244" y="326"/>
                  </a:lnTo>
                  <a:lnTo>
                    <a:pt x="250" y="334"/>
                  </a:lnTo>
                  <a:lnTo>
                    <a:pt x="269" y="313"/>
                  </a:lnTo>
                  <a:lnTo>
                    <a:pt x="288" y="317"/>
                  </a:lnTo>
                  <a:lnTo>
                    <a:pt x="300" y="307"/>
                  </a:lnTo>
                  <a:lnTo>
                    <a:pt x="327" y="309"/>
                  </a:lnTo>
                  <a:lnTo>
                    <a:pt x="352" y="290"/>
                  </a:lnTo>
                  <a:lnTo>
                    <a:pt x="373" y="290"/>
                  </a:lnTo>
                  <a:lnTo>
                    <a:pt x="377" y="294"/>
                  </a:lnTo>
                  <a:lnTo>
                    <a:pt x="390" y="284"/>
                  </a:lnTo>
                  <a:lnTo>
                    <a:pt x="398" y="290"/>
                  </a:lnTo>
                  <a:lnTo>
                    <a:pt x="423" y="271"/>
                  </a:lnTo>
                  <a:lnTo>
                    <a:pt x="427" y="271"/>
                  </a:lnTo>
                  <a:lnTo>
                    <a:pt x="431" y="248"/>
                  </a:lnTo>
                  <a:lnTo>
                    <a:pt x="442" y="232"/>
                  </a:lnTo>
                  <a:lnTo>
                    <a:pt x="456" y="228"/>
                  </a:lnTo>
                  <a:lnTo>
                    <a:pt x="452" y="213"/>
                  </a:lnTo>
                  <a:lnTo>
                    <a:pt x="440" y="205"/>
                  </a:lnTo>
                  <a:lnTo>
                    <a:pt x="421" y="205"/>
                  </a:lnTo>
                  <a:lnTo>
                    <a:pt x="417" y="194"/>
                  </a:lnTo>
                  <a:lnTo>
                    <a:pt x="411" y="171"/>
                  </a:lnTo>
                  <a:lnTo>
                    <a:pt x="438" y="136"/>
                  </a:lnTo>
                  <a:lnTo>
                    <a:pt x="429" y="128"/>
                  </a:lnTo>
                  <a:lnTo>
                    <a:pt x="409" y="128"/>
                  </a:lnTo>
                  <a:lnTo>
                    <a:pt x="406" y="111"/>
                  </a:lnTo>
                  <a:lnTo>
                    <a:pt x="381" y="80"/>
                  </a:lnTo>
                  <a:lnTo>
                    <a:pt x="338" y="82"/>
                  </a:lnTo>
                  <a:lnTo>
                    <a:pt x="327" y="86"/>
                  </a:lnTo>
                  <a:lnTo>
                    <a:pt x="313" y="82"/>
                  </a:lnTo>
                  <a:lnTo>
                    <a:pt x="306" y="67"/>
                  </a:lnTo>
                  <a:lnTo>
                    <a:pt x="319" y="55"/>
                  </a:lnTo>
                  <a:lnTo>
                    <a:pt x="304" y="23"/>
                  </a:lnTo>
                  <a:lnTo>
                    <a:pt x="275" y="7"/>
                  </a:lnTo>
                  <a:lnTo>
                    <a:pt x="248" y="21"/>
                  </a:lnTo>
                  <a:lnTo>
                    <a:pt x="244" y="36"/>
                  </a:lnTo>
                  <a:lnTo>
                    <a:pt x="225" y="23"/>
                  </a:lnTo>
                  <a:lnTo>
                    <a:pt x="213" y="28"/>
                  </a:lnTo>
                  <a:lnTo>
                    <a:pt x="196" y="11"/>
                  </a:lnTo>
                  <a:lnTo>
                    <a:pt x="181" y="17"/>
                  </a:lnTo>
                  <a:lnTo>
                    <a:pt x="156" y="15"/>
                  </a:lnTo>
                  <a:lnTo>
                    <a:pt x="150" y="7"/>
                  </a:lnTo>
                  <a:lnTo>
                    <a:pt x="125" y="7"/>
                  </a:lnTo>
                  <a:lnTo>
                    <a:pt x="113" y="0"/>
                  </a:lnTo>
                  <a:lnTo>
                    <a:pt x="86" y="5"/>
                  </a:lnTo>
                  <a:lnTo>
                    <a:pt x="71" y="40"/>
                  </a:lnTo>
                  <a:lnTo>
                    <a:pt x="71" y="63"/>
                  </a:lnTo>
                  <a:lnTo>
                    <a:pt x="52" y="67"/>
                  </a:lnTo>
                  <a:lnTo>
                    <a:pt x="29" y="84"/>
                  </a:lnTo>
                  <a:lnTo>
                    <a:pt x="27" y="96"/>
                  </a:lnTo>
                  <a:lnTo>
                    <a:pt x="6" y="113"/>
                  </a:lnTo>
                  <a:lnTo>
                    <a:pt x="2" y="115"/>
                  </a:lnTo>
                  <a:lnTo>
                    <a:pt x="0" y="134"/>
                  </a:lnTo>
                  <a:lnTo>
                    <a:pt x="0" y="151"/>
                  </a:lnTo>
                  <a:lnTo>
                    <a:pt x="8" y="155"/>
                  </a:lnTo>
                  <a:lnTo>
                    <a:pt x="8" y="173"/>
                  </a:lnTo>
                  <a:lnTo>
                    <a:pt x="19" y="198"/>
                  </a:lnTo>
                  <a:lnTo>
                    <a:pt x="19" y="205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39" name="Freeform 55"/>
            <p:cNvSpPr>
              <a:spLocks/>
            </p:cNvSpPr>
            <p:nvPr/>
          </p:nvSpPr>
          <p:spPr bwMode="auto">
            <a:xfrm>
              <a:off x="3073" y="3349"/>
              <a:ext cx="715" cy="802"/>
            </a:xfrm>
            <a:custGeom>
              <a:avLst/>
              <a:gdLst>
                <a:gd name="T0" fmla="*/ 130 w 343"/>
                <a:gd name="T1" fmla="*/ 6 h 385"/>
                <a:gd name="T2" fmla="*/ 122 w 343"/>
                <a:gd name="T3" fmla="*/ 28 h 385"/>
                <a:gd name="T4" fmla="*/ 130 w 343"/>
                <a:gd name="T5" fmla="*/ 52 h 385"/>
                <a:gd name="T6" fmla="*/ 125 w 343"/>
                <a:gd name="T7" fmla="*/ 69 h 385"/>
                <a:gd name="T8" fmla="*/ 112 w 343"/>
                <a:gd name="T9" fmla="*/ 91 h 385"/>
                <a:gd name="T10" fmla="*/ 121 w 343"/>
                <a:gd name="T11" fmla="*/ 120 h 385"/>
                <a:gd name="T12" fmla="*/ 126 w 343"/>
                <a:gd name="T13" fmla="*/ 134 h 385"/>
                <a:gd name="T14" fmla="*/ 135 w 343"/>
                <a:gd name="T15" fmla="*/ 155 h 385"/>
                <a:gd name="T16" fmla="*/ 117 w 343"/>
                <a:gd name="T17" fmla="*/ 166 h 385"/>
                <a:gd name="T18" fmla="*/ 101 w 343"/>
                <a:gd name="T19" fmla="*/ 156 h 385"/>
                <a:gd name="T20" fmla="*/ 93 w 343"/>
                <a:gd name="T21" fmla="*/ 172 h 385"/>
                <a:gd name="T22" fmla="*/ 76 w 343"/>
                <a:gd name="T23" fmla="*/ 211 h 385"/>
                <a:gd name="T24" fmla="*/ 61 w 343"/>
                <a:gd name="T25" fmla="*/ 202 h 385"/>
                <a:gd name="T26" fmla="*/ 47 w 343"/>
                <a:gd name="T27" fmla="*/ 209 h 385"/>
                <a:gd name="T28" fmla="*/ 28 w 343"/>
                <a:gd name="T29" fmla="*/ 221 h 385"/>
                <a:gd name="T30" fmla="*/ 30 w 343"/>
                <a:gd name="T31" fmla="*/ 240 h 385"/>
                <a:gd name="T32" fmla="*/ 21 w 343"/>
                <a:gd name="T33" fmla="*/ 260 h 385"/>
                <a:gd name="T34" fmla="*/ 19 w 343"/>
                <a:gd name="T35" fmla="*/ 279 h 385"/>
                <a:gd name="T36" fmla="*/ 16 w 343"/>
                <a:gd name="T37" fmla="*/ 301 h 385"/>
                <a:gd name="T38" fmla="*/ 4 w 343"/>
                <a:gd name="T39" fmla="*/ 310 h 385"/>
                <a:gd name="T40" fmla="*/ 21 w 343"/>
                <a:gd name="T41" fmla="*/ 331 h 385"/>
                <a:gd name="T42" fmla="*/ 50 w 343"/>
                <a:gd name="T43" fmla="*/ 343 h 385"/>
                <a:gd name="T44" fmla="*/ 81 w 343"/>
                <a:gd name="T45" fmla="*/ 335 h 385"/>
                <a:gd name="T46" fmla="*/ 94 w 343"/>
                <a:gd name="T47" fmla="*/ 348 h 385"/>
                <a:gd name="T48" fmla="*/ 125 w 343"/>
                <a:gd name="T49" fmla="*/ 359 h 385"/>
                <a:gd name="T50" fmla="*/ 146 w 343"/>
                <a:gd name="T51" fmla="*/ 378 h 385"/>
                <a:gd name="T52" fmla="*/ 165 w 343"/>
                <a:gd name="T53" fmla="*/ 380 h 385"/>
                <a:gd name="T54" fmla="*/ 188 w 343"/>
                <a:gd name="T55" fmla="*/ 351 h 385"/>
                <a:gd name="T56" fmla="*/ 219 w 343"/>
                <a:gd name="T57" fmla="*/ 286 h 385"/>
                <a:gd name="T58" fmla="*/ 210 w 343"/>
                <a:gd name="T59" fmla="*/ 235 h 385"/>
                <a:gd name="T60" fmla="*/ 204 w 343"/>
                <a:gd name="T61" fmla="*/ 208 h 385"/>
                <a:gd name="T62" fmla="*/ 220 w 343"/>
                <a:gd name="T63" fmla="*/ 196 h 385"/>
                <a:gd name="T64" fmla="*/ 240 w 343"/>
                <a:gd name="T65" fmla="*/ 194 h 385"/>
                <a:gd name="T66" fmla="*/ 246 w 343"/>
                <a:gd name="T67" fmla="*/ 189 h 385"/>
                <a:gd name="T68" fmla="*/ 264 w 343"/>
                <a:gd name="T69" fmla="*/ 189 h 385"/>
                <a:gd name="T70" fmla="*/ 284 w 343"/>
                <a:gd name="T71" fmla="*/ 188 h 385"/>
                <a:gd name="T72" fmla="*/ 294 w 343"/>
                <a:gd name="T73" fmla="*/ 170 h 385"/>
                <a:gd name="T74" fmla="*/ 315 w 343"/>
                <a:gd name="T75" fmla="*/ 161 h 385"/>
                <a:gd name="T76" fmla="*/ 319 w 343"/>
                <a:gd name="T77" fmla="*/ 165 h 385"/>
                <a:gd name="T78" fmla="*/ 337 w 343"/>
                <a:gd name="T79" fmla="*/ 152 h 385"/>
                <a:gd name="T80" fmla="*/ 318 w 343"/>
                <a:gd name="T81" fmla="*/ 136 h 385"/>
                <a:gd name="T82" fmla="*/ 320 w 343"/>
                <a:gd name="T83" fmla="*/ 126 h 385"/>
                <a:gd name="T84" fmla="*/ 331 w 343"/>
                <a:gd name="T85" fmla="*/ 116 h 385"/>
                <a:gd name="T86" fmla="*/ 343 w 343"/>
                <a:gd name="T87" fmla="*/ 109 h 385"/>
                <a:gd name="T88" fmla="*/ 326 w 343"/>
                <a:gd name="T89" fmla="*/ 93 h 385"/>
                <a:gd name="T90" fmla="*/ 312 w 343"/>
                <a:gd name="T91" fmla="*/ 81 h 385"/>
                <a:gd name="T92" fmla="*/ 298 w 343"/>
                <a:gd name="T93" fmla="*/ 82 h 385"/>
                <a:gd name="T94" fmla="*/ 282 w 343"/>
                <a:gd name="T95" fmla="*/ 70 h 385"/>
                <a:gd name="T96" fmla="*/ 260 w 343"/>
                <a:gd name="T97" fmla="*/ 82 h 385"/>
                <a:gd name="T98" fmla="*/ 255 w 343"/>
                <a:gd name="T99" fmla="*/ 98 h 385"/>
                <a:gd name="T100" fmla="*/ 242 w 343"/>
                <a:gd name="T101" fmla="*/ 123 h 385"/>
                <a:gd name="T102" fmla="*/ 237 w 343"/>
                <a:gd name="T103" fmla="*/ 120 h 385"/>
                <a:gd name="T104" fmla="*/ 224 w 343"/>
                <a:gd name="T105" fmla="*/ 124 h 385"/>
                <a:gd name="T106" fmla="*/ 199 w 343"/>
                <a:gd name="T107" fmla="*/ 139 h 385"/>
                <a:gd name="T108" fmla="*/ 191 w 343"/>
                <a:gd name="T109" fmla="*/ 91 h 385"/>
                <a:gd name="T110" fmla="*/ 181 w 343"/>
                <a:gd name="T111" fmla="*/ 68 h 385"/>
                <a:gd name="T112" fmla="*/ 175 w 343"/>
                <a:gd name="T113" fmla="*/ 56 h 385"/>
                <a:gd name="T114" fmla="*/ 173 w 343"/>
                <a:gd name="T115" fmla="*/ 44 h 385"/>
                <a:gd name="T116" fmla="*/ 163 w 343"/>
                <a:gd name="T117" fmla="*/ 28 h 385"/>
                <a:gd name="T118" fmla="*/ 144 w 343"/>
                <a:gd name="T119" fmla="*/ 16 h 385"/>
                <a:gd name="T120" fmla="*/ 143 w 343"/>
                <a:gd name="T12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3" h="385">
                  <a:moveTo>
                    <a:pt x="143" y="0"/>
                  </a:moveTo>
                  <a:cubicBezTo>
                    <a:pt x="136" y="5"/>
                    <a:pt x="136" y="5"/>
                    <a:pt x="136" y="5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19" y="21"/>
                    <a:pt x="119" y="21"/>
                    <a:pt x="119" y="21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30" y="52"/>
                    <a:pt x="130" y="52"/>
                    <a:pt x="130" y="52"/>
                  </a:cubicBezTo>
                  <a:cubicBezTo>
                    <a:pt x="128" y="57"/>
                    <a:pt x="128" y="57"/>
                    <a:pt x="128" y="57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25" y="69"/>
                    <a:pt x="125" y="69"/>
                    <a:pt x="125" y="69"/>
                  </a:cubicBezTo>
                  <a:cubicBezTo>
                    <a:pt x="125" y="79"/>
                    <a:pt x="125" y="79"/>
                    <a:pt x="125" y="79"/>
                  </a:cubicBezTo>
                  <a:cubicBezTo>
                    <a:pt x="121" y="84"/>
                    <a:pt x="121" y="84"/>
                    <a:pt x="121" y="84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21" y="120"/>
                    <a:pt x="121" y="120"/>
                    <a:pt x="121" y="120"/>
                  </a:cubicBezTo>
                  <a:cubicBezTo>
                    <a:pt x="127" y="119"/>
                    <a:pt x="127" y="119"/>
                    <a:pt x="127" y="119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26" y="134"/>
                    <a:pt x="126" y="134"/>
                    <a:pt x="126" y="134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29" y="161"/>
                    <a:pt x="129" y="161"/>
                    <a:pt x="129" y="161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3" y="163"/>
                    <a:pt x="113" y="163"/>
                    <a:pt x="113" y="163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95" y="158"/>
                    <a:pt x="95" y="158"/>
                    <a:pt x="95" y="158"/>
                  </a:cubicBezTo>
                  <a:cubicBezTo>
                    <a:pt x="91" y="163"/>
                    <a:pt x="91" y="163"/>
                    <a:pt x="91" y="163"/>
                  </a:cubicBezTo>
                  <a:cubicBezTo>
                    <a:pt x="93" y="172"/>
                    <a:pt x="93" y="172"/>
                    <a:pt x="93" y="172"/>
                  </a:cubicBezTo>
                  <a:cubicBezTo>
                    <a:pt x="77" y="191"/>
                    <a:pt x="77" y="191"/>
                    <a:pt x="77" y="191"/>
                  </a:cubicBezTo>
                  <a:cubicBezTo>
                    <a:pt x="73" y="205"/>
                    <a:pt x="73" y="205"/>
                    <a:pt x="73" y="205"/>
                  </a:cubicBezTo>
                  <a:cubicBezTo>
                    <a:pt x="76" y="211"/>
                    <a:pt x="76" y="211"/>
                    <a:pt x="76" y="211"/>
                  </a:cubicBezTo>
                  <a:cubicBezTo>
                    <a:pt x="74" y="216"/>
                    <a:pt x="74" y="216"/>
                    <a:pt x="74" y="216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1" y="202"/>
                    <a:pt x="61" y="202"/>
                    <a:pt x="61" y="202"/>
                  </a:cubicBezTo>
                  <a:cubicBezTo>
                    <a:pt x="56" y="198"/>
                    <a:pt x="56" y="198"/>
                    <a:pt x="56" y="198"/>
                  </a:cubicBezTo>
                  <a:cubicBezTo>
                    <a:pt x="53" y="201"/>
                    <a:pt x="53" y="201"/>
                    <a:pt x="53" y="201"/>
                  </a:cubicBezTo>
                  <a:cubicBezTo>
                    <a:pt x="47" y="209"/>
                    <a:pt x="47" y="209"/>
                    <a:pt x="47" y="209"/>
                  </a:cubicBezTo>
                  <a:cubicBezTo>
                    <a:pt x="36" y="210"/>
                    <a:pt x="36" y="210"/>
                    <a:pt x="36" y="210"/>
                  </a:cubicBezTo>
                  <a:cubicBezTo>
                    <a:pt x="29" y="211"/>
                    <a:pt x="29" y="211"/>
                    <a:pt x="29" y="211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3" y="225"/>
                    <a:pt x="23" y="225"/>
                    <a:pt x="23" y="225"/>
                  </a:cubicBezTo>
                  <a:cubicBezTo>
                    <a:pt x="24" y="232"/>
                    <a:pt x="24" y="232"/>
                    <a:pt x="24" y="232"/>
                  </a:cubicBezTo>
                  <a:cubicBezTo>
                    <a:pt x="30" y="240"/>
                    <a:pt x="30" y="240"/>
                    <a:pt x="30" y="240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1" y="260"/>
                    <a:pt x="21" y="260"/>
                    <a:pt x="21" y="260"/>
                  </a:cubicBezTo>
                  <a:cubicBezTo>
                    <a:pt x="16" y="261"/>
                    <a:pt x="16" y="261"/>
                    <a:pt x="16" y="261"/>
                  </a:cubicBezTo>
                  <a:cubicBezTo>
                    <a:pt x="14" y="271"/>
                    <a:pt x="14" y="271"/>
                    <a:pt x="14" y="271"/>
                  </a:cubicBezTo>
                  <a:cubicBezTo>
                    <a:pt x="19" y="279"/>
                    <a:pt x="19" y="279"/>
                    <a:pt x="19" y="279"/>
                  </a:cubicBezTo>
                  <a:cubicBezTo>
                    <a:pt x="16" y="286"/>
                    <a:pt x="16" y="286"/>
                    <a:pt x="16" y="286"/>
                  </a:cubicBezTo>
                  <a:cubicBezTo>
                    <a:pt x="18" y="297"/>
                    <a:pt x="18" y="297"/>
                    <a:pt x="18" y="297"/>
                  </a:cubicBezTo>
                  <a:cubicBezTo>
                    <a:pt x="16" y="301"/>
                    <a:pt x="16" y="301"/>
                    <a:pt x="16" y="301"/>
                  </a:cubicBezTo>
                  <a:cubicBezTo>
                    <a:pt x="16" y="306"/>
                    <a:pt x="16" y="306"/>
                    <a:pt x="16" y="306"/>
                  </a:cubicBezTo>
                  <a:cubicBezTo>
                    <a:pt x="9" y="307"/>
                    <a:pt x="9" y="307"/>
                    <a:pt x="9" y="307"/>
                  </a:cubicBezTo>
                  <a:cubicBezTo>
                    <a:pt x="4" y="310"/>
                    <a:pt x="4" y="310"/>
                    <a:pt x="4" y="310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2" y="321"/>
                    <a:pt x="2" y="321"/>
                    <a:pt x="2" y="321"/>
                  </a:cubicBezTo>
                  <a:cubicBezTo>
                    <a:pt x="21" y="331"/>
                    <a:pt x="21" y="331"/>
                    <a:pt x="21" y="331"/>
                  </a:cubicBezTo>
                  <a:cubicBezTo>
                    <a:pt x="30" y="333"/>
                    <a:pt x="30" y="333"/>
                    <a:pt x="30" y="333"/>
                  </a:cubicBezTo>
                  <a:cubicBezTo>
                    <a:pt x="41" y="336"/>
                    <a:pt x="41" y="336"/>
                    <a:pt x="41" y="336"/>
                  </a:cubicBezTo>
                  <a:cubicBezTo>
                    <a:pt x="50" y="343"/>
                    <a:pt x="50" y="343"/>
                    <a:pt x="50" y="343"/>
                  </a:cubicBezTo>
                  <a:cubicBezTo>
                    <a:pt x="62" y="341"/>
                    <a:pt x="62" y="341"/>
                    <a:pt x="62" y="341"/>
                  </a:cubicBezTo>
                  <a:cubicBezTo>
                    <a:pt x="67" y="348"/>
                    <a:pt x="67" y="348"/>
                    <a:pt x="67" y="348"/>
                  </a:cubicBezTo>
                  <a:cubicBezTo>
                    <a:pt x="81" y="335"/>
                    <a:pt x="81" y="335"/>
                    <a:pt x="81" y="335"/>
                  </a:cubicBezTo>
                  <a:cubicBezTo>
                    <a:pt x="87" y="339"/>
                    <a:pt x="87" y="339"/>
                    <a:pt x="87" y="339"/>
                  </a:cubicBezTo>
                  <a:cubicBezTo>
                    <a:pt x="86" y="342"/>
                    <a:pt x="86" y="342"/>
                    <a:pt x="86" y="342"/>
                  </a:cubicBezTo>
                  <a:cubicBezTo>
                    <a:pt x="94" y="348"/>
                    <a:pt x="94" y="348"/>
                    <a:pt x="94" y="348"/>
                  </a:cubicBezTo>
                  <a:cubicBezTo>
                    <a:pt x="103" y="349"/>
                    <a:pt x="103" y="349"/>
                    <a:pt x="103" y="349"/>
                  </a:cubicBezTo>
                  <a:cubicBezTo>
                    <a:pt x="118" y="361"/>
                    <a:pt x="118" y="361"/>
                    <a:pt x="118" y="361"/>
                  </a:cubicBezTo>
                  <a:cubicBezTo>
                    <a:pt x="125" y="359"/>
                    <a:pt x="125" y="359"/>
                    <a:pt x="125" y="359"/>
                  </a:cubicBezTo>
                  <a:cubicBezTo>
                    <a:pt x="135" y="368"/>
                    <a:pt x="135" y="368"/>
                    <a:pt x="135" y="368"/>
                  </a:cubicBezTo>
                  <a:cubicBezTo>
                    <a:pt x="143" y="367"/>
                    <a:pt x="143" y="367"/>
                    <a:pt x="143" y="367"/>
                  </a:cubicBezTo>
                  <a:cubicBezTo>
                    <a:pt x="146" y="378"/>
                    <a:pt x="146" y="378"/>
                    <a:pt x="146" y="378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60" y="385"/>
                    <a:pt x="160" y="385"/>
                    <a:pt x="160" y="385"/>
                  </a:cubicBezTo>
                  <a:cubicBezTo>
                    <a:pt x="165" y="380"/>
                    <a:pt x="165" y="380"/>
                    <a:pt x="165" y="380"/>
                  </a:cubicBezTo>
                  <a:cubicBezTo>
                    <a:pt x="170" y="380"/>
                    <a:pt x="170" y="380"/>
                    <a:pt x="170" y="380"/>
                  </a:cubicBezTo>
                  <a:cubicBezTo>
                    <a:pt x="171" y="369"/>
                    <a:pt x="171" y="369"/>
                    <a:pt x="171" y="369"/>
                  </a:cubicBezTo>
                  <a:cubicBezTo>
                    <a:pt x="188" y="351"/>
                    <a:pt x="188" y="351"/>
                    <a:pt x="188" y="351"/>
                  </a:cubicBezTo>
                  <a:cubicBezTo>
                    <a:pt x="191" y="341"/>
                    <a:pt x="191" y="341"/>
                    <a:pt x="191" y="341"/>
                  </a:cubicBezTo>
                  <a:cubicBezTo>
                    <a:pt x="217" y="313"/>
                    <a:pt x="217" y="313"/>
                    <a:pt x="217" y="313"/>
                  </a:cubicBezTo>
                  <a:cubicBezTo>
                    <a:pt x="219" y="286"/>
                    <a:pt x="219" y="286"/>
                    <a:pt x="219" y="286"/>
                  </a:cubicBezTo>
                  <a:cubicBezTo>
                    <a:pt x="224" y="270"/>
                    <a:pt x="224" y="270"/>
                    <a:pt x="224" y="270"/>
                  </a:cubicBezTo>
                  <a:cubicBezTo>
                    <a:pt x="215" y="267"/>
                    <a:pt x="215" y="267"/>
                    <a:pt x="215" y="267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6" y="226"/>
                    <a:pt x="216" y="226"/>
                    <a:pt x="216" y="226"/>
                  </a:cubicBezTo>
                  <a:cubicBezTo>
                    <a:pt x="207" y="220"/>
                    <a:pt x="207" y="220"/>
                    <a:pt x="207" y="220"/>
                  </a:cubicBezTo>
                  <a:cubicBezTo>
                    <a:pt x="204" y="208"/>
                    <a:pt x="204" y="208"/>
                    <a:pt x="204" y="208"/>
                  </a:cubicBezTo>
                  <a:cubicBezTo>
                    <a:pt x="212" y="203"/>
                    <a:pt x="212" y="203"/>
                    <a:pt x="212" y="203"/>
                  </a:cubicBezTo>
                  <a:cubicBezTo>
                    <a:pt x="219" y="205"/>
                    <a:pt x="219" y="205"/>
                    <a:pt x="219" y="205"/>
                  </a:cubicBezTo>
                  <a:cubicBezTo>
                    <a:pt x="220" y="196"/>
                    <a:pt x="220" y="196"/>
                    <a:pt x="220" y="196"/>
                  </a:cubicBezTo>
                  <a:cubicBezTo>
                    <a:pt x="224" y="195"/>
                    <a:pt x="224" y="195"/>
                    <a:pt x="224" y="195"/>
                  </a:cubicBezTo>
                  <a:cubicBezTo>
                    <a:pt x="232" y="197"/>
                    <a:pt x="232" y="197"/>
                    <a:pt x="232" y="197"/>
                  </a:cubicBezTo>
                  <a:cubicBezTo>
                    <a:pt x="240" y="194"/>
                    <a:pt x="240" y="194"/>
                    <a:pt x="240" y="194"/>
                  </a:cubicBezTo>
                  <a:cubicBezTo>
                    <a:pt x="239" y="188"/>
                    <a:pt x="239" y="188"/>
                    <a:pt x="239" y="188"/>
                  </a:cubicBezTo>
                  <a:cubicBezTo>
                    <a:pt x="244" y="182"/>
                    <a:pt x="244" y="182"/>
                    <a:pt x="244" y="182"/>
                  </a:cubicBezTo>
                  <a:cubicBezTo>
                    <a:pt x="246" y="189"/>
                    <a:pt x="246" y="189"/>
                    <a:pt x="246" y="189"/>
                  </a:cubicBezTo>
                  <a:cubicBezTo>
                    <a:pt x="256" y="189"/>
                    <a:pt x="256" y="189"/>
                    <a:pt x="256" y="189"/>
                  </a:cubicBezTo>
                  <a:cubicBezTo>
                    <a:pt x="261" y="184"/>
                    <a:pt x="261" y="184"/>
                    <a:pt x="261" y="184"/>
                  </a:cubicBezTo>
                  <a:cubicBezTo>
                    <a:pt x="264" y="189"/>
                    <a:pt x="264" y="189"/>
                    <a:pt x="264" y="189"/>
                  </a:cubicBezTo>
                  <a:cubicBezTo>
                    <a:pt x="274" y="189"/>
                    <a:pt x="274" y="189"/>
                    <a:pt x="274" y="189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84" y="188"/>
                    <a:pt x="284" y="188"/>
                    <a:pt x="284" y="188"/>
                  </a:cubicBezTo>
                  <a:cubicBezTo>
                    <a:pt x="290" y="182"/>
                    <a:pt x="290" y="182"/>
                    <a:pt x="290" y="182"/>
                  </a:cubicBezTo>
                  <a:cubicBezTo>
                    <a:pt x="296" y="182"/>
                    <a:pt x="296" y="182"/>
                    <a:pt x="296" y="182"/>
                  </a:cubicBezTo>
                  <a:cubicBezTo>
                    <a:pt x="294" y="170"/>
                    <a:pt x="294" y="170"/>
                    <a:pt x="294" y="170"/>
                  </a:cubicBezTo>
                  <a:cubicBezTo>
                    <a:pt x="302" y="163"/>
                    <a:pt x="302" y="163"/>
                    <a:pt x="302" y="163"/>
                  </a:cubicBezTo>
                  <a:cubicBezTo>
                    <a:pt x="307" y="157"/>
                    <a:pt x="307" y="157"/>
                    <a:pt x="307" y="157"/>
                  </a:cubicBezTo>
                  <a:cubicBezTo>
                    <a:pt x="315" y="161"/>
                    <a:pt x="315" y="161"/>
                    <a:pt x="315" y="161"/>
                  </a:cubicBezTo>
                  <a:cubicBezTo>
                    <a:pt x="308" y="168"/>
                    <a:pt x="308" y="168"/>
                    <a:pt x="308" y="168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9" y="165"/>
                    <a:pt x="319" y="165"/>
                    <a:pt x="319" y="165"/>
                  </a:cubicBezTo>
                  <a:cubicBezTo>
                    <a:pt x="326" y="168"/>
                    <a:pt x="326" y="168"/>
                    <a:pt x="326" y="168"/>
                  </a:cubicBezTo>
                  <a:cubicBezTo>
                    <a:pt x="335" y="156"/>
                    <a:pt x="335" y="156"/>
                    <a:pt x="335" y="156"/>
                  </a:cubicBezTo>
                  <a:cubicBezTo>
                    <a:pt x="337" y="152"/>
                    <a:pt x="337" y="152"/>
                    <a:pt x="337" y="152"/>
                  </a:cubicBezTo>
                  <a:cubicBezTo>
                    <a:pt x="334" y="146"/>
                    <a:pt x="334" y="146"/>
                    <a:pt x="334" y="146"/>
                  </a:cubicBezTo>
                  <a:cubicBezTo>
                    <a:pt x="328" y="149"/>
                    <a:pt x="328" y="149"/>
                    <a:pt x="328" y="149"/>
                  </a:cubicBezTo>
                  <a:cubicBezTo>
                    <a:pt x="318" y="136"/>
                    <a:pt x="318" y="136"/>
                    <a:pt x="318" y="136"/>
                  </a:cubicBezTo>
                  <a:cubicBezTo>
                    <a:pt x="321" y="132"/>
                    <a:pt x="321" y="132"/>
                    <a:pt x="321" y="132"/>
                  </a:cubicBezTo>
                  <a:cubicBezTo>
                    <a:pt x="317" y="128"/>
                    <a:pt x="317" y="128"/>
                    <a:pt x="317" y="128"/>
                  </a:cubicBezTo>
                  <a:cubicBezTo>
                    <a:pt x="320" y="126"/>
                    <a:pt x="320" y="126"/>
                    <a:pt x="320" y="126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6" y="113"/>
                    <a:pt x="326" y="113"/>
                    <a:pt x="326" y="113"/>
                  </a:cubicBezTo>
                  <a:cubicBezTo>
                    <a:pt x="331" y="116"/>
                    <a:pt x="331" y="116"/>
                    <a:pt x="331" y="116"/>
                  </a:cubicBezTo>
                  <a:cubicBezTo>
                    <a:pt x="336" y="117"/>
                    <a:pt x="336" y="117"/>
                    <a:pt x="336" y="117"/>
                  </a:cubicBezTo>
                  <a:cubicBezTo>
                    <a:pt x="342" y="115"/>
                    <a:pt x="342" y="115"/>
                    <a:pt x="342" y="115"/>
                  </a:cubicBezTo>
                  <a:cubicBezTo>
                    <a:pt x="343" y="109"/>
                    <a:pt x="343" y="109"/>
                    <a:pt x="343" y="109"/>
                  </a:cubicBezTo>
                  <a:cubicBezTo>
                    <a:pt x="331" y="96"/>
                    <a:pt x="331" y="96"/>
                    <a:pt x="331" y="96"/>
                  </a:cubicBezTo>
                  <a:cubicBezTo>
                    <a:pt x="330" y="93"/>
                    <a:pt x="330" y="93"/>
                    <a:pt x="330" y="93"/>
                  </a:cubicBezTo>
                  <a:cubicBezTo>
                    <a:pt x="326" y="93"/>
                    <a:pt x="326" y="93"/>
                    <a:pt x="326" y="93"/>
                  </a:cubicBezTo>
                  <a:cubicBezTo>
                    <a:pt x="326" y="87"/>
                    <a:pt x="326" y="87"/>
                    <a:pt x="326" y="87"/>
                  </a:cubicBezTo>
                  <a:cubicBezTo>
                    <a:pt x="316" y="77"/>
                    <a:pt x="316" y="77"/>
                    <a:pt x="316" y="77"/>
                  </a:cubicBezTo>
                  <a:cubicBezTo>
                    <a:pt x="312" y="81"/>
                    <a:pt x="312" y="81"/>
                    <a:pt x="312" y="81"/>
                  </a:cubicBezTo>
                  <a:cubicBezTo>
                    <a:pt x="309" y="85"/>
                    <a:pt x="309" y="85"/>
                    <a:pt x="309" y="85"/>
                  </a:cubicBezTo>
                  <a:cubicBezTo>
                    <a:pt x="303" y="88"/>
                    <a:pt x="303" y="88"/>
                    <a:pt x="303" y="88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7" y="76"/>
                    <a:pt x="297" y="76"/>
                    <a:pt x="297" y="76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3"/>
                    <a:pt x="282" y="70"/>
                    <a:pt x="282" y="70"/>
                  </a:cubicBezTo>
                  <a:cubicBezTo>
                    <a:pt x="281" y="70"/>
                    <a:pt x="267" y="70"/>
                    <a:pt x="267" y="70"/>
                  </a:cubicBezTo>
                  <a:cubicBezTo>
                    <a:pt x="262" y="76"/>
                    <a:pt x="262" y="76"/>
                    <a:pt x="262" y="76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56" y="85"/>
                    <a:pt x="256" y="85"/>
                    <a:pt x="256" y="85"/>
                  </a:cubicBezTo>
                  <a:cubicBezTo>
                    <a:pt x="261" y="92"/>
                    <a:pt x="261" y="92"/>
                    <a:pt x="261" y="92"/>
                  </a:cubicBezTo>
                  <a:cubicBezTo>
                    <a:pt x="255" y="98"/>
                    <a:pt x="255" y="98"/>
                    <a:pt x="255" y="98"/>
                  </a:cubicBezTo>
                  <a:cubicBezTo>
                    <a:pt x="250" y="106"/>
                    <a:pt x="250" y="106"/>
                    <a:pt x="250" y="106"/>
                  </a:cubicBezTo>
                  <a:cubicBezTo>
                    <a:pt x="251" y="118"/>
                    <a:pt x="251" y="118"/>
                    <a:pt x="251" y="118"/>
                  </a:cubicBezTo>
                  <a:cubicBezTo>
                    <a:pt x="242" y="123"/>
                    <a:pt x="242" y="123"/>
                    <a:pt x="242" y="123"/>
                  </a:cubicBezTo>
                  <a:cubicBezTo>
                    <a:pt x="242" y="131"/>
                    <a:pt x="242" y="131"/>
                    <a:pt x="242" y="131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4" y="117"/>
                    <a:pt x="234" y="117"/>
                    <a:pt x="234" y="117"/>
                  </a:cubicBezTo>
                  <a:cubicBezTo>
                    <a:pt x="229" y="122"/>
                    <a:pt x="229" y="122"/>
                    <a:pt x="229" y="122"/>
                  </a:cubicBezTo>
                  <a:cubicBezTo>
                    <a:pt x="224" y="124"/>
                    <a:pt x="224" y="124"/>
                    <a:pt x="224" y="124"/>
                  </a:cubicBezTo>
                  <a:cubicBezTo>
                    <a:pt x="214" y="127"/>
                    <a:pt x="214" y="127"/>
                    <a:pt x="214" y="127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199" y="139"/>
                    <a:pt x="199" y="139"/>
                    <a:pt x="199" y="139"/>
                  </a:cubicBezTo>
                  <a:cubicBezTo>
                    <a:pt x="190" y="131"/>
                    <a:pt x="190" y="131"/>
                    <a:pt x="190" y="131"/>
                  </a:cubicBezTo>
                  <a:cubicBezTo>
                    <a:pt x="190" y="103"/>
                    <a:pt x="190" y="103"/>
                    <a:pt x="190" y="103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2" y="79"/>
                    <a:pt x="192" y="79"/>
                    <a:pt x="192" y="79"/>
                  </a:cubicBezTo>
                  <a:cubicBezTo>
                    <a:pt x="182" y="73"/>
                    <a:pt x="182" y="73"/>
                    <a:pt x="182" y="73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8" y="63"/>
                    <a:pt x="178" y="63"/>
                    <a:pt x="178" y="63"/>
                  </a:cubicBezTo>
                  <a:cubicBezTo>
                    <a:pt x="175" y="61"/>
                    <a:pt x="175" y="61"/>
                    <a:pt x="175" y="61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47"/>
                    <a:pt x="178" y="47"/>
                    <a:pt x="178" y="47"/>
                  </a:cubicBezTo>
                  <a:cubicBezTo>
                    <a:pt x="173" y="44"/>
                    <a:pt x="173" y="44"/>
                    <a:pt x="173" y="44"/>
                  </a:cubicBezTo>
                  <a:cubicBezTo>
                    <a:pt x="164" y="41"/>
                    <a:pt x="164" y="41"/>
                    <a:pt x="164" y="41"/>
                  </a:cubicBezTo>
                  <a:cubicBezTo>
                    <a:pt x="166" y="34"/>
                    <a:pt x="166" y="34"/>
                    <a:pt x="166" y="34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59" y="20"/>
                    <a:pt x="159" y="20"/>
                    <a:pt x="159" y="20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8" y="6"/>
                    <a:pt x="148" y="6"/>
                    <a:pt x="148" y="6"/>
                  </a:cubicBezTo>
                  <a:lnTo>
                    <a:pt x="143" y="0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40" name="Freeform 56"/>
            <p:cNvSpPr>
              <a:spLocks/>
            </p:cNvSpPr>
            <p:nvPr/>
          </p:nvSpPr>
          <p:spPr bwMode="auto">
            <a:xfrm>
              <a:off x="2202" y="3678"/>
              <a:ext cx="215" cy="315"/>
            </a:xfrm>
            <a:custGeom>
              <a:avLst/>
              <a:gdLst>
                <a:gd name="T0" fmla="*/ 94 w 103"/>
                <a:gd name="T1" fmla="*/ 19 h 151"/>
                <a:gd name="T2" fmla="*/ 98 w 103"/>
                <a:gd name="T3" fmla="*/ 29 h 151"/>
                <a:gd name="T4" fmla="*/ 103 w 103"/>
                <a:gd name="T5" fmla="*/ 50 h 151"/>
                <a:gd name="T6" fmla="*/ 98 w 103"/>
                <a:gd name="T7" fmla="*/ 72 h 151"/>
                <a:gd name="T8" fmla="*/ 89 w 103"/>
                <a:gd name="T9" fmla="*/ 86 h 151"/>
                <a:gd name="T10" fmla="*/ 77 w 103"/>
                <a:gd name="T11" fmla="*/ 103 h 151"/>
                <a:gd name="T12" fmla="*/ 81 w 103"/>
                <a:gd name="T13" fmla="*/ 126 h 151"/>
                <a:gd name="T14" fmla="*/ 76 w 103"/>
                <a:gd name="T15" fmla="*/ 139 h 151"/>
                <a:gd name="T16" fmla="*/ 65 w 103"/>
                <a:gd name="T17" fmla="*/ 146 h 151"/>
                <a:gd name="T18" fmla="*/ 49 w 103"/>
                <a:gd name="T19" fmla="*/ 149 h 151"/>
                <a:gd name="T20" fmla="*/ 35 w 103"/>
                <a:gd name="T21" fmla="*/ 147 h 151"/>
                <a:gd name="T22" fmla="*/ 40 w 103"/>
                <a:gd name="T23" fmla="*/ 136 h 151"/>
                <a:gd name="T24" fmla="*/ 26 w 103"/>
                <a:gd name="T25" fmla="*/ 132 h 151"/>
                <a:gd name="T26" fmla="*/ 18 w 103"/>
                <a:gd name="T27" fmla="*/ 121 h 151"/>
                <a:gd name="T28" fmla="*/ 2 w 103"/>
                <a:gd name="T29" fmla="*/ 117 h 151"/>
                <a:gd name="T30" fmla="*/ 7 w 103"/>
                <a:gd name="T31" fmla="*/ 104 h 151"/>
                <a:gd name="T32" fmla="*/ 5 w 103"/>
                <a:gd name="T33" fmla="*/ 89 h 151"/>
                <a:gd name="T34" fmla="*/ 1 w 103"/>
                <a:gd name="T35" fmla="*/ 81 h 151"/>
                <a:gd name="T36" fmla="*/ 6 w 103"/>
                <a:gd name="T37" fmla="*/ 72 h 151"/>
                <a:gd name="T38" fmla="*/ 14 w 103"/>
                <a:gd name="T39" fmla="*/ 66 h 151"/>
                <a:gd name="T40" fmla="*/ 22 w 103"/>
                <a:gd name="T41" fmla="*/ 51 h 151"/>
                <a:gd name="T42" fmla="*/ 30 w 103"/>
                <a:gd name="T43" fmla="*/ 48 h 151"/>
                <a:gd name="T44" fmla="*/ 28 w 103"/>
                <a:gd name="T45" fmla="*/ 39 h 151"/>
                <a:gd name="T46" fmla="*/ 17 w 103"/>
                <a:gd name="T47" fmla="*/ 29 h 151"/>
                <a:gd name="T48" fmla="*/ 22 w 103"/>
                <a:gd name="T49" fmla="*/ 23 h 151"/>
                <a:gd name="T50" fmla="*/ 21 w 103"/>
                <a:gd name="T51" fmla="*/ 12 h 151"/>
                <a:gd name="T52" fmla="*/ 38 w 103"/>
                <a:gd name="T53" fmla="*/ 3 h 151"/>
                <a:gd name="T54" fmla="*/ 35 w 103"/>
                <a:gd name="T55" fmla="*/ 12 h 151"/>
                <a:gd name="T56" fmla="*/ 50 w 103"/>
                <a:gd name="T57" fmla="*/ 17 h 151"/>
                <a:gd name="T58" fmla="*/ 60 w 103"/>
                <a:gd name="T59" fmla="*/ 19 h 151"/>
                <a:gd name="T60" fmla="*/ 69 w 103"/>
                <a:gd name="T61" fmla="*/ 19 h 151"/>
                <a:gd name="T62" fmla="*/ 95 w 103"/>
                <a:gd name="T63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51">
                  <a:moveTo>
                    <a:pt x="95" y="10"/>
                  </a:moveTo>
                  <a:cubicBezTo>
                    <a:pt x="94" y="19"/>
                    <a:pt x="94" y="19"/>
                    <a:pt x="94" y="19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67"/>
                    <a:pt x="103" y="67"/>
                    <a:pt x="103" y="67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81" y="126"/>
                    <a:pt x="81" y="126"/>
                    <a:pt x="81" y="126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74" y="139"/>
                    <a:pt x="72" y="140"/>
                    <a:pt x="71" y="141"/>
                  </a:cubicBezTo>
                  <a:cubicBezTo>
                    <a:pt x="69" y="144"/>
                    <a:pt x="65" y="146"/>
                    <a:pt x="65" y="146"/>
                  </a:cubicBezTo>
                  <a:cubicBezTo>
                    <a:pt x="64" y="146"/>
                    <a:pt x="58" y="146"/>
                    <a:pt x="56" y="149"/>
                  </a:cubicBezTo>
                  <a:cubicBezTo>
                    <a:pt x="53" y="151"/>
                    <a:pt x="49" y="151"/>
                    <a:pt x="49" y="149"/>
                  </a:cubicBezTo>
                  <a:cubicBezTo>
                    <a:pt x="48" y="147"/>
                    <a:pt x="45" y="146"/>
                    <a:pt x="43" y="148"/>
                  </a:cubicBezTo>
                  <a:cubicBezTo>
                    <a:pt x="41" y="150"/>
                    <a:pt x="36" y="149"/>
                    <a:pt x="35" y="147"/>
                  </a:cubicBezTo>
                  <a:cubicBezTo>
                    <a:pt x="35" y="145"/>
                    <a:pt x="33" y="143"/>
                    <a:pt x="35" y="141"/>
                  </a:cubicBezTo>
                  <a:cubicBezTo>
                    <a:pt x="36" y="139"/>
                    <a:pt x="40" y="136"/>
                    <a:pt x="40" y="136"/>
                  </a:cubicBezTo>
                  <a:cubicBezTo>
                    <a:pt x="40" y="136"/>
                    <a:pt x="35" y="133"/>
                    <a:pt x="33" y="131"/>
                  </a:cubicBezTo>
                  <a:cubicBezTo>
                    <a:pt x="31" y="129"/>
                    <a:pt x="28" y="130"/>
                    <a:pt x="26" y="132"/>
                  </a:cubicBezTo>
                  <a:cubicBezTo>
                    <a:pt x="23" y="134"/>
                    <a:pt x="23" y="126"/>
                    <a:pt x="23" y="124"/>
                  </a:cubicBezTo>
                  <a:cubicBezTo>
                    <a:pt x="23" y="122"/>
                    <a:pt x="20" y="118"/>
                    <a:pt x="18" y="121"/>
                  </a:cubicBezTo>
                  <a:cubicBezTo>
                    <a:pt x="16" y="124"/>
                    <a:pt x="9" y="123"/>
                    <a:pt x="9" y="122"/>
                  </a:cubicBezTo>
                  <a:cubicBezTo>
                    <a:pt x="8" y="120"/>
                    <a:pt x="4" y="120"/>
                    <a:pt x="2" y="117"/>
                  </a:cubicBezTo>
                  <a:cubicBezTo>
                    <a:pt x="0" y="115"/>
                    <a:pt x="3" y="115"/>
                    <a:pt x="4" y="112"/>
                  </a:cubicBezTo>
                  <a:cubicBezTo>
                    <a:pt x="6" y="110"/>
                    <a:pt x="7" y="108"/>
                    <a:pt x="7" y="104"/>
                  </a:cubicBezTo>
                  <a:cubicBezTo>
                    <a:pt x="8" y="101"/>
                    <a:pt x="6" y="99"/>
                    <a:pt x="7" y="97"/>
                  </a:cubicBezTo>
                  <a:cubicBezTo>
                    <a:pt x="8" y="95"/>
                    <a:pt x="6" y="92"/>
                    <a:pt x="5" y="89"/>
                  </a:cubicBezTo>
                  <a:cubicBezTo>
                    <a:pt x="5" y="88"/>
                    <a:pt x="3" y="86"/>
                    <a:pt x="1" y="86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83" y="20"/>
                    <a:pt x="83" y="20"/>
                    <a:pt x="83" y="20"/>
                  </a:cubicBezTo>
                  <a:lnTo>
                    <a:pt x="95" y="10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41" name="Freeform 57"/>
            <p:cNvSpPr>
              <a:spLocks noEditPoints="1"/>
            </p:cNvSpPr>
            <p:nvPr/>
          </p:nvSpPr>
          <p:spPr bwMode="auto">
            <a:xfrm>
              <a:off x="4484" y="2238"/>
              <a:ext cx="640" cy="1011"/>
            </a:xfrm>
            <a:custGeom>
              <a:avLst/>
              <a:gdLst>
                <a:gd name="T0" fmla="*/ 146 w 307"/>
                <a:gd name="T1" fmla="*/ 31 h 485"/>
                <a:gd name="T2" fmla="*/ 159 w 307"/>
                <a:gd name="T3" fmla="*/ 67 h 485"/>
                <a:gd name="T4" fmla="*/ 151 w 307"/>
                <a:gd name="T5" fmla="*/ 84 h 485"/>
                <a:gd name="T6" fmla="*/ 145 w 307"/>
                <a:gd name="T7" fmla="*/ 135 h 485"/>
                <a:gd name="T8" fmla="*/ 132 w 307"/>
                <a:gd name="T9" fmla="*/ 144 h 485"/>
                <a:gd name="T10" fmla="*/ 126 w 307"/>
                <a:gd name="T11" fmla="*/ 162 h 485"/>
                <a:gd name="T12" fmla="*/ 144 w 307"/>
                <a:gd name="T13" fmla="*/ 193 h 485"/>
                <a:gd name="T14" fmla="*/ 174 w 307"/>
                <a:gd name="T15" fmla="*/ 204 h 485"/>
                <a:gd name="T16" fmla="*/ 201 w 307"/>
                <a:gd name="T17" fmla="*/ 222 h 485"/>
                <a:gd name="T18" fmla="*/ 210 w 307"/>
                <a:gd name="T19" fmla="*/ 234 h 485"/>
                <a:gd name="T20" fmla="*/ 228 w 307"/>
                <a:gd name="T21" fmla="*/ 260 h 485"/>
                <a:gd name="T22" fmla="*/ 237 w 307"/>
                <a:gd name="T23" fmla="*/ 288 h 485"/>
                <a:gd name="T24" fmla="*/ 258 w 307"/>
                <a:gd name="T25" fmla="*/ 325 h 485"/>
                <a:gd name="T26" fmla="*/ 278 w 307"/>
                <a:gd name="T27" fmla="*/ 363 h 485"/>
                <a:gd name="T28" fmla="*/ 251 w 307"/>
                <a:gd name="T29" fmla="*/ 388 h 485"/>
                <a:gd name="T30" fmla="*/ 144 w 307"/>
                <a:gd name="T31" fmla="*/ 321 h 485"/>
                <a:gd name="T32" fmla="*/ 126 w 307"/>
                <a:gd name="T33" fmla="*/ 281 h 485"/>
                <a:gd name="T34" fmla="*/ 119 w 307"/>
                <a:gd name="T35" fmla="*/ 231 h 485"/>
                <a:gd name="T36" fmla="*/ 101 w 307"/>
                <a:gd name="T37" fmla="*/ 181 h 485"/>
                <a:gd name="T38" fmla="*/ 92 w 307"/>
                <a:gd name="T39" fmla="*/ 144 h 485"/>
                <a:gd name="T40" fmla="*/ 68 w 307"/>
                <a:gd name="T41" fmla="*/ 113 h 485"/>
                <a:gd name="T42" fmla="*/ 61 w 307"/>
                <a:gd name="T43" fmla="*/ 138 h 485"/>
                <a:gd name="T44" fmla="*/ 73 w 307"/>
                <a:gd name="T45" fmla="*/ 158 h 485"/>
                <a:gd name="T46" fmla="*/ 59 w 307"/>
                <a:gd name="T47" fmla="*/ 155 h 485"/>
                <a:gd name="T48" fmla="*/ 46 w 307"/>
                <a:gd name="T49" fmla="*/ 140 h 485"/>
                <a:gd name="T50" fmla="*/ 27 w 307"/>
                <a:gd name="T51" fmla="*/ 123 h 485"/>
                <a:gd name="T52" fmla="*/ 12 w 307"/>
                <a:gd name="T53" fmla="*/ 115 h 485"/>
                <a:gd name="T54" fmla="*/ 1 w 307"/>
                <a:gd name="T55" fmla="*/ 94 h 485"/>
                <a:gd name="T56" fmla="*/ 9 w 307"/>
                <a:gd name="T57" fmla="*/ 80 h 485"/>
                <a:gd name="T58" fmla="*/ 26 w 307"/>
                <a:gd name="T59" fmla="*/ 66 h 485"/>
                <a:gd name="T60" fmla="*/ 43 w 307"/>
                <a:gd name="T61" fmla="*/ 48 h 485"/>
                <a:gd name="T62" fmla="*/ 72 w 307"/>
                <a:gd name="T63" fmla="*/ 57 h 485"/>
                <a:gd name="T64" fmla="*/ 89 w 307"/>
                <a:gd name="T65" fmla="*/ 57 h 485"/>
                <a:gd name="T66" fmla="*/ 106 w 307"/>
                <a:gd name="T67" fmla="*/ 52 h 485"/>
                <a:gd name="T68" fmla="*/ 116 w 307"/>
                <a:gd name="T69" fmla="*/ 22 h 485"/>
                <a:gd name="T70" fmla="*/ 129 w 307"/>
                <a:gd name="T71" fmla="*/ 7 h 485"/>
                <a:gd name="T72" fmla="*/ 304 w 307"/>
                <a:gd name="T73" fmla="*/ 479 h 485"/>
                <a:gd name="T74" fmla="*/ 306 w 307"/>
                <a:gd name="T75" fmla="*/ 484 h 485"/>
                <a:gd name="T76" fmla="*/ 304 w 307"/>
                <a:gd name="T77" fmla="*/ 479 h 485"/>
                <a:gd name="T78" fmla="*/ 295 w 307"/>
                <a:gd name="T79" fmla="*/ 462 h 485"/>
                <a:gd name="T80" fmla="*/ 285 w 307"/>
                <a:gd name="T81" fmla="*/ 433 h 485"/>
                <a:gd name="T82" fmla="*/ 282 w 307"/>
                <a:gd name="T83" fmla="*/ 418 h 485"/>
                <a:gd name="T84" fmla="*/ 282 w 307"/>
                <a:gd name="T85" fmla="*/ 202 h 485"/>
                <a:gd name="T86" fmla="*/ 149 w 307"/>
                <a:gd name="T87" fmla="*/ 166 h 485"/>
                <a:gd name="T88" fmla="*/ 158 w 307"/>
                <a:gd name="T89" fmla="*/ 188 h 485"/>
                <a:gd name="T90" fmla="*/ 149 w 307"/>
                <a:gd name="T91" fmla="*/ 16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7" h="485">
                  <a:moveTo>
                    <a:pt x="140" y="0"/>
                  </a:moveTo>
                  <a:cubicBezTo>
                    <a:pt x="141" y="4"/>
                    <a:pt x="143" y="7"/>
                    <a:pt x="142" y="12"/>
                  </a:cubicBezTo>
                  <a:cubicBezTo>
                    <a:pt x="142" y="17"/>
                    <a:pt x="144" y="28"/>
                    <a:pt x="146" y="31"/>
                  </a:cubicBezTo>
                  <a:cubicBezTo>
                    <a:pt x="149" y="34"/>
                    <a:pt x="152" y="39"/>
                    <a:pt x="153" y="42"/>
                  </a:cubicBezTo>
                  <a:cubicBezTo>
                    <a:pt x="154" y="46"/>
                    <a:pt x="156" y="50"/>
                    <a:pt x="157" y="54"/>
                  </a:cubicBezTo>
                  <a:cubicBezTo>
                    <a:pt x="157" y="59"/>
                    <a:pt x="158" y="65"/>
                    <a:pt x="159" y="67"/>
                  </a:cubicBezTo>
                  <a:cubicBezTo>
                    <a:pt x="160" y="69"/>
                    <a:pt x="166" y="75"/>
                    <a:pt x="169" y="76"/>
                  </a:cubicBezTo>
                  <a:cubicBezTo>
                    <a:pt x="171" y="78"/>
                    <a:pt x="169" y="81"/>
                    <a:pt x="163" y="82"/>
                  </a:cubicBezTo>
                  <a:cubicBezTo>
                    <a:pt x="157" y="82"/>
                    <a:pt x="154" y="83"/>
                    <a:pt x="151" y="84"/>
                  </a:cubicBezTo>
                  <a:cubicBezTo>
                    <a:pt x="149" y="86"/>
                    <a:pt x="143" y="88"/>
                    <a:pt x="139" y="100"/>
                  </a:cubicBezTo>
                  <a:cubicBezTo>
                    <a:pt x="136" y="113"/>
                    <a:pt x="137" y="116"/>
                    <a:pt x="140" y="122"/>
                  </a:cubicBezTo>
                  <a:cubicBezTo>
                    <a:pt x="143" y="128"/>
                    <a:pt x="145" y="135"/>
                    <a:pt x="145" y="135"/>
                  </a:cubicBezTo>
                  <a:cubicBezTo>
                    <a:pt x="145" y="135"/>
                    <a:pt x="137" y="133"/>
                    <a:pt x="136" y="131"/>
                  </a:cubicBezTo>
                  <a:cubicBezTo>
                    <a:pt x="134" y="129"/>
                    <a:pt x="128" y="126"/>
                    <a:pt x="128" y="126"/>
                  </a:cubicBezTo>
                  <a:cubicBezTo>
                    <a:pt x="128" y="126"/>
                    <a:pt x="129" y="140"/>
                    <a:pt x="132" y="144"/>
                  </a:cubicBezTo>
                  <a:cubicBezTo>
                    <a:pt x="135" y="147"/>
                    <a:pt x="137" y="147"/>
                    <a:pt x="135" y="150"/>
                  </a:cubicBezTo>
                  <a:cubicBezTo>
                    <a:pt x="132" y="152"/>
                    <a:pt x="128" y="149"/>
                    <a:pt x="127" y="155"/>
                  </a:cubicBezTo>
                  <a:cubicBezTo>
                    <a:pt x="127" y="160"/>
                    <a:pt x="128" y="160"/>
                    <a:pt x="126" y="162"/>
                  </a:cubicBezTo>
                  <a:cubicBezTo>
                    <a:pt x="123" y="163"/>
                    <a:pt x="124" y="163"/>
                    <a:pt x="126" y="168"/>
                  </a:cubicBezTo>
                  <a:cubicBezTo>
                    <a:pt x="128" y="173"/>
                    <a:pt x="135" y="175"/>
                    <a:pt x="137" y="180"/>
                  </a:cubicBezTo>
                  <a:cubicBezTo>
                    <a:pt x="138" y="184"/>
                    <a:pt x="142" y="186"/>
                    <a:pt x="144" y="193"/>
                  </a:cubicBezTo>
                  <a:cubicBezTo>
                    <a:pt x="147" y="200"/>
                    <a:pt x="152" y="213"/>
                    <a:pt x="157" y="216"/>
                  </a:cubicBezTo>
                  <a:cubicBezTo>
                    <a:pt x="161" y="220"/>
                    <a:pt x="170" y="218"/>
                    <a:pt x="169" y="214"/>
                  </a:cubicBezTo>
                  <a:cubicBezTo>
                    <a:pt x="168" y="211"/>
                    <a:pt x="169" y="205"/>
                    <a:pt x="174" y="204"/>
                  </a:cubicBezTo>
                  <a:cubicBezTo>
                    <a:pt x="178" y="203"/>
                    <a:pt x="183" y="207"/>
                    <a:pt x="183" y="211"/>
                  </a:cubicBezTo>
                  <a:cubicBezTo>
                    <a:pt x="183" y="215"/>
                    <a:pt x="186" y="217"/>
                    <a:pt x="189" y="218"/>
                  </a:cubicBezTo>
                  <a:cubicBezTo>
                    <a:pt x="192" y="220"/>
                    <a:pt x="199" y="224"/>
                    <a:pt x="201" y="222"/>
                  </a:cubicBezTo>
                  <a:cubicBezTo>
                    <a:pt x="202" y="221"/>
                    <a:pt x="207" y="219"/>
                    <a:pt x="211" y="220"/>
                  </a:cubicBezTo>
                  <a:cubicBezTo>
                    <a:pt x="214" y="222"/>
                    <a:pt x="222" y="228"/>
                    <a:pt x="218" y="231"/>
                  </a:cubicBezTo>
                  <a:cubicBezTo>
                    <a:pt x="215" y="235"/>
                    <a:pt x="211" y="234"/>
                    <a:pt x="210" y="234"/>
                  </a:cubicBezTo>
                  <a:cubicBezTo>
                    <a:pt x="209" y="234"/>
                    <a:pt x="209" y="237"/>
                    <a:pt x="210" y="241"/>
                  </a:cubicBezTo>
                  <a:cubicBezTo>
                    <a:pt x="210" y="244"/>
                    <a:pt x="213" y="245"/>
                    <a:pt x="216" y="251"/>
                  </a:cubicBezTo>
                  <a:cubicBezTo>
                    <a:pt x="219" y="256"/>
                    <a:pt x="221" y="257"/>
                    <a:pt x="228" y="260"/>
                  </a:cubicBezTo>
                  <a:cubicBezTo>
                    <a:pt x="236" y="264"/>
                    <a:pt x="243" y="260"/>
                    <a:pt x="245" y="264"/>
                  </a:cubicBezTo>
                  <a:cubicBezTo>
                    <a:pt x="246" y="268"/>
                    <a:pt x="248" y="275"/>
                    <a:pt x="245" y="278"/>
                  </a:cubicBezTo>
                  <a:cubicBezTo>
                    <a:pt x="242" y="281"/>
                    <a:pt x="237" y="278"/>
                    <a:pt x="237" y="288"/>
                  </a:cubicBezTo>
                  <a:cubicBezTo>
                    <a:pt x="238" y="297"/>
                    <a:pt x="237" y="301"/>
                    <a:pt x="240" y="305"/>
                  </a:cubicBezTo>
                  <a:cubicBezTo>
                    <a:pt x="243" y="309"/>
                    <a:pt x="264" y="317"/>
                    <a:pt x="264" y="319"/>
                  </a:cubicBezTo>
                  <a:cubicBezTo>
                    <a:pt x="265" y="322"/>
                    <a:pt x="258" y="320"/>
                    <a:pt x="258" y="325"/>
                  </a:cubicBezTo>
                  <a:cubicBezTo>
                    <a:pt x="258" y="329"/>
                    <a:pt x="258" y="331"/>
                    <a:pt x="258" y="336"/>
                  </a:cubicBezTo>
                  <a:cubicBezTo>
                    <a:pt x="258" y="342"/>
                    <a:pt x="260" y="344"/>
                    <a:pt x="263" y="348"/>
                  </a:cubicBezTo>
                  <a:cubicBezTo>
                    <a:pt x="266" y="352"/>
                    <a:pt x="276" y="357"/>
                    <a:pt x="278" y="363"/>
                  </a:cubicBezTo>
                  <a:cubicBezTo>
                    <a:pt x="280" y="370"/>
                    <a:pt x="283" y="404"/>
                    <a:pt x="283" y="404"/>
                  </a:cubicBezTo>
                  <a:cubicBezTo>
                    <a:pt x="283" y="404"/>
                    <a:pt x="276" y="400"/>
                    <a:pt x="271" y="399"/>
                  </a:cubicBezTo>
                  <a:cubicBezTo>
                    <a:pt x="266" y="398"/>
                    <a:pt x="258" y="393"/>
                    <a:pt x="251" y="388"/>
                  </a:cubicBezTo>
                  <a:cubicBezTo>
                    <a:pt x="244" y="383"/>
                    <a:pt x="240" y="387"/>
                    <a:pt x="226" y="378"/>
                  </a:cubicBezTo>
                  <a:cubicBezTo>
                    <a:pt x="212" y="369"/>
                    <a:pt x="193" y="359"/>
                    <a:pt x="182" y="353"/>
                  </a:cubicBezTo>
                  <a:cubicBezTo>
                    <a:pt x="170" y="347"/>
                    <a:pt x="151" y="329"/>
                    <a:pt x="144" y="321"/>
                  </a:cubicBezTo>
                  <a:cubicBezTo>
                    <a:pt x="137" y="313"/>
                    <a:pt x="139" y="302"/>
                    <a:pt x="135" y="297"/>
                  </a:cubicBezTo>
                  <a:cubicBezTo>
                    <a:pt x="131" y="292"/>
                    <a:pt x="124" y="290"/>
                    <a:pt x="122" y="288"/>
                  </a:cubicBezTo>
                  <a:cubicBezTo>
                    <a:pt x="120" y="285"/>
                    <a:pt x="125" y="285"/>
                    <a:pt x="126" y="281"/>
                  </a:cubicBezTo>
                  <a:cubicBezTo>
                    <a:pt x="126" y="277"/>
                    <a:pt x="122" y="274"/>
                    <a:pt x="125" y="270"/>
                  </a:cubicBezTo>
                  <a:cubicBezTo>
                    <a:pt x="128" y="266"/>
                    <a:pt x="130" y="261"/>
                    <a:pt x="128" y="258"/>
                  </a:cubicBezTo>
                  <a:cubicBezTo>
                    <a:pt x="126" y="255"/>
                    <a:pt x="125" y="237"/>
                    <a:pt x="119" y="231"/>
                  </a:cubicBezTo>
                  <a:cubicBezTo>
                    <a:pt x="113" y="226"/>
                    <a:pt x="111" y="218"/>
                    <a:pt x="111" y="212"/>
                  </a:cubicBezTo>
                  <a:cubicBezTo>
                    <a:pt x="111" y="206"/>
                    <a:pt x="110" y="201"/>
                    <a:pt x="107" y="197"/>
                  </a:cubicBezTo>
                  <a:cubicBezTo>
                    <a:pt x="104" y="192"/>
                    <a:pt x="105" y="184"/>
                    <a:pt x="101" y="181"/>
                  </a:cubicBezTo>
                  <a:cubicBezTo>
                    <a:pt x="97" y="178"/>
                    <a:pt x="98" y="176"/>
                    <a:pt x="97" y="170"/>
                  </a:cubicBezTo>
                  <a:cubicBezTo>
                    <a:pt x="97" y="163"/>
                    <a:pt x="102" y="159"/>
                    <a:pt x="98" y="155"/>
                  </a:cubicBezTo>
                  <a:cubicBezTo>
                    <a:pt x="95" y="150"/>
                    <a:pt x="92" y="147"/>
                    <a:pt x="92" y="144"/>
                  </a:cubicBezTo>
                  <a:cubicBezTo>
                    <a:pt x="91" y="140"/>
                    <a:pt x="88" y="143"/>
                    <a:pt x="83" y="139"/>
                  </a:cubicBezTo>
                  <a:cubicBezTo>
                    <a:pt x="77" y="134"/>
                    <a:pt x="69" y="128"/>
                    <a:pt x="67" y="124"/>
                  </a:cubicBezTo>
                  <a:cubicBezTo>
                    <a:pt x="66" y="120"/>
                    <a:pt x="66" y="115"/>
                    <a:pt x="68" y="113"/>
                  </a:cubicBezTo>
                  <a:cubicBezTo>
                    <a:pt x="70" y="111"/>
                    <a:pt x="70" y="107"/>
                    <a:pt x="66" y="110"/>
                  </a:cubicBezTo>
                  <a:cubicBezTo>
                    <a:pt x="62" y="113"/>
                    <a:pt x="57" y="121"/>
                    <a:pt x="56" y="125"/>
                  </a:cubicBezTo>
                  <a:cubicBezTo>
                    <a:pt x="55" y="130"/>
                    <a:pt x="56" y="133"/>
                    <a:pt x="61" y="138"/>
                  </a:cubicBezTo>
                  <a:cubicBezTo>
                    <a:pt x="66" y="143"/>
                    <a:pt x="67" y="147"/>
                    <a:pt x="72" y="145"/>
                  </a:cubicBezTo>
                  <a:cubicBezTo>
                    <a:pt x="78" y="143"/>
                    <a:pt x="80" y="149"/>
                    <a:pt x="78" y="152"/>
                  </a:cubicBezTo>
                  <a:cubicBezTo>
                    <a:pt x="75" y="154"/>
                    <a:pt x="73" y="156"/>
                    <a:pt x="73" y="158"/>
                  </a:cubicBezTo>
                  <a:cubicBezTo>
                    <a:pt x="67" y="157"/>
                    <a:pt x="67" y="157"/>
                    <a:pt x="67" y="157"/>
                  </a:cubicBezTo>
                  <a:cubicBezTo>
                    <a:pt x="67" y="153"/>
                    <a:pt x="67" y="153"/>
                    <a:pt x="67" y="153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57" y="144"/>
                    <a:pt x="57" y="144"/>
                    <a:pt x="57" y="144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37" y="135"/>
                    <a:pt x="37" y="135"/>
                    <a:pt x="37" y="135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27" y="123"/>
                    <a:pt x="27" y="123"/>
                    <a:pt x="27" y="123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1" y="94"/>
                    <a:pt x="1" y="94"/>
                    <a:pt x="1" y="94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6" y="52"/>
                    <a:pt x="106" y="52"/>
                    <a:pt x="106" y="52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40" y="0"/>
                    <a:pt x="140" y="0"/>
                    <a:pt x="140" y="0"/>
                  </a:cubicBezTo>
                  <a:close/>
                  <a:moveTo>
                    <a:pt x="304" y="479"/>
                  </a:moveTo>
                  <a:cubicBezTo>
                    <a:pt x="304" y="478"/>
                    <a:pt x="304" y="478"/>
                    <a:pt x="305" y="478"/>
                  </a:cubicBezTo>
                  <a:cubicBezTo>
                    <a:pt x="306" y="478"/>
                    <a:pt x="306" y="478"/>
                    <a:pt x="306" y="479"/>
                  </a:cubicBezTo>
                  <a:cubicBezTo>
                    <a:pt x="307" y="481"/>
                    <a:pt x="306" y="484"/>
                    <a:pt x="306" y="484"/>
                  </a:cubicBezTo>
                  <a:cubicBezTo>
                    <a:pt x="306" y="485"/>
                    <a:pt x="306" y="485"/>
                    <a:pt x="305" y="485"/>
                  </a:cubicBezTo>
                  <a:cubicBezTo>
                    <a:pt x="305" y="485"/>
                    <a:pt x="304" y="484"/>
                    <a:pt x="304" y="484"/>
                  </a:cubicBezTo>
                  <a:cubicBezTo>
                    <a:pt x="304" y="484"/>
                    <a:pt x="305" y="481"/>
                    <a:pt x="304" y="479"/>
                  </a:cubicBezTo>
                  <a:close/>
                  <a:moveTo>
                    <a:pt x="295" y="455"/>
                  </a:moveTo>
                  <a:cubicBezTo>
                    <a:pt x="298" y="456"/>
                    <a:pt x="306" y="462"/>
                    <a:pt x="302" y="463"/>
                  </a:cubicBezTo>
                  <a:cubicBezTo>
                    <a:pt x="299" y="464"/>
                    <a:pt x="296" y="465"/>
                    <a:pt x="295" y="462"/>
                  </a:cubicBezTo>
                  <a:cubicBezTo>
                    <a:pt x="294" y="458"/>
                    <a:pt x="295" y="455"/>
                    <a:pt x="295" y="455"/>
                  </a:cubicBezTo>
                  <a:close/>
                  <a:moveTo>
                    <a:pt x="282" y="418"/>
                  </a:moveTo>
                  <a:cubicBezTo>
                    <a:pt x="282" y="422"/>
                    <a:pt x="287" y="427"/>
                    <a:pt x="285" y="433"/>
                  </a:cubicBezTo>
                  <a:cubicBezTo>
                    <a:pt x="283" y="440"/>
                    <a:pt x="289" y="443"/>
                    <a:pt x="290" y="437"/>
                  </a:cubicBezTo>
                  <a:cubicBezTo>
                    <a:pt x="292" y="431"/>
                    <a:pt x="294" y="426"/>
                    <a:pt x="289" y="421"/>
                  </a:cubicBezTo>
                  <a:cubicBezTo>
                    <a:pt x="285" y="415"/>
                    <a:pt x="282" y="418"/>
                    <a:pt x="282" y="418"/>
                  </a:cubicBezTo>
                  <a:close/>
                  <a:moveTo>
                    <a:pt x="263" y="195"/>
                  </a:moveTo>
                  <a:cubicBezTo>
                    <a:pt x="263" y="195"/>
                    <a:pt x="260" y="198"/>
                    <a:pt x="261" y="201"/>
                  </a:cubicBezTo>
                  <a:cubicBezTo>
                    <a:pt x="261" y="204"/>
                    <a:pt x="278" y="203"/>
                    <a:pt x="282" y="202"/>
                  </a:cubicBezTo>
                  <a:cubicBezTo>
                    <a:pt x="286" y="200"/>
                    <a:pt x="280" y="195"/>
                    <a:pt x="278" y="196"/>
                  </a:cubicBezTo>
                  <a:cubicBezTo>
                    <a:pt x="275" y="196"/>
                    <a:pt x="265" y="195"/>
                    <a:pt x="263" y="195"/>
                  </a:cubicBezTo>
                  <a:close/>
                  <a:moveTo>
                    <a:pt x="149" y="166"/>
                  </a:moveTo>
                  <a:cubicBezTo>
                    <a:pt x="148" y="169"/>
                    <a:pt x="149" y="176"/>
                    <a:pt x="151" y="179"/>
                  </a:cubicBezTo>
                  <a:cubicBezTo>
                    <a:pt x="151" y="180"/>
                    <a:pt x="153" y="180"/>
                    <a:pt x="154" y="181"/>
                  </a:cubicBezTo>
                  <a:cubicBezTo>
                    <a:pt x="157" y="183"/>
                    <a:pt x="155" y="188"/>
                    <a:pt x="158" y="188"/>
                  </a:cubicBezTo>
                  <a:cubicBezTo>
                    <a:pt x="160" y="189"/>
                    <a:pt x="159" y="181"/>
                    <a:pt x="159" y="174"/>
                  </a:cubicBezTo>
                  <a:cubicBezTo>
                    <a:pt x="158" y="168"/>
                    <a:pt x="159" y="167"/>
                    <a:pt x="157" y="167"/>
                  </a:cubicBezTo>
                  <a:cubicBezTo>
                    <a:pt x="154" y="166"/>
                    <a:pt x="149" y="166"/>
                    <a:pt x="149" y="166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42" name="Freeform 58"/>
            <p:cNvSpPr>
              <a:spLocks/>
            </p:cNvSpPr>
            <p:nvPr/>
          </p:nvSpPr>
          <p:spPr bwMode="auto">
            <a:xfrm>
              <a:off x="4565" y="3720"/>
              <a:ext cx="211" cy="488"/>
            </a:xfrm>
            <a:custGeom>
              <a:avLst/>
              <a:gdLst>
                <a:gd name="T0" fmla="*/ 92 w 101"/>
                <a:gd name="T1" fmla="*/ 20 h 234"/>
                <a:gd name="T2" fmla="*/ 100 w 101"/>
                <a:gd name="T3" fmla="*/ 54 h 234"/>
                <a:gd name="T4" fmla="*/ 99 w 101"/>
                <a:gd name="T5" fmla="*/ 114 h 234"/>
                <a:gd name="T6" fmla="*/ 99 w 101"/>
                <a:gd name="T7" fmla="*/ 150 h 234"/>
                <a:gd name="T8" fmla="*/ 89 w 101"/>
                <a:gd name="T9" fmla="*/ 180 h 234"/>
                <a:gd name="T10" fmla="*/ 77 w 101"/>
                <a:gd name="T11" fmla="*/ 198 h 234"/>
                <a:gd name="T12" fmla="*/ 64 w 101"/>
                <a:gd name="T13" fmla="*/ 201 h 234"/>
                <a:gd name="T14" fmla="*/ 53 w 101"/>
                <a:gd name="T15" fmla="*/ 197 h 234"/>
                <a:gd name="T16" fmla="*/ 43 w 101"/>
                <a:gd name="T17" fmla="*/ 206 h 234"/>
                <a:gd name="T18" fmla="*/ 43 w 101"/>
                <a:gd name="T19" fmla="*/ 223 h 234"/>
                <a:gd name="T20" fmla="*/ 38 w 101"/>
                <a:gd name="T21" fmla="*/ 234 h 234"/>
                <a:gd name="T22" fmla="*/ 36 w 101"/>
                <a:gd name="T23" fmla="*/ 218 h 234"/>
                <a:gd name="T24" fmla="*/ 28 w 101"/>
                <a:gd name="T25" fmla="*/ 198 h 234"/>
                <a:gd name="T26" fmla="*/ 3 w 101"/>
                <a:gd name="T27" fmla="*/ 172 h 234"/>
                <a:gd name="T28" fmla="*/ 9 w 101"/>
                <a:gd name="T29" fmla="*/ 150 h 234"/>
                <a:gd name="T30" fmla="*/ 31 w 101"/>
                <a:gd name="T31" fmla="*/ 135 h 234"/>
                <a:gd name="T32" fmla="*/ 30 w 101"/>
                <a:gd name="T33" fmla="*/ 116 h 234"/>
                <a:gd name="T34" fmla="*/ 26 w 101"/>
                <a:gd name="T35" fmla="*/ 97 h 234"/>
                <a:gd name="T36" fmla="*/ 31 w 101"/>
                <a:gd name="T37" fmla="*/ 89 h 234"/>
                <a:gd name="T38" fmla="*/ 31 w 101"/>
                <a:gd name="T39" fmla="*/ 73 h 234"/>
                <a:gd name="T40" fmla="*/ 43 w 101"/>
                <a:gd name="T41" fmla="*/ 71 h 234"/>
                <a:gd name="T42" fmla="*/ 56 w 101"/>
                <a:gd name="T43" fmla="*/ 70 h 234"/>
                <a:gd name="T44" fmla="*/ 67 w 101"/>
                <a:gd name="T45" fmla="*/ 60 h 234"/>
                <a:gd name="T46" fmla="*/ 63 w 101"/>
                <a:gd name="T47" fmla="*/ 50 h 234"/>
                <a:gd name="T48" fmla="*/ 74 w 101"/>
                <a:gd name="T49" fmla="*/ 39 h 234"/>
                <a:gd name="T50" fmla="*/ 74 w 101"/>
                <a:gd name="T51" fmla="*/ 21 h 234"/>
                <a:gd name="T52" fmla="*/ 68 w 101"/>
                <a:gd name="T53" fmla="*/ 26 h 234"/>
                <a:gd name="T54" fmla="*/ 59 w 101"/>
                <a:gd name="T55" fmla="*/ 21 h 234"/>
                <a:gd name="T56" fmla="*/ 53 w 101"/>
                <a:gd name="T57" fmla="*/ 16 h 234"/>
                <a:gd name="T58" fmla="*/ 62 w 101"/>
                <a:gd name="T59" fmla="*/ 1 h 234"/>
                <a:gd name="T60" fmla="*/ 74 w 101"/>
                <a:gd name="T61" fmla="*/ 6 h 234"/>
                <a:gd name="T62" fmla="*/ 81 w 101"/>
                <a:gd name="T63" fmla="*/ 15 h 234"/>
                <a:gd name="T64" fmla="*/ 92 w 101"/>
                <a:gd name="T65" fmla="*/ 1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" h="234">
                  <a:moveTo>
                    <a:pt x="92" y="17"/>
                  </a:moveTo>
                  <a:cubicBezTo>
                    <a:pt x="92" y="18"/>
                    <a:pt x="92" y="19"/>
                    <a:pt x="92" y="20"/>
                  </a:cubicBezTo>
                  <a:cubicBezTo>
                    <a:pt x="94" y="31"/>
                    <a:pt x="91" y="32"/>
                    <a:pt x="95" y="37"/>
                  </a:cubicBezTo>
                  <a:cubicBezTo>
                    <a:pt x="99" y="43"/>
                    <a:pt x="99" y="49"/>
                    <a:pt x="100" y="54"/>
                  </a:cubicBezTo>
                  <a:cubicBezTo>
                    <a:pt x="100" y="60"/>
                    <a:pt x="97" y="83"/>
                    <a:pt x="98" y="93"/>
                  </a:cubicBezTo>
                  <a:cubicBezTo>
                    <a:pt x="99" y="103"/>
                    <a:pt x="101" y="104"/>
                    <a:pt x="99" y="114"/>
                  </a:cubicBezTo>
                  <a:cubicBezTo>
                    <a:pt x="96" y="124"/>
                    <a:pt x="95" y="123"/>
                    <a:pt x="97" y="127"/>
                  </a:cubicBezTo>
                  <a:cubicBezTo>
                    <a:pt x="99" y="131"/>
                    <a:pt x="99" y="145"/>
                    <a:pt x="99" y="150"/>
                  </a:cubicBezTo>
                  <a:cubicBezTo>
                    <a:pt x="98" y="156"/>
                    <a:pt x="96" y="165"/>
                    <a:pt x="94" y="171"/>
                  </a:cubicBezTo>
                  <a:cubicBezTo>
                    <a:pt x="91" y="177"/>
                    <a:pt x="89" y="175"/>
                    <a:pt x="89" y="180"/>
                  </a:cubicBezTo>
                  <a:cubicBezTo>
                    <a:pt x="88" y="184"/>
                    <a:pt x="84" y="189"/>
                    <a:pt x="82" y="191"/>
                  </a:cubicBezTo>
                  <a:cubicBezTo>
                    <a:pt x="81" y="193"/>
                    <a:pt x="79" y="198"/>
                    <a:pt x="77" y="198"/>
                  </a:cubicBezTo>
                  <a:cubicBezTo>
                    <a:pt x="75" y="198"/>
                    <a:pt x="71" y="197"/>
                    <a:pt x="69" y="199"/>
                  </a:cubicBezTo>
                  <a:cubicBezTo>
                    <a:pt x="67" y="201"/>
                    <a:pt x="66" y="200"/>
                    <a:pt x="64" y="201"/>
                  </a:cubicBezTo>
                  <a:cubicBezTo>
                    <a:pt x="62" y="202"/>
                    <a:pt x="60" y="204"/>
                    <a:pt x="59" y="202"/>
                  </a:cubicBezTo>
                  <a:cubicBezTo>
                    <a:pt x="58" y="199"/>
                    <a:pt x="54" y="195"/>
                    <a:pt x="53" y="197"/>
                  </a:cubicBezTo>
                  <a:cubicBezTo>
                    <a:pt x="52" y="200"/>
                    <a:pt x="50" y="202"/>
                    <a:pt x="48" y="200"/>
                  </a:cubicBezTo>
                  <a:cubicBezTo>
                    <a:pt x="46" y="199"/>
                    <a:pt x="43" y="203"/>
                    <a:pt x="43" y="206"/>
                  </a:cubicBezTo>
                  <a:cubicBezTo>
                    <a:pt x="44" y="208"/>
                    <a:pt x="44" y="212"/>
                    <a:pt x="43" y="213"/>
                  </a:cubicBezTo>
                  <a:cubicBezTo>
                    <a:pt x="41" y="215"/>
                    <a:pt x="44" y="223"/>
                    <a:pt x="43" y="223"/>
                  </a:cubicBezTo>
                  <a:cubicBezTo>
                    <a:pt x="41" y="224"/>
                    <a:pt x="39" y="225"/>
                    <a:pt x="38" y="227"/>
                  </a:cubicBezTo>
                  <a:cubicBezTo>
                    <a:pt x="38" y="228"/>
                    <a:pt x="39" y="231"/>
                    <a:pt x="38" y="234"/>
                  </a:cubicBezTo>
                  <a:cubicBezTo>
                    <a:pt x="34" y="232"/>
                    <a:pt x="31" y="230"/>
                    <a:pt x="30" y="228"/>
                  </a:cubicBezTo>
                  <a:cubicBezTo>
                    <a:pt x="29" y="225"/>
                    <a:pt x="32" y="222"/>
                    <a:pt x="36" y="218"/>
                  </a:cubicBezTo>
                  <a:cubicBezTo>
                    <a:pt x="40" y="214"/>
                    <a:pt x="36" y="214"/>
                    <a:pt x="35" y="210"/>
                  </a:cubicBezTo>
                  <a:cubicBezTo>
                    <a:pt x="33" y="207"/>
                    <a:pt x="30" y="203"/>
                    <a:pt x="28" y="198"/>
                  </a:cubicBezTo>
                  <a:cubicBezTo>
                    <a:pt x="25" y="193"/>
                    <a:pt x="21" y="187"/>
                    <a:pt x="17" y="182"/>
                  </a:cubicBezTo>
                  <a:cubicBezTo>
                    <a:pt x="14" y="176"/>
                    <a:pt x="6" y="175"/>
                    <a:pt x="3" y="172"/>
                  </a:cubicBezTo>
                  <a:cubicBezTo>
                    <a:pt x="0" y="169"/>
                    <a:pt x="4" y="166"/>
                    <a:pt x="9" y="162"/>
                  </a:cubicBezTo>
                  <a:cubicBezTo>
                    <a:pt x="13" y="158"/>
                    <a:pt x="7" y="156"/>
                    <a:pt x="9" y="150"/>
                  </a:cubicBezTo>
                  <a:cubicBezTo>
                    <a:pt x="12" y="144"/>
                    <a:pt x="26" y="147"/>
                    <a:pt x="31" y="145"/>
                  </a:cubicBezTo>
                  <a:cubicBezTo>
                    <a:pt x="37" y="142"/>
                    <a:pt x="33" y="139"/>
                    <a:pt x="31" y="135"/>
                  </a:cubicBezTo>
                  <a:cubicBezTo>
                    <a:pt x="29" y="132"/>
                    <a:pt x="30" y="129"/>
                    <a:pt x="32" y="126"/>
                  </a:cubicBezTo>
                  <a:cubicBezTo>
                    <a:pt x="34" y="124"/>
                    <a:pt x="30" y="118"/>
                    <a:pt x="30" y="116"/>
                  </a:cubicBezTo>
                  <a:cubicBezTo>
                    <a:pt x="29" y="115"/>
                    <a:pt x="29" y="110"/>
                    <a:pt x="29" y="107"/>
                  </a:cubicBezTo>
                  <a:cubicBezTo>
                    <a:pt x="29" y="104"/>
                    <a:pt x="27" y="100"/>
                    <a:pt x="26" y="97"/>
                  </a:cubicBezTo>
                  <a:cubicBezTo>
                    <a:pt x="25" y="96"/>
                    <a:pt x="24" y="94"/>
                    <a:pt x="23" y="92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7" y="20"/>
                    <a:pt x="87" y="20"/>
                    <a:pt x="87" y="20"/>
                  </a:cubicBezTo>
                  <a:lnTo>
                    <a:pt x="92" y="17"/>
                  </a:lnTo>
                  <a:close/>
                </a:path>
              </a:pathLst>
            </a:custGeom>
            <a:solidFill>
              <a:srgbClr val="2CACBA"/>
            </a:solidFill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43" name="Freeform 59"/>
            <p:cNvSpPr>
              <a:spLocks noEditPoints="1"/>
            </p:cNvSpPr>
            <p:nvPr/>
          </p:nvSpPr>
          <p:spPr bwMode="auto">
            <a:xfrm>
              <a:off x="4142" y="2930"/>
              <a:ext cx="615" cy="982"/>
            </a:xfrm>
            <a:custGeom>
              <a:avLst/>
              <a:gdLst>
                <a:gd name="T0" fmla="*/ 137 w 295"/>
                <a:gd name="T1" fmla="*/ 58 h 471"/>
                <a:gd name="T2" fmla="*/ 112 w 295"/>
                <a:gd name="T3" fmla="*/ 142 h 471"/>
                <a:gd name="T4" fmla="*/ 102 w 295"/>
                <a:gd name="T5" fmla="*/ 255 h 471"/>
                <a:gd name="T6" fmla="*/ 142 w 295"/>
                <a:gd name="T7" fmla="*/ 260 h 471"/>
                <a:gd name="T8" fmla="*/ 154 w 295"/>
                <a:gd name="T9" fmla="*/ 271 h 471"/>
                <a:gd name="T10" fmla="*/ 161 w 295"/>
                <a:gd name="T11" fmla="*/ 237 h 471"/>
                <a:gd name="T12" fmla="*/ 215 w 295"/>
                <a:gd name="T13" fmla="*/ 233 h 471"/>
                <a:gd name="T14" fmla="*/ 234 w 295"/>
                <a:gd name="T15" fmla="*/ 256 h 471"/>
                <a:gd name="T16" fmla="*/ 253 w 295"/>
                <a:gd name="T17" fmla="*/ 301 h 471"/>
                <a:gd name="T18" fmla="*/ 293 w 295"/>
                <a:gd name="T19" fmla="*/ 358 h 471"/>
                <a:gd name="T20" fmla="*/ 284 w 295"/>
                <a:gd name="T21" fmla="*/ 394 h 471"/>
                <a:gd name="T22" fmla="*/ 265 w 295"/>
                <a:gd name="T23" fmla="*/ 380 h 471"/>
                <a:gd name="T24" fmla="*/ 262 w 295"/>
                <a:gd name="T25" fmla="*/ 400 h 471"/>
                <a:gd name="T26" fmla="*/ 277 w 295"/>
                <a:gd name="T27" fmla="*/ 400 h 471"/>
                <a:gd name="T28" fmla="*/ 266 w 295"/>
                <a:gd name="T29" fmla="*/ 429 h 471"/>
                <a:gd name="T30" fmla="*/ 259 w 295"/>
                <a:gd name="T31" fmla="*/ 449 h 471"/>
                <a:gd name="T32" fmla="*/ 234 w 295"/>
                <a:gd name="T33" fmla="*/ 452 h 471"/>
                <a:gd name="T34" fmla="*/ 224 w 295"/>
                <a:gd name="T35" fmla="*/ 465 h 471"/>
                <a:gd name="T36" fmla="*/ 216 w 295"/>
                <a:gd name="T37" fmla="*/ 436 h 471"/>
                <a:gd name="T38" fmla="*/ 196 w 295"/>
                <a:gd name="T39" fmla="*/ 417 h 471"/>
                <a:gd name="T40" fmla="*/ 171 w 295"/>
                <a:gd name="T41" fmla="*/ 424 h 471"/>
                <a:gd name="T42" fmla="*/ 148 w 295"/>
                <a:gd name="T43" fmla="*/ 442 h 471"/>
                <a:gd name="T44" fmla="*/ 134 w 295"/>
                <a:gd name="T45" fmla="*/ 427 h 471"/>
                <a:gd name="T46" fmla="*/ 119 w 295"/>
                <a:gd name="T47" fmla="*/ 419 h 471"/>
                <a:gd name="T48" fmla="*/ 106 w 295"/>
                <a:gd name="T49" fmla="*/ 389 h 471"/>
                <a:gd name="T50" fmla="*/ 116 w 295"/>
                <a:gd name="T51" fmla="*/ 367 h 471"/>
                <a:gd name="T52" fmla="*/ 114 w 295"/>
                <a:gd name="T53" fmla="*/ 339 h 471"/>
                <a:gd name="T54" fmla="*/ 135 w 295"/>
                <a:gd name="T55" fmla="*/ 323 h 471"/>
                <a:gd name="T56" fmla="*/ 111 w 295"/>
                <a:gd name="T57" fmla="*/ 313 h 471"/>
                <a:gd name="T58" fmla="*/ 96 w 295"/>
                <a:gd name="T59" fmla="*/ 330 h 471"/>
                <a:gd name="T60" fmla="*/ 62 w 295"/>
                <a:gd name="T61" fmla="*/ 336 h 471"/>
                <a:gd name="T62" fmla="*/ 52 w 295"/>
                <a:gd name="T63" fmla="*/ 311 h 471"/>
                <a:gd name="T64" fmla="*/ 62 w 295"/>
                <a:gd name="T65" fmla="*/ 278 h 471"/>
                <a:gd name="T66" fmla="*/ 39 w 295"/>
                <a:gd name="T67" fmla="*/ 284 h 471"/>
                <a:gd name="T68" fmla="*/ 26 w 295"/>
                <a:gd name="T69" fmla="*/ 273 h 471"/>
                <a:gd name="T70" fmla="*/ 18 w 295"/>
                <a:gd name="T71" fmla="*/ 251 h 471"/>
                <a:gd name="T72" fmla="*/ 10 w 295"/>
                <a:gd name="T73" fmla="*/ 238 h 471"/>
                <a:gd name="T74" fmla="*/ 6 w 295"/>
                <a:gd name="T75" fmla="*/ 221 h 471"/>
                <a:gd name="T76" fmla="*/ 0 w 295"/>
                <a:gd name="T77" fmla="*/ 196 h 471"/>
                <a:gd name="T78" fmla="*/ 10 w 295"/>
                <a:gd name="T79" fmla="*/ 174 h 471"/>
                <a:gd name="T80" fmla="*/ 26 w 295"/>
                <a:gd name="T81" fmla="*/ 158 h 471"/>
                <a:gd name="T82" fmla="*/ 43 w 295"/>
                <a:gd name="T83" fmla="*/ 129 h 471"/>
                <a:gd name="T84" fmla="*/ 38 w 295"/>
                <a:gd name="T85" fmla="*/ 105 h 471"/>
                <a:gd name="T86" fmla="*/ 32 w 295"/>
                <a:gd name="T87" fmla="*/ 75 h 471"/>
                <a:gd name="T88" fmla="*/ 24 w 295"/>
                <a:gd name="T89" fmla="*/ 36 h 471"/>
                <a:gd name="T90" fmla="*/ 57 w 295"/>
                <a:gd name="T91" fmla="*/ 32 h 471"/>
                <a:gd name="T92" fmla="*/ 74 w 295"/>
                <a:gd name="T93" fmla="*/ 9 h 471"/>
                <a:gd name="T94" fmla="*/ 119 w 295"/>
                <a:gd name="T95" fmla="*/ 11 h 471"/>
                <a:gd name="T96" fmla="*/ 116 w 295"/>
                <a:gd name="T97" fmla="*/ 30 h 471"/>
                <a:gd name="T98" fmla="*/ 142 w 295"/>
                <a:gd name="T99" fmla="*/ 35 h 471"/>
                <a:gd name="T100" fmla="*/ 130 w 295"/>
                <a:gd name="T101" fmla="*/ 24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5" h="471">
                  <a:moveTo>
                    <a:pt x="152" y="42"/>
                  </a:moveTo>
                  <a:cubicBezTo>
                    <a:pt x="149" y="44"/>
                    <a:pt x="147" y="45"/>
                    <a:pt x="148" y="47"/>
                  </a:cubicBezTo>
                  <a:cubicBezTo>
                    <a:pt x="149" y="50"/>
                    <a:pt x="153" y="53"/>
                    <a:pt x="149" y="55"/>
                  </a:cubicBezTo>
                  <a:cubicBezTo>
                    <a:pt x="144" y="56"/>
                    <a:pt x="141" y="56"/>
                    <a:pt x="137" y="58"/>
                  </a:cubicBezTo>
                  <a:cubicBezTo>
                    <a:pt x="134" y="60"/>
                    <a:pt x="117" y="73"/>
                    <a:pt x="111" y="84"/>
                  </a:cubicBezTo>
                  <a:cubicBezTo>
                    <a:pt x="106" y="95"/>
                    <a:pt x="106" y="100"/>
                    <a:pt x="108" y="106"/>
                  </a:cubicBezTo>
                  <a:cubicBezTo>
                    <a:pt x="110" y="112"/>
                    <a:pt x="110" y="120"/>
                    <a:pt x="108" y="124"/>
                  </a:cubicBezTo>
                  <a:cubicBezTo>
                    <a:pt x="106" y="128"/>
                    <a:pt x="115" y="136"/>
                    <a:pt x="112" y="142"/>
                  </a:cubicBezTo>
                  <a:cubicBezTo>
                    <a:pt x="110" y="149"/>
                    <a:pt x="112" y="164"/>
                    <a:pt x="112" y="171"/>
                  </a:cubicBezTo>
                  <a:cubicBezTo>
                    <a:pt x="112" y="178"/>
                    <a:pt x="111" y="196"/>
                    <a:pt x="112" y="205"/>
                  </a:cubicBezTo>
                  <a:cubicBezTo>
                    <a:pt x="114" y="215"/>
                    <a:pt x="105" y="225"/>
                    <a:pt x="104" y="234"/>
                  </a:cubicBezTo>
                  <a:cubicBezTo>
                    <a:pt x="102" y="243"/>
                    <a:pt x="106" y="250"/>
                    <a:pt x="102" y="255"/>
                  </a:cubicBezTo>
                  <a:cubicBezTo>
                    <a:pt x="98" y="260"/>
                    <a:pt x="108" y="272"/>
                    <a:pt x="118" y="261"/>
                  </a:cubicBezTo>
                  <a:cubicBezTo>
                    <a:pt x="128" y="251"/>
                    <a:pt x="129" y="249"/>
                    <a:pt x="133" y="259"/>
                  </a:cubicBezTo>
                  <a:cubicBezTo>
                    <a:pt x="137" y="269"/>
                    <a:pt x="142" y="272"/>
                    <a:pt x="144" y="268"/>
                  </a:cubicBezTo>
                  <a:cubicBezTo>
                    <a:pt x="145" y="264"/>
                    <a:pt x="146" y="265"/>
                    <a:pt x="142" y="260"/>
                  </a:cubicBezTo>
                  <a:cubicBezTo>
                    <a:pt x="139" y="256"/>
                    <a:pt x="140" y="248"/>
                    <a:pt x="143" y="253"/>
                  </a:cubicBezTo>
                  <a:cubicBezTo>
                    <a:pt x="147" y="258"/>
                    <a:pt x="149" y="260"/>
                    <a:pt x="150" y="259"/>
                  </a:cubicBezTo>
                  <a:cubicBezTo>
                    <a:pt x="151" y="258"/>
                    <a:pt x="155" y="256"/>
                    <a:pt x="155" y="260"/>
                  </a:cubicBezTo>
                  <a:cubicBezTo>
                    <a:pt x="155" y="263"/>
                    <a:pt x="151" y="270"/>
                    <a:pt x="154" y="271"/>
                  </a:cubicBezTo>
                  <a:cubicBezTo>
                    <a:pt x="156" y="272"/>
                    <a:pt x="164" y="265"/>
                    <a:pt x="163" y="262"/>
                  </a:cubicBezTo>
                  <a:cubicBezTo>
                    <a:pt x="163" y="260"/>
                    <a:pt x="163" y="257"/>
                    <a:pt x="164" y="254"/>
                  </a:cubicBezTo>
                  <a:cubicBezTo>
                    <a:pt x="165" y="252"/>
                    <a:pt x="164" y="246"/>
                    <a:pt x="160" y="244"/>
                  </a:cubicBezTo>
                  <a:cubicBezTo>
                    <a:pt x="157" y="241"/>
                    <a:pt x="158" y="238"/>
                    <a:pt x="161" y="237"/>
                  </a:cubicBezTo>
                  <a:cubicBezTo>
                    <a:pt x="164" y="237"/>
                    <a:pt x="170" y="234"/>
                    <a:pt x="170" y="232"/>
                  </a:cubicBezTo>
                  <a:cubicBezTo>
                    <a:pt x="171" y="230"/>
                    <a:pt x="178" y="227"/>
                    <a:pt x="183" y="229"/>
                  </a:cubicBezTo>
                  <a:cubicBezTo>
                    <a:pt x="188" y="231"/>
                    <a:pt x="191" y="232"/>
                    <a:pt x="197" y="232"/>
                  </a:cubicBezTo>
                  <a:cubicBezTo>
                    <a:pt x="203" y="231"/>
                    <a:pt x="215" y="229"/>
                    <a:pt x="215" y="233"/>
                  </a:cubicBezTo>
                  <a:cubicBezTo>
                    <a:pt x="215" y="237"/>
                    <a:pt x="217" y="240"/>
                    <a:pt x="215" y="241"/>
                  </a:cubicBezTo>
                  <a:cubicBezTo>
                    <a:pt x="214" y="243"/>
                    <a:pt x="222" y="246"/>
                    <a:pt x="225" y="247"/>
                  </a:cubicBezTo>
                  <a:cubicBezTo>
                    <a:pt x="228" y="248"/>
                    <a:pt x="229" y="250"/>
                    <a:pt x="230" y="252"/>
                  </a:cubicBezTo>
                  <a:cubicBezTo>
                    <a:pt x="231" y="255"/>
                    <a:pt x="233" y="254"/>
                    <a:pt x="234" y="256"/>
                  </a:cubicBezTo>
                  <a:cubicBezTo>
                    <a:pt x="236" y="257"/>
                    <a:pt x="238" y="254"/>
                    <a:pt x="239" y="260"/>
                  </a:cubicBezTo>
                  <a:cubicBezTo>
                    <a:pt x="240" y="266"/>
                    <a:pt x="241" y="267"/>
                    <a:pt x="241" y="272"/>
                  </a:cubicBezTo>
                  <a:cubicBezTo>
                    <a:pt x="242" y="276"/>
                    <a:pt x="244" y="280"/>
                    <a:pt x="244" y="281"/>
                  </a:cubicBezTo>
                  <a:cubicBezTo>
                    <a:pt x="244" y="282"/>
                    <a:pt x="248" y="295"/>
                    <a:pt x="253" y="301"/>
                  </a:cubicBezTo>
                  <a:cubicBezTo>
                    <a:pt x="259" y="308"/>
                    <a:pt x="266" y="307"/>
                    <a:pt x="268" y="313"/>
                  </a:cubicBezTo>
                  <a:cubicBezTo>
                    <a:pt x="269" y="319"/>
                    <a:pt x="271" y="318"/>
                    <a:pt x="273" y="322"/>
                  </a:cubicBezTo>
                  <a:cubicBezTo>
                    <a:pt x="275" y="325"/>
                    <a:pt x="276" y="328"/>
                    <a:pt x="279" y="334"/>
                  </a:cubicBezTo>
                  <a:cubicBezTo>
                    <a:pt x="281" y="340"/>
                    <a:pt x="292" y="353"/>
                    <a:pt x="293" y="358"/>
                  </a:cubicBezTo>
                  <a:cubicBezTo>
                    <a:pt x="293" y="362"/>
                    <a:pt x="289" y="370"/>
                    <a:pt x="291" y="380"/>
                  </a:cubicBezTo>
                  <a:cubicBezTo>
                    <a:pt x="292" y="390"/>
                    <a:pt x="293" y="388"/>
                    <a:pt x="295" y="396"/>
                  </a:cubicBezTo>
                  <a:cubicBezTo>
                    <a:pt x="290" y="399"/>
                    <a:pt x="290" y="399"/>
                    <a:pt x="290" y="399"/>
                  </a:cubicBezTo>
                  <a:cubicBezTo>
                    <a:pt x="284" y="394"/>
                    <a:pt x="284" y="394"/>
                    <a:pt x="284" y="394"/>
                  </a:cubicBezTo>
                  <a:cubicBezTo>
                    <a:pt x="285" y="388"/>
                    <a:pt x="285" y="388"/>
                    <a:pt x="285" y="388"/>
                  </a:cubicBezTo>
                  <a:cubicBezTo>
                    <a:pt x="277" y="385"/>
                    <a:pt x="277" y="385"/>
                    <a:pt x="277" y="385"/>
                  </a:cubicBezTo>
                  <a:cubicBezTo>
                    <a:pt x="269" y="379"/>
                    <a:pt x="269" y="379"/>
                    <a:pt x="269" y="379"/>
                  </a:cubicBezTo>
                  <a:cubicBezTo>
                    <a:pt x="265" y="380"/>
                    <a:pt x="265" y="380"/>
                    <a:pt x="265" y="380"/>
                  </a:cubicBezTo>
                  <a:cubicBezTo>
                    <a:pt x="264" y="390"/>
                    <a:pt x="264" y="390"/>
                    <a:pt x="264" y="390"/>
                  </a:cubicBezTo>
                  <a:cubicBezTo>
                    <a:pt x="256" y="395"/>
                    <a:pt x="256" y="395"/>
                    <a:pt x="256" y="395"/>
                  </a:cubicBezTo>
                  <a:cubicBezTo>
                    <a:pt x="257" y="401"/>
                    <a:pt x="257" y="401"/>
                    <a:pt x="257" y="401"/>
                  </a:cubicBezTo>
                  <a:cubicBezTo>
                    <a:pt x="262" y="400"/>
                    <a:pt x="262" y="400"/>
                    <a:pt x="262" y="400"/>
                  </a:cubicBezTo>
                  <a:cubicBezTo>
                    <a:pt x="266" y="405"/>
                    <a:pt x="266" y="405"/>
                    <a:pt x="266" y="405"/>
                  </a:cubicBezTo>
                  <a:cubicBezTo>
                    <a:pt x="271" y="405"/>
                    <a:pt x="271" y="405"/>
                    <a:pt x="271" y="405"/>
                  </a:cubicBezTo>
                  <a:cubicBezTo>
                    <a:pt x="274" y="401"/>
                    <a:pt x="274" y="401"/>
                    <a:pt x="274" y="401"/>
                  </a:cubicBezTo>
                  <a:cubicBezTo>
                    <a:pt x="277" y="400"/>
                    <a:pt x="277" y="400"/>
                    <a:pt x="277" y="400"/>
                  </a:cubicBezTo>
                  <a:cubicBezTo>
                    <a:pt x="278" y="407"/>
                    <a:pt x="278" y="407"/>
                    <a:pt x="278" y="407"/>
                  </a:cubicBezTo>
                  <a:cubicBezTo>
                    <a:pt x="277" y="418"/>
                    <a:pt x="277" y="418"/>
                    <a:pt x="277" y="418"/>
                  </a:cubicBezTo>
                  <a:cubicBezTo>
                    <a:pt x="270" y="421"/>
                    <a:pt x="270" y="421"/>
                    <a:pt x="270" y="421"/>
                  </a:cubicBezTo>
                  <a:cubicBezTo>
                    <a:pt x="266" y="429"/>
                    <a:pt x="266" y="429"/>
                    <a:pt x="266" y="429"/>
                  </a:cubicBezTo>
                  <a:cubicBezTo>
                    <a:pt x="268" y="430"/>
                    <a:pt x="268" y="430"/>
                    <a:pt x="268" y="430"/>
                  </a:cubicBezTo>
                  <a:cubicBezTo>
                    <a:pt x="270" y="439"/>
                    <a:pt x="270" y="439"/>
                    <a:pt x="270" y="439"/>
                  </a:cubicBezTo>
                  <a:cubicBezTo>
                    <a:pt x="263" y="446"/>
                    <a:pt x="263" y="446"/>
                    <a:pt x="263" y="446"/>
                  </a:cubicBezTo>
                  <a:cubicBezTo>
                    <a:pt x="259" y="449"/>
                    <a:pt x="259" y="449"/>
                    <a:pt x="259" y="449"/>
                  </a:cubicBezTo>
                  <a:cubicBezTo>
                    <a:pt x="254" y="447"/>
                    <a:pt x="254" y="447"/>
                    <a:pt x="254" y="447"/>
                  </a:cubicBezTo>
                  <a:cubicBezTo>
                    <a:pt x="246" y="450"/>
                    <a:pt x="246" y="450"/>
                    <a:pt x="246" y="450"/>
                  </a:cubicBezTo>
                  <a:cubicBezTo>
                    <a:pt x="238" y="446"/>
                    <a:pt x="238" y="446"/>
                    <a:pt x="238" y="446"/>
                  </a:cubicBezTo>
                  <a:cubicBezTo>
                    <a:pt x="234" y="452"/>
                    <a:pt x="234" y="452"/>
                    <a:pt x="234" y="452"/>
                  </a:cubicBezTo>
                  <a:cubicBezTo>
                    <a:pt x="231" y="461"/>
                    <a:pt x="231" y="461"/>
                    <a:pt x="231" y="461"/>
                  </a:cubicBezTo>
                  <a:cubicBezTo>
                    <a:pt x="234" y="468"/>
                    <a:pt x="234" y="468"/>
                    <a:pt x="234" y="468"/>
                  </a:cubicBezTo>
                  <a:cubicBezTo>
                    <a:pt x="226" y="471"/>
                    <a:pt x="226" y="471"/>
                    <a:pt x="226" y="471"/>
                  </a:cubicBezTo>
                  <a:cubicBezTo>
                    <a:pt x="225" y="470"/>
                    <a:pt x="225" y="467"/>
                    <a:pt x="224" y="465"/>
                  </a:cubicBezTo>
                  <a:cubicBezTo>
                    <a:pt x="222" y="459"/>
                    <a:pt x="224" y="460"/>
                    <a:pt x="221" y="454"/>
                  </a:cubicBezTo>
                  <a:cubicBezTo>
                    <a:pt x="218" y="449"/>
                    <a:pt x="221" y="450"/>
                    <a:pt x="222" y="445"/>
                  </a:cubicBezTo>
                  <a:cubicBezTo>
                    <a:pt x="222" y="439"/>
                    <a:pt x="222" y="436"/>
                    <a:pt x="218" y="436"/>
                  </a:cubicBezTo>
                  <a:cubicBezTo>
                    <a:pt x="217" y="436"/>
                    <a:pt x="217" y="436"/>
                    <a:pt x="216" y="436"/>
                  </a:cubicBezTo>
                  <a:cubicBezTo>
                    <a:pt x="217" y="410"/>
                    <a:pt x="217" y="410"/>
                    <a:pt x="217" y="410"/>
                  </a:cubicBezTo>
                  <a:cubicBezTo>
                    <a:pt x="214" y="409"/>
                    <a:pt x="214" y="409"/>
                    <a:pt x="214" y="409"/>
                  </a:cubicBezTo>
                  <a:cubicBezTo>
                    <a:pt x="208" y="415"/>
                    <a:pt x="208" y="415"/>
                    <a:pt x="208" y="415"/>
                  </a:cubicBezTo>
                  <a:cubicBezTo>
                    <a:pt x="196" y="417"/>
                    <a:pt x="196" y="417"/>
                    <a:pt x="196" y="417"/>
                  </a:cubicBezTo>
                  <a:cubicBezTo>
                    <a:pt x="191" y="424"/>
                    <a:pt x="191" y="424"/>
                    <a:pt x="191" y="424"/>
                  </a:cubicBezTo>
                  <a:cubicBezTo>
                    <a:pt x="186" y="425"/>
                    <a:pt x="186" y="425"/>
                    <a:pt x="186" y="425"/>
                  </a:cubicBezTo>
                  <a:cubicBezTo>
                    <a:pt x="180" y="429"/>
                    <a:pt x="180" y="429"/>
                    <a:pt x="180" y="429"/>
                  </a:cubicBezTo>
                  <a:cubicBezTo>
                    <a:pt x="171" y="424"/>
                    <a:pt x="171" y="424"/>
                    <a:pt x="171" y="424"/>
                  </a:cubicBezTo>
                  <a:cubicBezTo>
                    <a:pt x="165" y="427"/>
                    <a:pt x="165" y="427"/>
                    <a:pt x="165" y="427"/>
                  </a:cubicBezTo>
                  <a:cubicBezTo>
                    <a:pt x="154" y="426"/>
                    <a:pt x="154" y="426"/>
                    <a:pt x="154" y="426"/>
                  </a:cubicBezTo>
                  <a:cubicBezTo>
                    <a:pt x="154" y="436"/>
                    <a:pt x="154" y="436"/>
                    <a:pt x="154" y="436"/>
                  </a:cubicBezTo>
                  <a:cubicBezTo>
                    <a:pt x="148" y="442"/>
                    <a:pt x="148" y="442"/>
                    <a:pt x="148" y="442"/>
                  </a:cubicBezTo>
                  <a:cubicBezTo>
                    <a:pt x="142" y="443"/>
                    <a:pt x="142" y="443"/>
                    <a:pt x="142" y="443"/>
                  </a:cubicBezTo>
                  <a:cubicBezTo>
                    <a:pt x="143" y="434"/>
                    <a:pt x="143" y="434"/>
                    <a:pt x="143" y="434"/>
                  </a:cubicBezTo>
                  <a:cubicBezTo>
                    <a:pt x="136" y="432"/>
                    <a:pt x="136" y="432"/>
                    <a:pt x="136" y="432"/>
                  </a:cubicBezTo>
                  <a:cubicBezTo>
                    <a:pt x="134" y="427"/>
                    <a:pt x="134" y="427"/>
                    <a:pt x="134" y="427"/>
                  </a:cubicBezTo>
                  <a:cubicBezTo>
                    <a:pt x="130" y="422"/>
                    <a:pt x="130" y="422"/>
                    <a:pt x="130" y="422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4" y="415"/>
                    <a:pt x="124" y="415"/>
                    <a:pt x="124" y="415"/>
                  </a:cubicBezTo>
                  <a:cubicBezTo>
                    <a:pt x="119" y="419"/>
                    <a:pt x="119" y="419"/>
                    <a:pt x="119" y="419"/>
                  </a:cubicBezTo>
                  <a:cubicBezTo>
                    <a:pt x="115" y="413"/>
                    <a:pt x="115" y="413"/>
                    <a:pt x="115" y="413"/>
                  </a:cubicBezTo>
                  <a:cubicBezTo>
                    <a:pt x="107" y="409"/>
                    <a:pt x="107" y="409"/>
                    <a:pt x="107" y="409"/>
                  </a:cubicBezTo>
                  <a:cubicBezTo>
                    <a:pt x="104" y="397"/>
                    <a:pt x="104" y="397"/>
                    <a:pt x="104" y="397"/>
                  </a:cubicBezTo>
                  <a:cubicBezTo>
                    <a:pt x="106" y="389"/>
                    <a:pt x="106" y="389"/>
                    <a:pt x="106" y="389"/>
                  </a:cubicBezTo>
                  <a:cubicBezTo>
                    <a:pt x="104" y="383"/>
                    <a:pt x="104" y="383"/>
                    <a:pt x="104" y="383"/>
                  </a:cubicBezTo>
                  <a:cubicBezTo>
                    <a:pt x="109" y="378"/>
                    <a:pt x="109" y="378"/>
                    <a:pt x="109" y="378"/>
                  </a:cubicBezTo>
                  <a:cubicBezTo>
                    <a:pt x="109" y="372"/>
                    <a:pt x="109" y="372"/>
                    <a:pt x="109" y="372"/>
                  </a:cubicBezTo>
                  <a:cubicBezTo>
                    <a:pt x="116" y="367"/>
                    <a:pt x="116" y="367"/>
                    <a:pt x="116" y="367"/>
                  </a:cubicBezTo>
                  <a:cubicBezTo>
                    <a:pt x="115" y="356"/>
                    <a:pt x="115" y="356"/>
                    <a:pt x="115" y="356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47"/>
                    <a:pt x="122" y="347"/>
                    <a:pt x="122" y="347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7" y="335"/>
                    <a:pt x="117" y="335"/>
                    <a:pt x="117" y="335"/>
                  </a:cubicBezTo>
                  <a:cubicBezTo>
                    <a:pt x="124" y="336"/>
                    <a:pt x="124" y="336"/>
                    <a:pt x="124" y="336"/>
                  </a:cubicBezTo>
                  <a:cubicBezTo>
                    <a:pt x="134" y="332"/>
                    <a:pt x="134" y="332"/>
                    <a:pt x="134" y="332"/>
                  </a:cubicBezTo>
                  <a:cubicBezTo>
                    <a:pt x="135" y="323"/>
                    <a:pt x="135" y="323"/>
                    <a:pt x="135" y="323"/>
                  </a:cubicBezTo>
                  <a:cubicBezTo>
                    <a:pt x="130" y="314"/>
                    <a:pt x="130" y="314"/>
                    <a:pt x="130" y="314"/>
                  </a:cubicBezTo>
                  <a:cubicBezTo>
                    <a:pt x="124" y="305"/>
                    <a:pt x="124" y="305"/>
                    <a:pt x="124" y="305"/>
                  </a:cubicBezTo>
                  <a:cubicBezTo>
                    <a:pt x="116" y="305"/>
                    <a:pt x="116" y="305"/>
                    <a:pt x="116" y="305"/>
                  </a:cubicBezTo>
                  <a:cubicBezTo>
                    <a:pt x="111" y="313"/>
                    <a:pt x="111" y="313"/>
                    <a:pt x="111" y="313"/>
                  </a:cubicBezTo>
                  <a:cubicBezTo>
                    <a:pt x="106" y="314"/>
                    <a:pt x="106" y="314"/>
                    <a:pt x="106" y="314"/>
                  </a:cubicBezTo>
                  <a:cubicBezTo>
                    <a:pt x="103" y="320"/>
                    <a:pt x="103" y="320"/>
                    <a:pt x="103" y="320"/>
                  </a:cubicBezTo>
                  <a:cubicBezTo>
                    <a:pt x="102" y="329"/>
                    <a:pt x="102" y="329"/>
                    <a:pt x="102" y="329"/>
                  </a:cubicBezTo>
                  <a:cubicBezTo>
                    <a:pt x="96" y="330"/>
                    <a:pt x="96" y="330"/>
                    <a:pt x="96" y="330"/>
                  </a:cubicBezTo>
                  <a:cubicBezTo>
                    <a:pt x="88" y="341"/>
                    <a:pt x="88" y="341"/>
                    <a:pt x="88" y="341"/>
                  </a:cubicBezTo>
                  <a:cubicBezTo>
                    <a:pt x="81" y="346"/>
                    <a:pt x="81" y="346"/>
                    <a:pt x="81" y="346"/>
                  </a:cubicBezTo>
                  <a:cubicBezTo>
                    <a:pt x="72" y="331"/>
                    <a:pt x="72" y="331"/>
                    <a:pt x="72" y="331"/>
                  </a:cubicBezTo>
                  <a:cubicBezTo>
                    <a:pt x="62" y="336"/>
                    <a:pt x="62" y="336"/>
                    <a:pt x="62" y="336"/>
                  </a:cubicBezTo>
                  <a:cubicBezTo>
                    <a:pt x="54" y="334"/>
                    <a:pt x="54" y="334"/>
                    <a:pt x="54" y="334"/>
                  </a:cubicBezTo>
                  <a:cubicBezTo>
                    <a:pt x="49" y="328"/>
                    <a:pt x="49" y="328"/>
                    <a:pt x="49" y="328"/>
                  </a:cubicBezTo>
                  <a:cubicBezTo>
                    <a:pt x="56" y="318"/>
                    <a:pt x="56" y="318"/>
                    <a:pt x="56" y="318"/>
                  </a:cubicBezTo>
                  <a:cubicBezTo>
                    <a:pt x="52" y="311"/>
                    <a:pt x="52" y="311"/>
                    <a:pt x="52" y="311"/>
                  </a:cubicBezTo>
                  <a:cubicBezTo>
                    <a:pt x="57" y="306"/>
                    <a:pt x="57" y="306"/>
                    <a:pt x="57" y="306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9" y="292"/>
                    <a:pt x="59" y="292"/>
                    <a:pt x="59" y="292"/>
                  </a:cubicBezTo>
                  <a:cubicBezTo>
                    <a:pt x="62" y="278"/>
                    <a:pt x="62" y="278"/>
                    <a:pt x="62" y="278"/>
                  </a:cubicBezTo>
                  <a:cubicBezTo>
                    <a:pt x="59" y="276"/>
                    <a:pt x="59" y="276"/>
                    <a:pt x="59" y="276"/>
                  </a:cubicBezTo>
                  <a:cubicBezTo>
                    <a:pt x="52" y="277"/>
                    <a:pt x="52" y="277"/>
                    <a:pt x="52" y="277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39" y="284"/>
                    <a:pt x="39" y="284"/>
                    <a:pt x="39" y="284"/>
                  </a:cubicBezTo>
                  <a:cubicBezTo>
                    <a:pt x="33" y="288"/>
                    <a:pt x="33" y="288"/>
                    <a:pt x="33" y="288"/>
                  </a:cubicBezTo>
                  <a:cubicBezTo>
                    <a:pt x="29" y="289"/>
                    <a:pt x="29" y="289"/>
                    <a:pt x="29" y="289"/>
                  </a:cubicBezTo>
                  <a:cubicBezTo>
                    <a:pt x="25" y="282"/>
                    <a:pt x="25" y="282"/>
                    <a:pt x="25" y="282"/>
                  </a:cubicBezTo>
                  <a:cubicBezTo>
                    <a:pt x="26" y="273"/>
                    <a:pt x="26" y="273"/>
                    <a:pt x="26" y="273"/>
                  </a:cubicBezTo>
                  <a:cubicBezTo>
                    <a:pt x="21" y="269"/>
                    <a:pt x="21" y="269"/>
                    <a:pt x="21" y="269"/>
                  </a:cubicBezTo>
                  <a:cubicBezTo>
                    <a:pt x="27" y="263"/>
                    <a:pt x="27" y="263"/>
                    <a:pt x="27" y="263"/>
                  </a:cubicBezTo>
                  <a:cubicBezTo>
                    <a:pt x="27" y="254"/>
                    <a:pt x="27" y="254"/>
                    <a:pt x="27" y="254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8" y="253"/>
                    <a:pt x="8" y="253"/>
                    <a:pt x="8" y="253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13" y="243"/>
                    <a:pt x="13" y="243"/>
                    <a:pt x="13" y="243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3" y="229"/>
                    <a:pt x="13" y="229"/>
                    <a:pt x="13" y="229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6" y="221"/>
                    <a:pt x="6" y="221"/>
                    <a:pt x="6" y="221"/>
                  </a:cubicBezTo>
                  <a:cubicBezTo>
                    <a:pt x="6" y="213"/>
                    <a:pt x="6" y="213"/>
                    <a:pt x="6" y="213"/>
                  </a:cubicBezTo>
                  <a:cubicBezTo>
                    <a:pt x="1" y="206"/>
                    <a:pt x="1" y="206"/>
                    <a:pt x="1" y="206"/>
                  </a:cubicBezTo>
                  <a:cubicBezTo>
                    <a:pt x="5" y="201"/>
                    <a:pt x="5" y="201"/>
                    <a:pt x="5" y="201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4" y="191"/>
                    <a:pt x="4" y="191"/>
                    <a:pt x="4" y="191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2" y="180"/>
                    <a:pt x="2" y="180"/>
                    <a:pt x="2" y="180"/>
                  </a:cubicBezTo>
                  <a:cubicBezTo>
                    <a:pt x="10" y="174"/>
                    <a:pt x="10" y="174"/>
                    <a:pt x="10" y="174"/>
                  </a:cubicBezTo>
                  <a:cubicBezTo>
                    <a:pt x="17" y="174"/>
                    <a:pt x="17" y="174"/>
                    <a:pt x="17" y="174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26" y="158"/>
                    <a:pt x="26" y="158"/>
                    <a:pt x="26" y="158"/>
                  </a:cubicBezTo>
                  <a:cubicBezTo>
                    <a:pt x="27" y="152"/>
                    <a:pt x="27" y="152"/>
                    <a:pt x="27" y="152"/>
                  </a:cubicBezTo>
                  <a:cubicBezTo>
                    <a:pt x="34" y="152"/>
                    <a:pt x="34" y="152"/>
                    <a:pt x="34" y="152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44" y="114"/>
                    <a:pt x="44" y="114"/>
                    <a:pt x="44" y="114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24" y="22"/>
                    <a:pt x="124" y="22"/>
                    <a:pt x="124" y="22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16" y="30"/>
                    <a:pt x="116" y="30"/>
                    <a:pt x="116" y="30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25" y="39"/>
                    <a:pt x="125" y="39"/>
                    <a:pt x="125" y="39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42" y="35"/>
                    <a:pt x="142" y="35"/>
                    <a:pt x="142" y="35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52" y="42"/>
                    <a:pt x="152" y="42"/>
                    <a:pt x="152" y="42"/>
                  </a:cubicBezTo>
                  <a:close/>
                  <a:moveTo>
                    <a:pt x="130" y="232"/>
                  </a:moveTo>
                  <a:cubicBezTo>
                    <a:pt x="129" y="236"/>
                    <a:pt x="128" y="238"/>
                    <a:pt x="130" y="240"/>
                  </a:cubicBezTo>
                  <a:cubicBezTo>
                    <a:pt x="133" y="243"/>
                    <a:pt x="135" y="239"/>
                    <a:pt x="137" y="241"/>
                  </a:cubicBezTo>
                  <a:cubicBezTo>
                    <a:pt x="139" y="244"/>
                    <a:pt x="141" y="239"/>
                    <a:pt x="139" y="235"/>
                  </a:cubicBezTo>
                  <a:cubicBezTo>
                    <a:pt x="136" y="229"/>
                    <a:pt x="136" y="227"/>
                    <a:pt x="130" y="232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44" name="Freeform 60"/>
            <p:cNvSpPr>
              <a:spLocks/>
            </p:cNvSpPr>
            <p:nvPr/>
          </p:nvSpPr>
          <p:spPr bwMode="auto">
            <a:xfrm>
              <a:off x="898" y="3826"/>
              <a:ext cx="160" cy="213"/>
            </a:xfrm>
            <a:custGeom>
              <a:avLst/>
              <a:gdLst>
                <a:gd name="T0" fmla="*/ 4 w 77"/>
                <a:gd name="T1" fmla="*/ 70 h 102"/>
                <a:gd name="T2" fmla="*/ 6 w 77"/>
                <a:gd name="T3" fmla="*/ 70 h 102"/>
                <a:gd name="T4" fmla="*/ 12 w 77"/>
                <a:gd name="T5" fmla="*/ 71 h 102"/>
                <a:gd name="T6" fmla="*/ 16 w 77"/>
                <a:gd name="T7" fmla="*/ 73 h 102"/>
                <a:gd name="T8" fmla="*/ 22 w 77"/>
                <a:gd name="T9" fmla="*/ 82 h 102"/>
                <a:gd name="T10" fmla="*/ 27 w 77"/>
                <a:gd name="T11" fmla="*/ 81 h 102"/>
                <a:gd name="T12" fmla="*/ 33 w 77"/>
                <a:gd name="T13" fmla="*/ 85 h 102"/>
                <a:gd name="T14" fmla="*/ 33 w 77"/>
                <a:gd name="T15" fmla="*/ 89 h 102"/>
                <a:gd name="T16" fmla="*/ 33 w 77"/>
                <a:gd name="T17" fmla="*/ 90 h 102"/>
                <a:gd name="T18" fmla="*/ 32 w 77"/>
                <a:gd name="T19" fmla="*/ 90 h 102"/>
                <a:gd name="T20" fmla="*/ 36 w 77"/>
                <a:gd name="T21" fmla="*/ 92 h 102"/>
                <a:gd name="T22" fmla="*/ 39 w 77"/>
                <a:gd name="T23" fmla="*/ 95 h 102"/>
                <a:gd name="T24" fmla="*/ 39 w 77"/>
                <a:gd name="T25" fmla="*/ 101 h 102"/>
                <a:gd name="T26" fmla="*/ 41 w 77"/>
                <a:gd name="T27" fmla="*/ 101 h 102"/>
                <a:gd name="T28" fmla="*/ 45 w 77"/>
                <a:gd name="T29" fmla="*/ 96 h 102"/>
                <a:gd name="T30" fmla="*/ 51 w 77"/>
                <a:gd name="T31" fmla="*/ 102 h 102"/>
                <a:gd name="T32" fmla="*/ 56 w 77"/>
                <a:gd name="T33" fmla="*/ 102 h 102"/>
                <a:gd name="T34" fmla="*/ 56 w 77"/>
                <a:gd name="T35" fmla="*/ 102 h 102"/>
                <a:gd name="T36" fmla="*/ 57 w 77"/>
                <a:gd name="T37" fmla="*/ 98 h 102"/>
                <a:gd name="T38" fmla="*/ 56 w 77"/>
                <a:gd name="T39" fmla="*/ 92 h 102"/>
                <a:gd name="T40" fmla="*/ 61 w 77"/>
                <a:gd name="T41" fmla="*/ 91 h 102"/>
                <a:gd name="T42" fmla="*/ 63 w 77"/>
                <a:gd name="T43" fmla="*/ 84 h 102"/>
                <a:gd name="T44" fmla="*/ 71 w 77"/>
                <a:gd name="T45" fmla="*/ 85 h 102"/>
                <a:gd name="T46" fmla="*/ 77 w 77"/>
                <a:gd name="T47" fmla="*/ 81 h 102"/>
                <a:gd name="T48" fmla="*/ 77 w 77"/>
                <a:gd name="T49" fmla="*/ 80 h 102"/>
                <a:gd name="T50" fmla="*/ 76 w 77"/>
                <a:gd name="T51" fmla="*/ 71 h 102"/>
                <a:gd name="T52" fmla="*/ 74 w 77"/>
                <a:gd name="T53" fmla="*/ 64 h 102"/>
                <a:gd name="T54" fmla="*/ 69 w 77"/>
                <a:gd name="T55" fmla="*/ 55 h 102"/>
                <a:gd name="T56" fmla="*/ 61 w 77"/>
                <a:gd name="T57" fmla="*/ 44 h 102"/>
                <a:gd name="T58" fmla="*/ 62 w 77"/>
                <a:gd name="T59" fmla="*/ 34 h 102"/>
                <a:gd name="T60" fmla="*/ 56 w 77"/>
                <a:gd name="T61" fmla="*/ 27 h 102"/>
                <a:gd name="T62" fmla="*/ 51 w 77"/>
                <a:gd name="T63" fmla="*/ 17 h 102"/>
                <a:gd name="T64" fmla="*/ 42 w 77"/>
                <a:gd name="T65" fmla="*/ 16 h 102"/>
                <a:gd name="T66" fmla="*/ 36 w 77"/>
                <a:gd name="T67" fmla="*/ 10 h 102"/>
                <a:gd name="T68" fmla="*/ 30 w 77"/>
                <a:gd name="T69" fmla="*/ 7 h 102"/>
                <a:gd name="T70" fmla="*/ 23 w 77"/>
                <a:gd name="T71" fmla="*/ 1 h 102"/>
                <a:gd name="T72" fmla="*/ 15 w 77"/>
                <a:gd name="T73" fmla="*/ 5 h 102"/>
                <a:gd name="T74" fmla="*/ 6 w 77"/>
                <a:gd name="T75" fmla="*/ 3 h 102"/>
                <a:gd name="T76" fmla="*/ 5 w 77"/>
                <a:gd name="T77" fmla="*/ 10 h 102"/>
                <a:gd name="T78" fmla="*/ 7 w 77"/>
                <a:gd name="T79" fmla="*/ 16 h 102"/>
                <a:gd name="T80" fmla="*/ 7 w 77"/>
                <a:gd name="T81" fmla="*/ 21 h 102"/>
                <a:gd name="T82" fmla="*/ 9 w 77"/>
                <a:gd name="T83" fmla="*/ 27 h 102"/>
                <a:gd name="T84" fmla="*/ 0 w 77"/>
                <a:gd name="T85" fmla="*/ 32 h 102"/>
                <a:gd name="T86" fmla="*/ 0 w 77"/>
                <a:gd name="T87" fmla="*/ 40 h 102"/>
                <a:gd name="T88" fmla="*/ 2 w 77"/>
                <a:gd name="T89" fmla="*/ 41 h 102"/>
                <a:gd name="T90" fmla="*/ 3 w 77"/>
                <a:gd name="T91" fmla="*/ 44 h 102"/>
                <a:gd name="T92" fmla="*/ 5 w 77"/>
                <a:gd name="T93" fmla="*/ 49 h 102"/>
                <a:gd name="T94" fmla="*/ 9 w 77"/>
                <a:gd name="T95" fmla="*/ 55 h 102"/>
                <a:gd name="T96" fmla="*/ 3 w 77"/>
                <a:gd name="T97" fmla="*/ 57 h 102"/>
                <a:gd name="T98" fmla="*/ 3 w 77"/>
                <a:gd name="T99" fmla="*/ 60 h 102"/>
                <a:gd name="T100" fmla="*/ 6 w 77"/>
                <a:gd name="T101" fmla="*/ 64 h 102"/>
                <a:gd name="T102" fmla="*/ 5 w 77"/>
                <a:gd name="T103" fmla="*/ 68 h 102"/>
                <a:gd name="T104" fmla="*/ 4 w 77"/>
                <a:gd name="T105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02">
                  <a:moveTo>
                    <a:pt x="4" y="70"/>
                  </a:moveTo>
                  <a:cubicBezTo>
                    <a:pt x="6" y="70"/>
                    <a:pt x="6" y="70"/>
                    <a:pt x="6" y="70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2" y="90"/>
                    <a:pt x="32" y="90"/>
                    <a:pt x="32" y="90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1"/>
                    <a:pt x="40" y="101"/>
                    <a:pt x="41" y="101"/>
                  </a:cubicBezTo>
                  <a:cubicBezTo>
                    <a:pt x="42" y="100"/>
                    <a:pt x="45" y="96"/>
                    <a:pt x="45" y="96"/>
                  </a:cubicBezTo>
                  <a:cubicBezTo>
                    <a:pt x="45" y="96"/>
                    <a:pt x="50" y="102"/>
                    <a:pt x="51" y="102"/>
                  </a:cubicBezTo>
                  <a:cubicBezTo>
                    <a:pt x="51" y="102"/>
                    <a:pt x="53" y="102"/>
                    <a:pt x="56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9" y="100"/>
                    <a:pt x="57" y="98"/>
                  </a:cubicBezTo>
                  <a:cubicBezTo>
                    <a:pt x="56" y="95"/>
                    <a:pt x="55" y="92"/>
                    <a:pt x="56" y="92"/>
                  </a:cubicBezTo>
                  <a:cubicBezTo>
                    <a:pt x="57" y="92"/>
                    <a:pt x="61" y="92"/>
                    <a:pt x="61" y="91"/>
                  </a:cubicBezTo>
                  <a:cubicBezTo>
                    <a:pt x="61" y="89"/>
                    <a:pt x="62" y="84"/>
                    <a:pt x="63" y="84"/>
                  </a:cubicBezTo>
                  <a:cubicBezTo>
                    <a:pt x="65" y="84"/>
                    <a:pt x="68" y="87"/>
                    <a:pt x="71" y="85"/>
                  </a:cubicBezTo>
                  <a:cubicBezTo>
                    <a:pt x="72" y="84"/>
                    <a:pt x="74" y="82"/>
                    <a:pt x="77" y="81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7" y="80"/>
                    <a:pt x="77" y="73"/>
                    <a:pt x="76" y="71"/>
                  </a:cubicBezTo>
                  <a:cubicBezTo>
                    <a:pt x="76" y="70"/>
                    <a:pt x="74" y="67"/>
                    <a:pt x="74" y="64"/>
                  </a:cubicBezTo>
                  <a:cubicBezTo>
                    <a:pt x="74" y="61"/>
                    <a:pt x="70" y="60"/>
                    <a:pt x="69" y="55"/>
                  </a:cubicBezTo>
                  <a:cubicBezTo>
                    <a:pt x="68" y="50"/>
                    <a:pt x="61" y="48"/>
                    <a:pt x="61" y="44"/>
                  </a:cubicBezTo>
                  <a:cubicBezTo>
                    <a:pt x="62" y="41"/>
                    <a:pt x="65" y="37"/>
                    <a:pt x="62" y="34"/>
                  </a:cubicBezTo>
                  <a:cubicBezTo>
                    <a:pt x="59" y="30"/>
                    <a:pt x="58" y="33"/>
                    <a:pt x="56" y="27"/>
                  </a:cubicBezTo>
                  <a:cubicBezTo>
                    <a:pt x="54" y="21"/>
                    <a:pt x="54" y="19"/>
                    <a:pt x="51" y="17"/>
                  </a:cubicBezTo>
                  <a:cubicBezTo>
                    <a:pt x="49" y="16"/>
                    <a:pt x="45" y="18"/>
                    <a:pt x="42" y="16"/>
                  </a:cubicBezTo>
                  <a:cubicBezTo>
                    <a:pt x="40" y="13"/>
                    <a:pt x="39" y="10"/>
                    <a:pt x="36" y="10"/>
                  </a:cubicBezTo>
                  <a:cubicBezTo>
                    <a:pt x="33" y="11"/>
                    <a:pt x="32" y="12"/>
                    <a:pt x="30" y="7"/>
                  </a:cubicBezTo>
                  <a:cubicBezTo>
                    <a:pt x="27" y="3"/>
                    <a:pt x="27" y="1"/>
                    <a:pt x="23" y="1"/>
                  </a:cubicBezTo>
                  <a:cubicBezTo>
                    <a:pt x="20" y="2"/>
                    <a:pt x="18" y="6"/>
                    <a:pt x="15" y="5"/>
                  </a:cubicBezTo>
                  <a:cubicBezTo>
                    <a:pt x="12" y="4"/>
                    <a:pt x="9" y="0"/>
                    <a:pt x="6" y="3"/>
                  </a:cubicBezTo>
                  <a:cubicBezTo>
                    <a:pt x="3" y="6"/>
                    <a:pt x="7" y="9"/>
                    <a:pt x="5" y="10"/>
                  </a:cubicBezTo>
                  <a:cubicBezTo>
                    <a:pt x="3" y="12"/>
                    <a:pt x="6" y="15"/>
                    <a:pt x="7" y="16"/>
                  </a:cubicBezTo>
                  <a:cubicBezTo>
                    <a:pt x="8" y="17"/>
                    <a:pt x="8" y="20"/>
                    <a:pt x="7" y="21"/>
                  </a:cubicBezTo>
                  <a:cubicBezTo>
                    <a:pt x="6" y="23"/>
                    <a:pt x="10" y="26"/>
                    <a:pt x="9" y="27"/>
                  </a:cubicBezTo>
                  <a:cubicBezTo>
                    <a:pt x="8" y="28"/>
                    <a:pt x="0" y="32"/>
                    <a:pt x="0" y="32"/>
                  </a:cubicBezTo>
                  <a:cubicBezTo>
                    <a:pt x="0" y="32"/>
                    <a:pt x="0" y="37"/>
                    <a:pt x="0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5"/>
                    <a:pt x="3" y="56"/>
                    <a:pt x="3" y="57"/>
                  </a:cubicBezTo>
                  <a:cubicBezTo>
                    <a:pt x="2" y="58"/>
                    <a:pt x="3" y="60"/>
                    <a:pt x="3" y="60"/>
                  </a:cubicBezTo>
                  <a:cubicBezTo>
                    <a:pt x="3" y="60"/>
                    <a:pt x="6" y="64"/>
                    <a:pt x="6" y="64"/>
                  </a:cubicBezTo>
                  <a:cubicBezTo>
                    <a:pt x="5" y="68"/>
                    <a:pt x="5" y="68"/>
                    <a:pt x="5" y="68"/>
                  </a:cubicBezTo>
                  <a:lnTo>
                    <a:pt x="4" y="70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45" name="Freeform 61"/>
            <p:cNvSpPr>
              <a:spLocks noEditPoints="1"/>
            </p:cNvSpPr>
            <p:nvPr/>
          </p:nvSpPr>
          <p:spPr bwMode="auto">
            <a:xfrm>
              <a:off x="762" y="3691"/>
              <a:ext cx="186" cy="231"/>
            </a:xfrm>
            <a:custGeom>
              <a:avLst/>
              <a:gdLst>
                <a:gd name="T0" fmla="*/ 88 w 89"/>
                <a:gd name="T1" fmla="*/ 67 h 111"/>
                <a:gd name="T2" fmla="*/ 80 w 89"/>
                <a:gd name="T3" fmla="*/ 70 h 111"/>
                <a:gd name="T4" fmla="*/ 71 w 89"/>
                <a:gd name="T5" fmla="*/ 68 h 111"/>
                <a:gd name="T6" fmla="*/ 70 w 89"/>
                <a:gd name="T7" fmla="*/ 75 h 111"/>
                <a:gd name="T8" fmla="*/ 72 w 89"/>
                <a:gd name="T9" fmla="*/ 81 h 111"/>
                <a:gd name="T10" fmla="*/ 72 w 89"/>
                <a:gd name="T11" fmla="*/ 86 h 111"/>
                <a:gd name="T12" fmla="*/ 74 w 89"/>
                <a:gd name="T13" fmla="*/ 92 h 111"/>
                <a:gd name="T14" fmla="*/ 65 w 89"/>
                <a:gd name="T15" fmla="*/ 97 h 111"/>
                <a:gd name="T16" fmla="*/ 64 w 89"/>
                <a:gd name="T17" fmla="*/ 106 h 111"/>
                <a:gd name="T18" fmla="*/ 59 w 89"/>
                <a:gd name="T19" fmla="*/ 111 h 111"/>
                <a:gd name="T20" fmla="*/ 51 w 89"/>
                <a:gd name="T21" fmla="*/ 109 h 111"/>
                <a:gd name="T22" fmla="*/ 46 w 89"/>
                <a:gd name="T23" fmla="*/ 103 h 111"/>
                <a:gd name="T24" fmla="*/ 39 w 89"/>
                <a:gd name="T25" fmla="*/ 107 h 111"/>
                <a:gd name="T26" fmla="*/ 33 w 89"/>
                <a:gd name="T27" fmla="*/ 110 h 111"/>
                <a:gd name="T28" fmla="*/ 31 w 89"/>
                <a:gd name="T29" fmla="*/ 111 h 111"/>
                <a:gd name="T30" fmla="*/ 22 w 89"/>
                <a:gd name="T31" fmla="*/ 103 h 111"/>
                <a:gd name="T32" fmla="*/ 18 w 89"/>
                <a:gd name="T33" fmla="*/ 104 h 111"/>
                <a:gd name="T34" fmla="*/ 18 w 89"/>
                <a:gd name="T35" fmla="*/ 98 h 111"/>
                <a:gd name="T36" fmla="*/ 17 w 89"/>
                <a:gd name="T37" fmla="*/ 74 h 111"/>
                <a:gd name="T38" fmla="*/ 8 w 89"/>
                <a:gd name="T39" fmla="*/ 55 h 111"/>
                <a:gd name="T40" fmla="*/ 7 w 89"/>
                <a:gd name="T41" fmla="*/ 42 h 111"/>
                <a:gd name="T42" fmla="*/ 2 w 89"/>
                <a:gd name="T43" fmla="*/ 32 h 111"/>
                <a:gd name="T44" fmla="*/ 3 w 89"/>
                <a:gd name="T45" fmla="*/ 22 h 111"/>
                <a:gd name="T46" fmla="*/ 6 w 89"/>
                <a:gd name="T47" fmla="*/ 14 h 111"/>
                <a:gd name="T48" fmla="*/ 13 w 89"/>
                <a:gd name="T49" fmla="*/ 21 h 111"/>
                <a:gd name="T50" fmla="*/ 21 w 89"/>
                <a:gd name="T51" fmla="*/ 25 h 111"/>
                <a:gd name="T52" fmla="*/ 26 w 89"/>
                <a:gd name="T53" fmla="*/ 19 h 111"/>
                <a:gd name="T54" fmla="*/ 38 w 89"/>
                <a:gd name="T55" fmla="*/ 18 h 111"/>
                <a:gd name="T56" fmla="*/ 47 w 89"/>
                <a:gd name="T57" fmla="*/ 18 h 111"/>
                <a:gd name="T58" fmla="*/ 43 w 89"/>
                <a:gd name="T59" fmla="*/ 4 h 111"/>
                <a:gd name="T60" fmla="*/ 54 w 89"/>
                <a:gd name="T61" fmla="*/ 5 h 111"/>
                <a:gd name="T62" fmla="*/ 61 w 89"/>
                <a:gd name="T63" fmla="*/ 3 h 111"/>
                <a:gd name="T64" fmla="*/ 61 w 89"/>
                <a:gd name="T65" fmla="*/ 3 h 111"/>
                <a:gd name="T66" fmla="*/ 64 w 89"/>
                <a:gd name="T67" fmla="*/ 20 h 111"/>
                <a:gd name="T68" fmla="*/ 72 w 89"/>
                <a:gd name="T69" fmla="*/ 21 h 111"/>
                <a:gd name="T70" fmla="*/ 82 w 89"/>
                <a:gd name="T71" fmla="*/ 31 h 111"/>
                <a:gd name="T72" fmla="*/ 80 w 89"/>
                <a:gd name="T73" fmla="*/ 35 h 111"/>
                <a:gd name="T74" fmla="*/ 78 w 89"/>
                <a:gd name="T75" fmla="*/ 43 h 111"/>
                <a:gd name="T76" fmla="*/ 89 w 89"/>
                <a:gd name="T77" fmla="*/ 55 h 111"/>
                <a:gd name="T78" fmla="*/ 88 w 89"/>
                <a:gd name="T79" fmla="*/ 67 h 111"/>
                <a:gd name="T80" fmla="*/ 28 w 89"/>
                <a:gd name="T81" fmla="*/ 53 h 111"/>
                <a:gd name="T82" fmla="*/ 29 w 89"/>
                <a:gd name="T83" fmla="*/ 62 h 111"/>
                <a:gd name="T84" fmla="*/ 36 w 89"/>
                <a:gd name="T85" fmla="*/ 67 h 111"/>
                <a:gd name="T86" fmla="*/ 44 w 89"/>
                <a:gd name="T87" fmla="*/ 71 h 111"/>
                <a:gd name="T88" fmla="*/ 38 w 89"/>
                <a:gd name="T89" fmla="*/ 76 h 111"/>
                <a:gd name="T90" fmla="*/ 36 w 89"/>
                <a:gd name="T91" fmla="*/ 84 h 111"/>
                <a:gd name="T92" fmla="*/ 34 w 89"/>
                <a:gd name="T93" fmla="*/ 90 h 111"/>
                <a:gd name="T94" fmla="*/ 24 w 89"/>
                <a:gd name="T95" fmla="*/ 91 h 111"/>
                <a:gd name="T96" fmla="*/ 30 w 89"/>
                <a:gd name="T97" fmla="*/ 101 h 111"/>
                <a:gd name="T98" fmla="*/ 39 w 89"/>
                <a:gd name="T99" fmla="*/ 94 h 111"/>
                <a:gd name="T100" fmla="*/ 50 w 89"/>
                <a:gd name="T101" fmla="*/ 85 h 111"/>
                <a:gd name="T102" fmla="*/ 54 w 89"/>
                <a:gd name="T103" fmla="*/ 79 h 111"/>
                <a:gd name="T104" fmla="*/ 50 w 89"/>
                <a:gd name="T105" fmla="*/ 67 h 111"/>
                <a:gd name="T106" fmla="*/ 43 w 89"/>
                <a:gd name="T107" fmla="*/ 60 h 111"/>
                <a:gd name="T108" fmla="*/ 34 w 89"/>
                <a:gd name="T109" fmla="*/ 55 h 111"/>
                <a:gd name="T110" fmla="*/ 28 w 89"/>
                <a:gd name="T111" fmla="*/ 5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9" h="111">
                  <a:moveTo>
                    <a:pt x="88" y="67"/>
                  </a:moveTo>
                  <a:cubicBezTo>
                    <a:pt x="85" y="68"/>
                    <a:pt x="82" y="71"/>
                    <a:pt x="80" y="70"/>
                  </a:cubicBezTo>
                  <a:cubicBezTo>
                    <a:pt x="77" y="69"/>
                    <a:pt x="74" y="65"/>
                    <a:pt x="71" y="68"/>
                  </a:cubicBezTo>
                  <a:cubicBezTo>
                    <a:pt x="68" y="71"/>
                    <a:pt x="72" y="74"/>
                    <a:pt x="70" y="75"/>
                  </a:cubicBezTo>
                  <a:cubicBezTo>
                    <a:pt x="68" y="77"/>
                    <a:pt x="71" y="80"/>
                    <a:pt x="72" y="81"/>
                  </a:cubicBezTo>
                  <a:cubicBezTo>
                    <a:pt x="73" y="82"/>
                    <a:pt x="73" y="85"/>
                    <a:pt x="72" y="86"/>
                  </a:cubicBezTo>
                  <a:cubicBezTo>
                    <a:pt x="71" y="88"/>
                    <a:pt x="75" y="91"/>
                    <a:pt x="74" y="92"/>
                  </a:cubicBezTo>
                  <a:cubicBezTo>
                    <a:pt x="73" y="93"/>
                    <a:pt x="65" y="97"/>
                    <a:pt x="65" y="97"/>
                  </a:cubicBezTo>
                  <a:cubicBezTo>
                    <a:pt x="65" y="97"/>
                    <a:pt x="66" y="104"/>
                    <a:pt x="64" y="106"/>
                  </a:cubicBezTo>
                  <a:cubicBezTo>
                    <a:pt x="63" y="109"/>
                    <a:pt x="60" y="111"/>
                    <a:pt x="59" y="111"/>
                  </a:cubicBezTo>
                  <a:cubicBezTo>
                    <a:pt x="57" y="111"/>
                    <a:pt x="52" y="111"/>
                    <a:pt x="51" y="109"/>
                  </a:cubicBezTo>
                  <a:cubicBezTo>
                    <a:pt x="50" y="108"/>
                    <a:pt x="48" y="103"/>
                    <a:pt x="46" y="103"/>
                  </a:cubicBezTo>
                  <a:cubicBezTo>
                    <a:pt x="44" y="104"/>
                    <a:pt x="40" y="106"/>
                    <a:pt x="39" y="107"/>
                  </a:cubicBezTo>
                  <a:cubicBezTo>
                    <a:pt x="38" y="107"/>
                    <a:pt x="34" y="108"/>
                    <a:pt x="33" y="110"/>
                  </a:cubicBezTo>
                  <a:cubicBezTo>
                    <a:pt x="32" y="110"/>
                    <a:pt x="32" y="111"/>
                    <a:pt x="31" y="111"/>
                  </a:cubicBezTo>
                  <a:cubicBezTo>
                    <a:pt x="28" y="108"/>
                    <a:pt x="24" y="105"/>
                    <a:pt x="22" y="103"/>
                  </a:cubicBezTo>
                  <a:cubicBezTo>
                    <a:pt x="22" y="102"/>
                    <a:pt x="20" y="103"/>
                    <a:pt x="18" y="104"/>
                  </a:cubicBezTo>
                  <a:cubicBezTo>
                    <a:pt x="18" y="102"/>
                    <a:pt x="18" y="100"/>
                    <a:pt x="18" y="98"/>
                  </a:cubicBezTo>
                  <a:cubicBezTo>
                    <a:pt x="18" y="93"/>
                    <a:pt x="18" y="80"/>
                    <a:pt x="17" y="74"/>
                  </a:cubicBezTo>
                  <a:cubicBezTo>
                    <a:pt x="17" y="69"/>
                    <a:pt x="9" y="58"/>
                    <a:pt x="8" y="55"/>
                  </a:cubicBezTo>
                  <a:cubicBezTo>
                    <a:pt x="8" y="51"/>
                    <a:pt x="11" y="46"/>
                    <a:pt x="7" y="42"/>
                  </a:cubicBezTo>
                  <a:cubicBezTo>
                    <a:pt x="4" y="39"/>
                    <a:pt x="0" y="36"/>
                    <a:pt x="2" y="32"/>
                  </a:cubicBezTo>
                  <a:cubicBezTo>
                    <a:pt x="4" y="28"/>
                    <a:pt x="6" y="25"/>
                    <a:pt x="3" y="22"/>
                  </a:cubicBezTo>
                  <a:cubicBezTo>
                    <a:pt x="0" y="19"/>
                    <a:pt x="4" y="14"/>
                    <a:pt x="6" y="14"/>
                  </a:cubicBezTo>
                  <a:cubicBezTo>
                    <a:pt x="9" y="14"/>
                    <a:pt x="12" y="17"/>
                    <a:pt x="13" y="21"/>
                  </a:cubicBezTo>
                  <a:cubicBezTo>
                    <a:pt x="14" y="26"/>
                    <a:pt x="21" y="29"/>
                    <a:pt x="21" y="25"/>
                  </a:cubicBezTo>
                  <a:cubicBezTo>
                    <a:pt x="22" y="21"/>
                    <a:pt x="22" y="19"/>
                    <a:pt x="26" y="19"/>
                  </a:cubicBezTo>
                  <a:cubicBezTo>
                    <a:pt x="30" y="19"/>
                    <a:pt x="35" y="20"/>
                    <a:pt x="38" y="18"/>
                  </a:cubicBezTo>
                  <a:cubicBezTo>
                    <a:pt x="41" y="16"/>
                    <a:pt x="48" y="25"/>
                    <a:pt x="47" y="18"/>
                  </a:cubicBezTo>
                  <a:cubicBezTo>
                    <a:pt x="45" y="11"/>
                    <a:pt x="41" y="7"/>
                    <a:pt x="43" y="4"/>
                  </a:cubicBezTo>
                  <a:cubicBezTo>
                    <a:pt x="46" y="1"/>
                    <a:pt x="54" y="0"/>
                    <a:pt x="54" y="5"/>
                  </a:cubicBezTo>
                  <a:cubicBezTo>
                    <a:pt x="55" y="9"/>
                    <a:pt x="59" y="4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8"/>
                    <a:pt x="64" y="19"/>
                    <a:pt x="64" y="20"/>
                  </a:cubicBezTo>
                  <a:cubicBezTo>
                    <a:pt x="65" y="22"/>
                    <a:pt x="70" y="22"/>
                    <a:pt x="72" y="21"/>
                  </a:cubicBezTo>
                  <a:cubicBezTo>
                    <a:pt x="75" y="20"/>
                    <a:pt x="82" y="31"/>
                    <a:pt x="82" y="31"/>
                  </a:cubicBezTo>
                  <a:cubicBezTo>
                    <a:pt x="82" y="31"/>
                    <a:pt x="80" y="34"/>
                    <a:pt x="80" y="35"/>
                  </a:cubicBezTo>
                  <a:cubicBezTo>
                    <a:pt x="80" y="36"/>
                    <a:pt x="80" y="43"/>
                    <a:pt x="78" y="43"/>
                  </a:cubicBezTo>
                  <a:cubicBezTo>
                    <a:pt x="77" y="43"/>
                    <a:pt x="89" y="55"/>
                    <a:pt x="89" y="55"/>
                  </a:cubicBezTo>
                  <a:cubicBezTo>
                    <a:pt x="88" y="67"/>
                    <a:pt x="88" y="67"/>
                    <a:pt x="88" y="67"/>
                  </a:cubicBezTo>
                  <a:close/>
                  <a:moveTo>
                    <a:pt x="28" y="53"/>
                  </a:moveTo>
                  <a:cubicBezTo>
                    <a:pt x="27" y="59"/>
                    <a:pt x="28" y="60"/>
                    <a:pt x="29" y="62"/>
                  </a:cubicBezTo>
                  <a:cubicBezTo>
                    <a:pt x="30" y="65"/>
                    <a:pt x="32" y="66"/>
                    <a:pt x="36" y="67"/>
                  </a:cubicBezTo>
                  <a:cubicBezTo>
                    <a:pt x="40" y="68"/>
                    <a:pt x="45" y="67"/>
                    <a:pt x="44" y="71"/>
                  </a:cubicBezTo>
                  <a:cubicBezTo>
                    <a:pt x="43" y="75"/>
                    <a:pt x="41" y="73"/>
                    <a:pt x="38" y="76"/>
                  </a:cubicBezTo>
                  <a:cubicBezTo>
                    <a:pt x="36" y="79"/>
                    <a:pt x="36" y="83"/>
                    <a:pt x="36" y="84"/>
                  </a:cubicBezTo>
                  <a:cubicBezTo>
                    <a:pt x="37" y="85"/>
                    <a:pt x="39" y="90"/>
                    <a:pt x="34" y="90"/>
                  </a:cubicBezTo>
                  <a:cubicBezTo>
                    <a:pt x="29" y="90"/>
                    <a:pt x="24" y="88"/>
                    <a:pt x="24" y="91"/>
                  </a:cubicBezTo>
                  <a:cubicBezTo>
                    <a:pt x="24" y="93"/>
                    <a:pt x="30" y="101"/>
                    <a:pt x="30" y="101"/>
                  </a:cubicBezTo>
                  <a:cubicBezTo>
                    <a:pt x="30" y="101"/>
                    <a:pt x="37" y="98"/>
                    <a:pt x="39" y="94"/>
                  </a:cubicBezTo>
                  <a:cubicBezTo>
                    <a:pt x="41" y="89"/>
                    <a:pt x="49" y="81"/>
                    <a:pt x="50" y="85"/>
                  </a:cubicBezTo>
                  <a:cubicBezTo>
                    <a:pt x="51" y="88"/>
                    <a:pt x="54" y="84"/>
                    <a:pt x="54" y="79"/>
                  </a:cubicBezTo>
                  <a:cubicBezTo>
                    <a:pt x="55" y="73"/>
                    <a:pt x="55" y="72"/>
                    <a:pt x="50" y="67"/>
                  </a:cubicBezTo>
                  <a:cubicBezTo>
                    <a:pt x="45" y="62"/>
                    <a:pt x="49" y="61"/>
                    <a:pt x="43" y="60"/>
                  </a:cubicBezTo>
                  <a:cubicBezTo>
                    <a:pt x="38" y="59"/>
                    <a:pt x="34" y="57"/>
                    <a:pt x="34" y="55"/>
                  </a:cubicBezTo>
                  <a:cubicBezTo>
                    <a:pt x="34" y="53"/>
                    <a:pt x="28" y="53"/>
                    <a:pt x="28" y="53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46" name="Freeform 62"/>
            <p:cNvSpPr>
              <a:spLocks/>
            </p:cNvSpPr>
            <p:nvPr/>
          </p:nvSpPr>
          <p:spPr bwMode="auto">
            <a:xfrm>
              <a:off x="1715" y="3311"/>
              <a:ext cx="289" cy="330"/>
            </a:xfrm>
            <a:custGeom>
              <a:avLst/>
              <a:gdLst>
                <a:gd name="T0" fmla="*/ 64 w 289"/>
                <a:gd name="T1" fmla="*/ 32 h 330"/>
                <a:gd name="T2" fmla="*/ 68 w 289"/>
                <a:gd name="T3" fmla="*/ 19 h 330"/>
                <a:gd name="T4" fmla="*/ 68 w 289"/>
                <a:gd name="T5" fmla="*/ 3 h 330"/>
                <a:gd name="T6" fmla="*/ 89 w 289"/>
                <a:gd name="T7" fmla="*/ 5 h 330"/>
                <a:gd name="T8" fmla="*/ 100 w 289"/>
                <a:gd name="T9" fmla="*/ 0 h 330"/>
                <a:gd name="T10" fmla="*/ 110 w 289"/>
                <a:gd name="T11" fmla="*/ 23 h 330"/>
                <a:gd name="T12" fmla="*/ 131 w 289"/>
                <a:gd name="T13" fmla="*/ 25 h 330"/>
                <a:gd name="T14" fmla="*/ 162 w 289"/>
                <a:gd name="T15" fmla="*/ 36 h 330"/>
                <a:gd name="T16" fmla="*/ 183 w 289"/>
                <a:gd name="T17" fmla="*/ 34 h 330"/>
                <a:gd name="T18" fmla="*/ 198 w 289"/>
                <a:gd name="T19" fmla="*/ 42 h 330"/>
                <a:gd name="T20" fmla="*/ 225 w 289"/>
                <a:gd name="T21" fmla="*/ 36 h 330"/>
                <a:gd name="T22" fmla="*/ 287 w 289"/>
                <a:gd name="T23" fmla="*/ 59 h 330"/>
                <a:gd name="T24" fmla="*/ 275 w 289"/>
                <a:gd name="T25" fmla="*/ 80 h 330"/>
                <a:gd name="T26" fmla="*/ 264 w 289"/>
                <a:gd name="T27" fmla="*/ 111 h 330"/>
                <a:gd name="T28" fmla="*/ 218 w 289"/>
                <a:gd name="T29" fmla="*/ 151 h 330"/>
                <a:gd name="T30" fmla="*/ 208 w 289"/>
                <a:gd name="T31" fmla="*/ 180 h 330"/>
                <a:gd name="T32" fmla="*/ 216 w 289"/>
                <a:gd name="T33" fmla="*/ 205 h 330"/>
                <a:gd name="T34" fmla="*/ 214 w 289"/>
                <a:gd name="T35" fmla="*/ 230 h 330"/>
                <a:gd name="T36" fmla="*/ 185 w 289"/>
                <a:gd name="T37" fmla="*/ 244 h 330"/>
                <a:gd name="T38" fmla="*/ 179 w 289"/>
                <a:gd name="T39" fmla="*/ 265 h 330"/>
                <a:gd name="T40" fmla="*/ 154 w 289"/>
                <a:gd name="T41" fmla="*/ 265 h 330"/>
                <a:gd name="T42" fmla="*/ 137 w 289"/>
                <a:gd name="T43" fmla="*/ 288 h 330"/>
                <a:gd name="T44" fmla="*/ 106 w 289"/>
                <a:gd name="T45" fmla="*/ 292 h 330"/>
                <a:gd name="T46" fmla="*/ 87 w 289"/>
                <a:gd name="T47" fmla="*/ 328 h 330"/>
                <a:gd name="T48" fmla="*/ 68 w 289"/>
                <a:gd name="T49" fmla="*/ 328 h 330"/>
                <a:gd name="T50" fmla="*/ 50 w 289"/>
                <a:gd name="T51" fmla="*/ 307 h 330"/>
                <a:gd name="T52" fmla="*/ 31 w 289"/>
                <a:gd name="T53" fmla="*/ 294 h 330"/>
                <a:gd name="T54" fmla="*/ 16 w 289"/>
                <a:gd name="T55" fmla="*/ 273 h 330"/>
                <a:gd name="T56" fmla="*/ 6 w 289"/>
                <a:gd name="T57" fmla="*/ 276 h 330"/>
                <a:gd name="T58" fmla="*/ 0 w 289"/>
                <a:gd name="T59" fmla="*/ 248 h 330"/>
                <a:gd name="T60" fmla="*/ 29 w 289"/>
                <a:gd name="T61" fmla="*/ 213 h 330"/>
                <a:gd name="T62" fmla="*/ 41 w 289"/>
                <a:gd name="T63" fmla="*/ 186 h 330"/>
                <a:gd name="T64" fmla="*/ 31 w 289"/>
                <a:gd name="T65" fmla="*/ 151 h 330"/>
                <a:gd name="T66" fmla="*/ 60 w 289"/>
                <a:gd name="T67" fmla="*/ 142 h 330"/>
                <a:gd name="T68" fmla="*/ 62 w 289"/>
                <a:gd name="T69" fmla="*/ 117 h 330"/>
                <a:gd name="T70" fmla="*/ 66 w 289"/>
                <a:gd name="T71" fmla="*/ 96 h 330"/>
                <a:gd name="T72" fmla="*/ 91 w 289"/>
                <a:gd name="T73" fmla="*/ 61 h 330"/>
                <a:gd name="T74" fmla="*/ 56 w 289"/>
                <a:gd name="T75" fmla="*/ 34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9" h="330">
                  <a:moveTo>
                    <a:pt x="56" y="34"/>
                  </a:moveTo>
                  <a:lnTo>
                    <a:pt x="64" y="32"/>
                  </a:lnTo>
                  <a:lnTo>
                    <a:pt x="68" y="28"/>
                  </a:lnTo>
                  <a:lnTo>
                    <a:pt x="68" y="19"/>
                  </a:lnTo>
                  <a:lnTo>
                    <a:pt x="62" y="15"/>
                  </a:lnTo>
                  <a:lnTo>
                    <a:pt x="68" y="3"/>
                  </a:lnTo>
                  <a:lnTo>
                    <a:pt x="85" y="9"/>
                  </a:lnTo>
                  <a:lnTo>
                    <a:pt x="89" y="5"/>
                  </a:lnTo>
                  <a:lnTo>
                    <a:pt x="93" y="7"/>
                  </a:lnTo>
                  <a:lnTo>
                    <a:pt x="100" y="0"/>
                  </a:lnTo>
                  <a:lnTo>
                    <a:pt x="112" y="9"/>
                  </a:lnTo>
                  <a:lnTo>
                    <a:pt x="110" y="23"/>
                  </a:lnTo>
                  <a:lnTo>
                    <a:pt x="120" y="30"/>
                  </a:lnTo>
                  <a:lnTo>
                    <a:pt x="131" y="25"/>
                  </a:lnTo>
                  <a:lnTo>
                    <a:pt x="152" y="42"/>
                  </a:lnTo>
                  <a:lnTo>
                    <a:pt x="162" y="36"/>
                  </a:lnTo>
                  <a:lnTo>
                    <a:pt x="177" y="44"/>
                  </a:lnTo>
                  <a:lnTo>
                    <a:pt x="183" y="34"/>
                  </a:lnTo>
                  <a:lnTo>
                    <a:pt x="191" y="38"/>
                  </a:lnTo>
                  <a:lnTo>
                    <a:pt x="198" y="42"/>
                  </a:lnTo>
                  <a:lnTo>
                    <a:pt x="208" y="30"/>
                  </a:lnTo>
                  <a:lnTo>
                    <a:pt x="225" y="36"/>
                  </a:lnTo>
                  <a:lnTo>
                    <a:pt x="262" y="57"/>
                  </a:lnTo>
                  <a:lnTo>
                    <a:pt x="287" y="59"/>
                  </a:lnTo>
                  <a:lnTo>
                    <a:pt x="289" y="73"/>
                  </a:lnTo>
                  <a:lnTo>
                    <a:pt x="275" y="80"/>
                  </a:lnTo>
                  <a:lnTo>
                    <a:pt x="275" y="98"/>
                  </a:lnTo>
                  <a:lnTo>
                    <a:pt x="264" y="111"/>
                  </a:lnTo>
                  <a:lnTo>
                    <a:pt x="237" y="151"/>
                  </a:lnTo>
                  <a:lnTo>
                    <a:pt x="218" y="151"/>
                  </a:lnTo>
                  <a:lnTo>
                    <a:pt x="210" y="163"/>
                  </a:lnTo>
                  <a:lnTo>
                    <a:pt x="208" y="180"/>
                  </a:lnTo>
                  <a:lnTo>
                    <a:pt x="216" y="190"/>
                  </a:lnTo>
                  <a:lnTo>
                    <a:pt x="216" y="205"/>
                  </a:lnTo>
                  <a:lnTo>
                    <a:pt x="204" y="217"/>
                  </a:lnTo>
                  <a:lnTo>
                    <a:pt x="214" y="230"/>
                  </a:lnTo>
                  <a:lnTo>
                    <a:pt x="200" y="244"/>
                  </a:lnTo>
                  <a:lnTo>
                    <a:pt x="185" y="244"/>
                  </a:lnTo>
                  <a:lnTo>
                    <a:pt x="170" y="253"/>
                  </a:lnTo>
                  <a:lnTo>
                    <a:pt x="179" y="265"/>
                  </a:lnTo>
                  <a:lnTo>
                    <a:pt x="166" y="276"/>
                  </a:lnTo>
                  <a:lnTo>
                    <a:pt x="154" y="265"/>
                  </a:lnTo>
                  <a:lnTo>
                    <a:pt x="143" y="269"/>
                  </a:lnTo>
                  <a:lnTo>
                    <a:pt x="137" y="288"/>
                  </a:lnTo>
                  <a:lnTo>
                    <a:pt x="127" y="294"/>
                  </a:lnTo>
                  <a:lnTo>
                    <a:pt x="106" y="292"/>
                  </a:lnTo>
                  <a:lnTo>
                    <a:pt x="102" y="311"/>
                  </a:lnTo>
                  <a:lnTo>
                    <a:pt x="87" y="328"/>
                  </a:lnTo>
                  <a:lnTo>
                    <a:pt x="87" y="330"/>
                  </a:lnTo>
                  <a:lnTo>
                    <a:pt x="68" y="328"/>
                  </a:lnTo>
                  <a:lnTo>
                    <a:pt x="62" y="307"/>
                  </a:lnTo>
                  <a:lnTo>
                    <a:pt x="50" y="307"/>
                  </a:lnTo>
                  <a:lnTo>
                    <a:pt x="43" y="292"/>
                  </a:lnTo>
                  <a:lnTo>
                    <a:pt x="31" y="294"/>
                  </a:lnTo>
                  <a:lnTo>
                    <a:pt x="16" y="284"/>
                  </a:lnTo>
                  <a:lnTo>
                    <a:pt x="16" y="273"/>
                  </a:lnTo>
                  <a:lnTo>
                    <a:pt x="8" y="273"/>
                  </a:lnTo>
                  <a:lnTo>
                    <a:pt x="6" y="276"/>
                  </a:lnTo>
                  <a:lnTo>
                    <a:pt x="0" y="261"/>
                  </a:lnTo>
                  <a:lnTo>
                    <a:pt x="0" y="248"/>
                  </a:lnTo>
                  <a:lnTo>
                    <a:pt x="25" y="240"/>
                  </a:lnTo>
                  <a:lnTo>
                    <a:pt x="29" y="213"/>
                  </a:lnTo>
                  <a:lnTo>
                    <a:pt x="31" y="196"/>
                  </a:lnTo>
                  <a:lnTo>
                    <a:pt x="41" y="186"/>
                  </a:lnTo>
                  <a:lnTo>
                    <a:pt x="43" y="153"/>
                  </a:lnTo>
                  <a:lnTo>
                    <a:pt x="31" y="151"/>
                  </a:lnTo>
                  <a:lnTo>
                    <a:pt x="47" y="155"/>
                  </a:lnTo>
                  <a:lnTo>
                    <a:pt x="60" y="142"/>
                  </a:lnTo>
                  <a:lnTo>
                    <a:pt x="62" y="126"/>
                  </a:lnTo>
                  <a:lnTo>
                    <a:pt x="62" y="117"/>
                  </a:lnTo>
                  <a:lnTo>
                    <a:pt x="58" y="109"/>
                  </a:lnTo>
                  <a:lnTo>
                    <a:pt x="66" y="96"/>
                  </a:lnTo>
                  <a:lnTo>
                    <a:pt x="91" y="75"/>
                  </a:lnTo>
                  <a:lnTo>
                    <a:pt x="91" y="61"/>
                  </a:lnTo>
                  <a:lnTo>
                    <a:pt x="79" y="50"/>
                  </a:lnTo>
                  <a:lnTo>
                    <a:pt x="56" y="34"/>
                  </a:lnTo>
                  <a:close/>
                </a:path>
              </a:pathLst>
            </a:custGeom>
            <a:solidFill>
              <a:srgbClr val="2CACBA"/>
            </a:solidFill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47" name="Freeform 63"/>
            <p:cNvSpPr>
              <a:spLocks noEditPoints="1"/>
            </p:cNvSpPr>
            <p:nvPr/>
          </p:nvSpPr>
          <p:spPr bwMode="auto">
            <a:xfrm>
              <a:off x="2632" y="2276"/>
              <a:ext cx="739" cy="1888"/>
            </a:xfrm>
            <a:custGeom>
              <a:avLst/>
              <a:gdLst>
                <a:gd name="T0" fmla="*/ 94 w 355"/>
                <a:gd name="T1" fmla="*/ 769 h 906"/>
                <a:gd name="T2" fmla="*/ 111 w 355"/>
                <a:gd name="T3" fmla="*/ 813 h 906"/>
                <a:gd name="T4" fmla="*/ 139 w 355"/>
                <a:gd name="T5" fmla="*/ 829 h 906"/>
                <a:gd name="T6" fmla="*/ 142 w 355"/>
                <a:gd name="T7" fmla="*/ 873 h 906"/>
                <a:gd name="T8" fmla="*/ 176 w 355"/>
                <a:gd name="T9" fmla="*/ 896 h 906"/>
                <a:gd name="T10" fmla="*/ 198 w 355"/>
                <a:gd name="T11" fmla="*/ 859 h 906"/>
                <a:gd name="T12" fmla="*/ 233 w 355"/>
                <a:gd name="T13" fmla="*/ 846 h 906"/>
                <a:gd name="T14" fmla="*/ 228 w 355"/>
                <a:gd name="T15" fmla="*/ 816 h 906"/>
                <a:gd name="T16" fmla="*/ 233 w 355"/>
                <a:gd name="T17" fmla="*/ 775 h 906"/>
                <a:gd name="T18" fmla="*/ 240 w 355"/>
                <a:gd name="T19" fmla="*/ 736 h 906"/>
                <a:gd name="T20" fmla="*/ 273 w 355"/>
                <a:gd name="T21" fmla="*/ 717 h 906"/>
                <a:gd name="T22" fmla="*/ 305 w 355"/>
                <a:gd name="T23" fmla="*/ 687 h 906"/>
                <a:gd name="T24" fmla="*/ 329 w 355"/>
                <a:gd name="T25" fmla="*/ 681 h 906"/>
                <a:gd name="T26" fmla="*/ 338 w 355"/>
                <a:gd name="T27" fmla="*/ 649 h 906"/>
                <a:gd name="T28" fmla="*/ 324 w 355"/>
                <a:gd name="T29" fmla="*/ 606 h 906"/>
                <a:gd name="T30" fmla="*/ 342 w 355"/>
                <a:gd name="T31" fmla="*/ 567 h 906"/>
                <a:gd name="T32" fmla="*/ 342 w 355"/>
                <a:gd name="T33" fmla="*/ 521 h 906"/>
                <a:gd name="T34" fmla="*/ 340 w 355"/>
                <a:gd name="T35" fmla="*/ 510 h 906"/>
                <a:gd name="T36" fmla="*/ 318 w 355"/>
                <a:gd name="T37" fmla="*/ 501 h 906"/>
                <a:gd name="T38" fmla="*/ 307 w 355"/>
                <a:gd name="T39" fmla="*/ 454 h 906"/>
                <a:gd name="T40" fmla="*/ 304 w 355"/>
                <a:gd name="T41" fmla="*/ 431 h 906"/>
                <a:gd name="T42" fmla="*/ 291 w 355"/>
                <a:gd name="T43" fmla="*/ 361 h 906"/>
                <a:gd name="T44" fmla="*/ 315 w 355"/>
                <a:gd name="T45" fmla="*/ 335 h 906"/>
                <a:gd name="T46" fmla="*/ 336 w 355"/>
                <a:gd name="T47" fmla="*/ 300 h 906"/>
                <a:gd name="T48" fmla="*/ 313 w 355"/>
                <a:gd name="T49" fmla="*/ 261 h 906"/>
                <a:gd name="T50" fmla="*/ 296 w 355"/>
                <a:gd name="T51" fmla="*/ 220 h 906"/>
                <a:gd name="T52" fmla="*/ 269 w 355"/>
                <a:gd name="T53" fmla="*/ 248 h 906"/>
                <a:gd name="T54" fmla="*/ 284 w 355"/>
                <a:gd name="T55" fmla="*/ 210 h 906"/>
                <a:gd name="T56" fmla="*/ 298 w 355"/>
                <a:gd name="T57" fmla="*/ 150 h 906"/>
                <a:gd name="T58" fmla="*/ 238 w 355"/>
                <a:gd name="T59" fmla="*/ 145 h 906"/>
                <a:gd name="T60" fmla="*/ 196 w 355"/>
                <a:gd name="T61" fmla="*/ 138 h 906"/>
                <a:gd name="T62" fmla="*/ 159 w 355"/>
                <a:gd name="T63" fmla="*/ 172 h 906"/>
                <a:gd name="T64" fmla="*/ 91 w 355"/>
                <a:gd name="T65" fmla="*/ 213 h 906"/>
                <a:gd name="T66" fmla="*/ 63 w 355"/>
                <a:gd name="T67" fmla="*/ 250 h 906"/>
                <a:gd name="T68" fmla="*/ 48 w 355"/>
                <a:gd name="T69" fmla="*/ 330 h 906"/>
                <a:gd name="T70" fmla="*/ 47 w 355"/>
                <a:gd name="T71" fmla="*/ 309 h 906"/>
                <a:gd name="T72" fmla="*/ 22 w 355"/>
                <a:gd name="T73" fmla="*/ 304 h 906"/>
                <a:gd name="T74" fmla="*/ 21 w 355"/>
                <a:gd name="T75" fmla="*/ 348 h 906"/>
                <a:gd name="T76" fmla="*/ 15 w 355"/>
                <a:gd name="T77" fmla="*/ 382 h 906"/>
                <a:gd name="T78" fmla="*/ 33 w 355"/>
                <a:gd name="T79" fmla="*/ 388 h 906"/>
                <a:gd name="T80" fmla="*/ 24 w 355"/>
                <a:gd name="T81" fmla="*/ 426 h 906"/>
                <a:gd name="T82" fmla="*/ 34 w 355"/>
                <a:gd name="T83" fmla="*/ 458 h 906"/>
                <a:gd name="T84" fmla="*/ 35 w 355"/>
                <a:gd name="T85" fmla="*/ 492 h 906"/>
                <a:gd name="T86" fmla="*/ 53 w 355"/>
                <a:gd name="T87" fmla="*/ 520 h 906"/>
                <a:gd name="T88" fmla="*/ 51 w 355"/>
                <a:gd name="T89" fmla="*/ 559 h 906"/>
                <a:gd name="T90" fmla="*/ 41 w 355"/>
                <a:gd name="T91" fmla="*/ 608 h 906"/>
                <a:gd name="T92" fmla="*/ 35 w 355"/>
                <a:gd name="T93" fmla="*/ 660 h 906"/>
                <a:gd name="T94" fmla="*/ 84 w 355"/>
                <a:gd name="T95" fmla="*/ 689 h 906"/>
                <a:gd name="T96" fmla="*/ 99 w 355"/>
                <a:gd name="T97" fmla="*/ 726 h 906"/>
                <a:gd name="T98" fmla="*/ 188 w 355"/>
                <a:gd name="T99" fmla="*/ 63 h 906"/>
                <a:gd name="T100" fmla="*/ 216 w 355"/>
                <a:gd name="T101" fmla="*/ 87 h 906"/>
                <a:gd name="T102" fmla="*/ 138 w 355"/>
                <a:gd name="T103" fmla="*/ 50 h 906"/>
                <a:gd name="T104" fmla="*/ 130 w 355"/>
                <a:gd name="T105" fmla="*/ 16 h 906"/>
                <a:gd name="T106" fmla="*/ 145 w 355"/>
                <a:gd name="T107" fmla="*/ 40 h 906"/>
                <a:gd name="T108" fmla="*/ 178 w 355"/>
                <a:gd name="T109" fmla="*/ 76 h 906"/>
                <a:gd name="T110" fmla="*/ 138 w 355"/>
                <a:gd name="T111" fmla="*/ 50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5" h="906">
                  <a:moveTo>
                    <a:pt x="0" y="326"/>
                  </a:moveTo>
                  <a:cubicBezTo>
                    <a:pt x="0" y="326"/>
                    <a:pt x="0" y="32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lose/>
                  <a:moveTo>
                    <a:pt x="93" y="758"/>
                  </a:moveTo>
                  <a:cubicBezTo>
                    <a:pt x="94" y="769"/>
                    <a:pt x="94" y="769"/>
                    <a:pt x="94" y="769"/>
                  </a:cubicBezTo>
                  <a:cubicBezTo>
                    <a:pt x="101" y="775"/>
                    <a:pt x="101" y="775"/>
                    <a:pt x="101" y="775"/>
                  </a:cubicBezTo>
                  <a:cubicBezTo>
                    <a:pt x="105" y="781"/>
                    <a:pt x="105" y="781"/>
                    <a:pt x="105" y="781"/>
                  </a:cubicBezTo>
                  <a:cubicBezTo>
                    <a:pt x="105" y="792"/>
                    <a:pt x="105" y="792"/>
                    <a:pt x="105" y="792"/>
                  </a:cubicBezTo>
                  <a:cubicBezTo>
                    <a:pt x="97" y="799"/>
                    <a:pt x="97" y="799"/>
                    <a:pt x="97" y="799"/>
                  </a:cubicBezTo>
                  <a:cubicBezTo>
                    <a:pt x="105" y="813"/>
                    <a:pt x="105" y="813"/>
                    <a:pt x="105" y="813"/>
                  </a:cubicBezTo>
                  <a:cubicBezTo>
                    <a:pt x="111" y="813"/>
                    <a:pt x="111" y="813"/>
                    <a:pt x="111" y="813"/>
                  </a:cubicBezTo>
                  <a:cubicBezTo>
                    <a:pt x="115" y="810"/>
                    <a:pt x="115" y="810"/>
                    <a:pt x="115" y="810"/>
                  </a:cubicBezTo>
                  <a:cubicBezTo>
                    <a:pt x="128" y="813"/>
                    <a:pt x="128" y="813"/>
                    <a:pt x="128" y="813"/>
                  </a:cubicBezTo>
                  <a:cubicBezTo>
                    <a:pt x="132" y="811"/>
                    <a:pt x="132" y="811"/>
                    <a:pt x="132" y="811"/>
                  </a:cubicBezTo>
                  <a:cubicBezTo>
                    <a:pt x="135" y="816"/>
                    <a:pt x="135" y="816"/>
                    <a:pt x="135" y="816"/>
                  </a:cubicBezTo>
                  <a:cubicBezTo>
                    <a:pt x="132" y="822"/>
                    <a:pt x="132" y="822"/>
                    <a:pt x="132" y="822"/>
                  </a:cubicBezTo>
                  <a:cubicBezTo>
                    <a:pt x="139" y="829"/>
                    <a:pt x="139" y="829"/>
                    <a:pt x="139" y="829"/>
                  </a:cubicBezTo>
                  <a:cubicBezTo>
                    <a:pt x="139" y="838"/>
                    <a:pt x="139" y="838"/>
                    <a:pt x="139" y="838"/>
                  </a:cubicBezTo>
                  <a:cubicBezTo>
                    <a:pt x="148" y="845"/>
                    <a:pt x="148" y="845"/>
                    <a:pt x="148" y="845"/>
                  </a:cubicBezTo>
                  <a:cubicBezTo>
                    <a:pt x="147" y="854"/>
                    <a:pt x="147" y="854"/>
                    <a:pt x="147" y="854"/>
                  </a:cubicBezTo>
                  <a:cubicBezTo>
                    <a:pt x="150" y="860"/>
                    <a:pt x="150" y="860"/>
                    <a:pt x="150" y="860"/>
                  </a:cubicBezTo>
                  <a:cubicBezTo>
                    <a:pt x="141" y="868"/>
                    <a:pt x="141" y="868"/>
                    <a:pt x="141" y="868"/>
                  </a:cubicBezTo>
                  <a:cubicBezTo>
                    <a:pt x="142" y="873"/>
                    <a:pt x="142" y="873"/>
                    <a:pt x="142" y="873"/>
                  </a:cubicBezTo>
                  <a:cubicBezTo>
                    <a:pt x="130" y="884"/>
                    <a:pt x="130" y="884"/>
                    <a:pt x="130" y="884"/>
                  </a:cubicBezTo>
                  <a:cubicBezTo>
                    <a:pt x="125" y="898"/>
                    <a:pt x="125" y="898"/>
                    <a:pt x="125" y="898"/>
                  </a:cubicBezTo>
                  <a:cubicBezTo>
                    <a:pt x="137" y="905"/>
                    <a:pt x="137" y="905"/>
                    <a:pt x="137" y="905"/>
                  </a:cubicBezTo>
                  <a:cubicBezTo>
                    <a:pt x="151" y="906"/>
                    <a:pt x="151" y="906"/>
                    <a:pt x="151" y="906"/>
                  </a:cubicBezTo>
                  <a:cubicBezTo>
                    <a:pt x="164" y="905"/>
                    <a:pt x="164" y="905"/>
                    <a:pt x="164" y="905"/>
                  </a:cubicBezTo>
                  <a:cubicBezTo>
                    <a:pt x="176" y="896"/>
                    <a:pt x="176" y="896"/>
                    <a:pt x="176" y="896"/>
                  </a:cubicBezTo>
                  <a:cubicBezTo>
                    <a:pt x="183" y="896"/>
                    <a:pt x="183" y="896"/>
                    <a:pt x="183" y="896"/>
                  </a:cubicBezTo>
                  <a:cubicBezTo>
                    <a:pt x="183" y="886"/>
                    <a:pt x="183" y="886"/>
                    <a:pt x="183" y="886"/>
                  </a:cubicBezTo>
                  <a:cubicBezTo>
                    <a:pt x="189" y="881"/>
                    <a:pt x="189" y="881"/>
                    <a:pt x="189" y="881"/>
                  </a:cubicBezTo>
                  <a:cubicBezTo>
                    <a:pt x="188" y="875"/>
                    <a:pt x="188" y="875"/>
                    <a:pt x="188" y="875"/>
                  </a:cubicBezTo>
                  <a:cubicBezTo>
                    <a:pt x="196" y="872"/>
                    <a:pt x="196" y="872"/>
                    <a:pt x="196" y="872"/>
                  </a:cubicBezTo>
                  <a:cubicBezTo>
                    <a:pt x="198" y="859"/>
                    <a:pt x="198" y="859"/>
                    <a:pt x="198" y="859"/>
                  </a:cubicBezTo>
                  <a:cubicBezTo>
                    <a:pt x="206" y="857"/>
                    <a:pt x="206" y="857"/>
                    <a:pt x="206" y="857"/>
                  </a:cubicBezTo>
                  <a:cubicBezTo>
                    <a:pt x="212" y="857"/>
                    <a:pt x="212" y="857"/>
                    <a:pt x="212" y="857"/>
                  </a:cubicBezTo>
                  <a:cubicBezTo>
                    <a:pt x="215" y="854"/>
                    <a:pt x="215" y="854"/>
                    <a:pt x="215" y="854"/>
                  </a:cubicBezTo>
                  <a:cubicBezTo>
                    <a:pt x="225" y="852"/>
                    <a:pt x="225" y="852"/>
                    <a:pt x="225" y="852"/>
                  </a:cubicBezTo>
                  <a:cubicBezTo>
                    <a:pt x="231" y="850"/>
                    <a:pt x="231" y="850"/>
                    <a:pt x="231" y="850"/>
                  </a:cubicBezTo>
                  <a:cubicBezTo>
                    <a:pt x="233" y="846"/>
                    <a:pt x="233" y="846"/>
                    <a:pt x="233" y="846"/>
                  </a:cubicBezTo>
                  <a:cubicBezTo>
                    <a:pt x="214" y="836"/>
                    <a:pt x="214" y="836"/>
                    <a:pt x="214" y="836"/>
                  </a:cubicBezTo>
                  <a:cubicBezTo>
                    <a:pt x="212" y="827"/>
                    <a:pt x="212" y="827"/>
                    <a:pt x="212" y="827"/>
                  </a:cubicBezTo>
                  <a:cubicBezTo>
                    <a:pt x="216" y="825"/>
                    <a:pt x="216" y="825"/>
                    <a:pt x="216" y="825"/>
                  </a:cubicBezTo>
                  <a:cubicBezTo>
                    <a:pt x="221" y="822"/>
                    <a:pt x="221" y="822"/>
                    <a:pt x="221" y="822"/>
                  </a:cubicBezTo>
                  <a:cubicBezTo>
                    <a:pt x="228" y="821"/>
                    <a:pt x="228" y="821"/>
                    <a:pt x="228" y="821"/>
                  </a:cubicBezTo>
                  <a:cubicBezTo>
                    <a:pt x="228" y="816"/>
                    <a:pt x="228" y="816"/>
                    <a:pt x="228" y="816"/>
                  </a:cubicBezTo>
                  <a:cubicBezTo>
                    <a:pt x="230" y="812"/>
                    <a:pt x="230" y="812"/>
                    <a:pt x="230" y="812"/>
                  </a:cubicBezTo>
                  <a:cubicBezTo>
                    <a:pt x="228" y="801"/>
                    <a:pt x="228" y="801"/>
                    <a:pt x="228" y="801"/>
                  </a:cubicBezTo>
                  <a:cubicBezTo>
                    <a:pt x="231" y="794"/>
                    <a:pt x="231" y="794"/>
                    <a:pt x="231" y="794"/>
                  </a:cubicBezTo>
                  <a:cubicBezTo>
                    <a:pt x="226" y="786"/>
                    <a:pt x="226" y="786"/>
                    <a:pt x="226" y="786"/>
                  </a:cubicBezTo>
                  <a:cubicBezTo>
                    <a:pt x="228" y="776"/>
                    <a:pt x="228" y="776"/>
                    <a:pt x="228" y="776"/>
                  </a:cubicBezTo>
                  <a:cubicBezTo>
                    <a:pt x="233" y="775"/>
                    <a:pt x="233" y="775"/>
                    <a:pt x="233" y="775"/>
                  </a:cubicBezTo>
                  <a:cubicBezTo>
                    <a:pt x="238" y="771"/>
                    <a:pt x="238" y="771"/>
                    <a:pt x="238" y="771"/>
                  </a:cubicBezTo>
                  <a:cubicBezTo>
                    <a:pt x="244" y="765"/>
                    <a:pt x="244" y="765"/>
                    <a:pt x="244" y="765"/>
                  </a:cubicBezTo>
                  <a:cubicBezTo>
                    <a:pt x="242" y="755"/>
                    <a:pt x="242" y="755"/>
                    <a:pt x="242" y="755"/>
                  </a:cubicBezTo>
                  <a:cubicBezTo>
                    <a:pt x="236" y="747"/>
                    <a:pt x="236" y="747"/>
                    <a:pt x="236" y="747"/>
                  </a:cubicBezTo>
                  <a:cubicBezTo>
                    <a:pt x="235" y="740"/>
                    <a:pt x="235" y="740"/>
                    <a:pt x="235" y="740"/>
                  </a:cubicBezTo>
                  <a:cubicBezTo>
                    <a:pt x="240" y="736"/>
                    <a:pt x="240" y="736"/>
                    <a:pt x="240" y="736"/>
                  </a:cubicBezTo>
                  <a:cubicBezTo>
                    <a:pt x="241" y="726"/>
                    <a:pt x="241" y="726"/>
                    <a:pt x="241" y="726"/>
                  </a:cubicBezTo>
                  <a:cubicBezTo>
                    <a:pt x="248" y="725"/>
                    <a:pt x="248" y="725"/>
                    <a:pt x="248" y="725"/>
                  </a:cubicBezTo>
                  <a:cubicBezTo>
                    <a:pt x="259" y="724"/>
                    <a:pt x="259" y="724"/>
                    <a:pt x="259" y="724"/>
                  </a:cubicBezTo>
                  <a:cubicBezTo>
                    <a:pt x="265" y="716"/>
                    <a:pt x="265" y="716"/>
                    <a:pt x="265" y="716"/>
                  </a:cubicBezTo>
                  <a:cubicBezTo>
                    <a:pt x="268" y="713"/>
                    <a:pt x="268" y="713"/>
                    <a:pt x="268" y="713"/>
                  </a:cubicBezTo>
                  <a:cubicBezTo>
                    <a:pt x="273" y="717"/>
                    <a:pt x="273" y="717"/>
                    <a:pt x="273" y="717"/>
                  </a:cubicBezTo>
                  <a:cubicBezTo>
                    <a:pt x="279" y="727"/>
                    <a:pt x="279" y="727"/>
                    <a:pt x="279" y="727"/>
                  </a:cubicBezTo>
                  <a:cubicBezTo>
                    <a:pt x="286" y="731"/>
                    <a:pt x="286" y="731"/>
                    <a:pt x="286" y="731"/>
                  </a:cubicBezTo>
                  <a:cubicBezTo>
                    <a:pt x="288" y="726"/>
                    <a:pt x="288" y="726"/>
                    <a:pt x="288" y="726"/>
                  </a:cubicBezTo>
                  <a:cubicBezTo>
                    <a:pt x="285" y="720"/>
                    <a:pt x="285" y="720"/>
                    <a:pt x="285" y="720"/>
                  </a:cubicBezTo>
                  <a:cubicBezTo>
                    <a:pt x="289" y="706"/>
                    <a:pt x="289" y="706"/>
                    <a:pt x="289" y="706"/>
                  </a:cubicBezTo>
                  <a:cubicBezTo>
                    <a:pt x="305" y="687"/>
                    <a:pt x="305" y="687"/>
                    <a:pt x="305" y="687"/>
                  </a:cubicBezTo>
                  <a:cubicBezTo>
                    <a:pt x="303" y="678"/>
                    <a:pt x="303" y="678"/>
                    <a:pt x="303" y="678"/>
                  </a:cubicBezTo>
                  <a:cubicBezTo>
                    <a:pt x="307" y="673"/>
                    <a:pt x="307" y="673"/>
                    <a:pt x="307" y="673"/>
                  </a:cubicBezTo>
                  <a:cubicBezTo>
                    <a:pt x="313" y="671"/>
                    <a:pt x="313" y="671"/>
                    <a:pt x="313" y="671"/>
                  </a:cubicBezTo>
                  <a:cubicBezTo>
                    <a:pt x="318" y="677"/>
                    <a:pt x="318" y="677"/>
                    <a:pt x="318" y="677"/>
                  </a:cubicBezTo>
                  <a:cubicBezTo>
                    <a:pt x="325" y="678"/>
                    <a:pt x="325" y="678"/>
                    <a:pt x="325" y="678"/>
                  </a:cubicBezTo>
                  <a:cubicBezTo>
                    <a:pt x="329" y="681"/>
                    <a:pt x="329" y="681"/>
                    <a:pt x="329" y="681"/>
                  </a:cubicBezTo>
                  <a:cubicBezTo>
                    <a:pt x="337" y="682"/>
                    <a:pt x="337" y="682"/>
                    <a:pt x="337" y="682"/>
                  </a:cubicBezTo>
                  <a:cubicBezTo>
                    <a:pt x="341" y="676"/>
                    <a:pt x="341" y="676"/>
                    <a:pt x="341" y="676"/>
                  </a:cubicBezTo>
                  <a:cubicBezTo>
                    <a:pt x="347" y="670"/>
                    <a:pt x="347" y="670"/>
                    <a:pt x="347" y="670"/>
                  </a:cubicBezTo>
                  <a:cubicBezTo>
                    <a:pt x="344" y="657"/>
                    <a:pt x="344" y="657"/>
                    <a:pt x="344" y="657"/>
                  </a:cubicBezTo>
                  <a:cubicBezTo>
                    <a:pt x="338" y="656"/>
                    <a:pt x="338" y="656"/>
                    <a:pt x="338" y="656"/>
                  </a:cubicBezTo>
                  <a:cubicBezTo>
                    <a:pt x="338" y="649"/>
                    <a:pt x="338" y="649"/>
                    <a:pt x="338" y="649"/>
                  </a:cubicBezTo>
                  <a:cubicBezTo>
                    <a:pt x="343" y="647"/>
                    <a:pt x="343" y="647"/>
                    <a:pt x="343" y="647"/>
                  </a:cubicBezTo>
                  <a:cubicBezTo>
                    <a:pt x="339" y="634"/>
                    <a:pt x="339" y="634"/>
                    <a:pt x="339" y="634"/>
                  </a:cubicBezTo>
                  <a:cubicBezTo>
                    <a:pt x="333" y="635"/>
                    <a:pt x="333" y="635"/>
                    <a:pt x="333" y="635"/>
                  </a:cubicBezTo>
                  <a:cubicBezTo>
                    <a:pt x="323" y="628"/>
                    <a:pt x="323" y="628"/>
                    <a:pt x="323" y="628"/>
                  </a:cubicBezTo>
                  <a:cubicBezTo>
                    <a:pt x="325" y="619"/>
                    <a:pt x="325" y="619"/>
                    <a:pt x="325" y="619"/>
                  </a:cubicBezTo>
                  <a:cubicBezTo>
                    <a:pt x="324" y="606"/>
                    <a:pt x="324" y="606"/>
                    <a:pt x="324" y="606"/>
                  </a:cubicBezTo>
                  <a:cubicBezTo>
                    <a:pt x="333" y="599"/>
                    <a:pt x="333" y="599"/>
                    <a:pt x="333" y="599"/>
                  </a:cubicBezTo>
                  <a:cubicBezTo>
                    <a:pt x="337" y="594"/>
                    <a:pt x="337" y="594"/>
                    <a:pt x="337" y="594"/>
                  </a:cubicBezTo>
                  <a:cubicBezTo>
                    <a:pt x="337" y="584"/>
                    <a:pt x="337" y="584"/>
                    <a:pt x="337" y="584"/>
                  </a:cubicBezTo>
                  <a:cubicBezTo>
                    <a:pt x="343" y="578"/>
                    <a:pt x="343" y="578"/>
                    <a:pt x="343" y="578"/>
                  </a:cubicBezTo>
                  <a:cubicBezTo>
                    <a:pt x="340" y="572"/>
                    <a:pt x="340" y="572"/>
                    <a:pt x="340" y="572"/>
                  </a:cubicBezTo>
                  <a:cubicBezTo>
                    <a:pt x="342" y="567"/>
                    <a:pt x="342" y="567"/>
                    <a:pt x="342" y="567"/>
                  </a:cubicBezTo>
                  <a:cubicBezTo>
                    <a:pt x="333" y="557"/>
                    <a:pt x="333" y="557"/>
                    <a:pt x="333" y="557"/>
                  </a:cubicBezTo>
                  <a:cubicBezTo>
                    <a:pt x="333" y="550"/>
                    <a:pt x="333" y="550"/>
                    <a:pt x="333" y="550"/>
                  </a:cubicBezTo>
                  <a:cubicBezTo>
                    <a:pt x="334" y="543"/>
                    <a:pt x="334" y="543"/>
                    <a:pt x="334" y="543"/>
                  </a:cubicBezTo>
                  <a:cubicBezTo>
                    <a:pt x="331" y="536"/>
                    <a:pt x="331" y="536"/>
                    <a:pt x="331" y="536"/>
                  </a:cubicBezTo>
                  <a:cubicBezTo>
                    <a:pt x="332" y="528"/>
                    <a:pt x="332" y="528"/>
                    <a:pt x="332" y="528"/>
                  </a:cubicBezTo>
                  <a:cubicBezTo>
                    <a:pt x="342" y="521"/>
                    <a:pt x="342" y="521"/>
                    <a:pt x="342" y="521"/>
                  </a:cubicBezTo>
                  <a:cubicBezTo>
                    <a:pt x="348" y="520"/>
                    <a:pt x="348" y="520"/>
                    <a:pt x="348" y="520"/>
                  </a:cubicBezTo>
                  <a:cubicBezTo>
                    <a:pt x="355" y="515"/>
                    <a:pt x="355" y="515"/>
                    <a:pt x="355" y="515"/>
                  </a:cubicBezTo>
                  <a:cubicBezTo>
                    <a:pt x="354" y="509"/>
                    <a:pt x="354" y="509"/>
                    <a:pt x="354" y="509"/>
                  </a:cubicBezTo>
                  <a:cubicBezTo>
                    <a:pt x="350" y="509"/>
                    <a:pt x="350" y="509"/>
                    <a:pt x="350" y="509"/>
                  </a:cubicBezTo>
                  <a:cubicBezTo>
                    <a:pt x="346" y="512"/>
                    <a:pt x="346" y="512"/>
                    <a:pt x="346" y="512"/>
                  </a:cubicBezTo>
                  <a:cubicBezTo>
                    <a:pt x="340" y="510"/>
                    <a:pt x="340" y="510"/>
                    <a:pt x="340" y="510"/>
                  </a:cubicBezTo>
                  <a:cubicBezTo>
                    <a:pt x="335" y="513"/>
                    <a:pt x="335" y="513"/>
                    <a:pt x="335" y="513"/>
                  </a:cubicBezTo>
                  <a:cubicBezTo>
                    <a:pt x="331" y="510"/>
                    <a:pt x="331" y="510"/>
                    <a:pt x="331" y="510"/>
                  </a:cubicBezTo>
                  <a:cubicBezTo>
                    <a:pt x="324" y="513"/>
                    <a:pt x="324" y="513"/>
                    <a:pt x="324" y="513"/>
                  </a:cubicBezTo>
                  <a:cubicBezTo>
                    <a:pt x="317" y="512"/>
                    <a:pt x="317" y="512"/>
                    <a:pt x="317" y="512"/>
                  </a:cubicBezTo>
                  <a:cubicBezTo>
                    <a:pt x="317" y="503"/>
                    <a:pt x="317" y="503"/>
                    <a:pt x="317" y="503"/>
                  </a:cubicBezTo>
                  <a:cubicBezTo>
                    <a:pt x="318" y="501"/>
                    <a:pt x="318" y="501"/>
                    <a:pt x="318" y="501"/>
                  </a:cubicBezTo>
                  <a:cubicBezTo>
                    <a:pt x="318" y="494"/>
                    <a:pt x="318" y="494"/>
                    <a:pt x="318" y="494"/>
                  </a:cubicBezTo>
                  <a:cubicBezTo>
                    <a:pt x="322" y="480"/>
                    <a:pt x="322" y="480"/>
                    <a:pt x="322" y="480"/>
                  </a:cubicBezTo>
                  <a:cubicBezTo>
                    <a:pt x="315" y="472"/>
                    <a:pt x="315" y="472"/>
                    <a:pt x="315" y="472"/>
                  </a:cubicBezTo>
                  <a:cubicBezTo>
                    <a:pt x="314" y="463"/>
                    <a:pt x="314" y="463"/>
                    <a:pt x="314" y="463"/>
                  </a:cubicBezTo>
                  <a:cubicBezTo>
                    <a:pt x="308" y="459"/>
                    <a:pt x="308" y="459"/>
                    <a:pt x="308" y="459"/>
                  </a:cubicBezTo>
                  <a:cubicBezTo>
                    <a:pt x="307" y="454"/>
                    <a:pt x="307" y="454"/>
                    <a:pt x="307" y="454"/>
                  </a:cubicBezTo>
                  <a:cubicBezTo>
                    <a:pt x="310" y="451"/>
                    <a:pt x="310" y="451"/>
                    <a:pt x="310" y="451"/>
                  </a:cubicBezTo>
                  <a:cubicBezTo>
                    <a:pt x="307" y="447"/>
                    <a:pt x="307" y="447"/>
                    <a:pt x="307" y="447"/>
                  </a:cubicBezTo>
                  <a:cubicBezTo>
                    <a:pt x="307" y="442"/>
                    <a:pt x="307" y="442"/>
                    <a:pt x="307" y="442"/>
                  </a:cubicBezTo>
                  <a:cubicBezTo>
                    <a:pt x="298" y="442"/>
                    <a:pt x="298" y="442"/>
                    <a:pt x="298" y="442"/>
                  </a:cubicBezTo>
                  <a:cubicBezTo>
                    <a:pt x="297" y="438"/>
                    <a:pt x="297" y="438"/>
                    <a:pt x="297" y="438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9" y="429"/>
                    <a:pt x="309" y="429"/>
                    <a:pt x="309" y="429"/>
                  </a:cubicBezTo>
                  <a:cubicBezTo>
                    <a:pt x="305" y="400"/>
                    <a:pt x="305" y="400"/>
                    <a:pt x="305" y="400"/>
                  </a:cubicBezTo>
                  <a:cubicBezTo>
                    <a:pt x="301" y="390"/>
                    <a:pt x="301" y="390"/>
                    <a:pt x="301" y="390"/>
                  </a:cubicBezTo>
                  <a:cubicBezTo>
                    <a:pt x="299" y="379"/>
                    <a:pt x="299" y="379"/>
                    <a:pt x="299" y="379"/>
                  </a:cubicBezTo>
                  <a:cubicBezTo>
                    <a:pt x="290" y="367"/>
                    <a:pt x="290" y="367"/>
                    <a:pt x="290" y="367"/>
                  </a:cubicBezTo>
                  <a:cubicBezTo>
                    <a:pt x="291" y="361"/>
                    <a:pt x="291" y="361"/>
                    <a:pt x="291" y="361"/>
                  </a:cubicBezTo>
                  <a:cubicBezTo>
                    <a:pt x="295" y="360"/>
                    <a:pt x="295" y="360"/>
                    <a:pt x="295" y="360"/>
                  </a:cubicBezTo>
                  <a:cubicBezTo>
                    <a:pt x="304" y="347"/>
                    <a:pt x="304" y="347"/>
                    <a:pt x="304" y="347"/>
                  </a:cubicBezTo>
                  <a:cubicBezTo>
                    <a:pt x="311" y="349"/>
                    <a:pt x="311" y="349"/>
                    <a:pt x="311" y="349"/>
                  </a:cubicBezTo>
                  <a:cubicBezTo>
                    <a:pt x="316" y="349"/>
                    <a:pt x="316" y="349"/>
                    <a:pt x="316" y="349"/>
                  </a:cubicBezTo>
                  <a:cubicBezTo>
                    <a:pt x="319" y="340"/>
                    <a:pt x="319" y="340"/>
                    <a:pt x="319" y="340"/>
                  </a:cubicBezTo>
                  <a:cubicBezTo>
                    <a:pt x="315" y="335"/>
                    <a:pt x="315" y="335"/>
                    <a:pt x="315" y="335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1" y="327"/>
                    <a:pt x="321" y="327"/>
                    <a:pt x="321" y="327"/>
                  </a:cubicBezTo>
                  <a:cubicBezTo>
                    <a:pt x="321" y="316"/>
                    <a:pt x="321" y="316"/>
                    <a:pt x="321" y="316"/>
                  </a:cubicBezTo>
                  <a:cubicBezTo>
                    <a:pt x="332" y="305"/>
                    <a:pt x="332" y="305"/>
                    <a:pt x="332" y="305"/>
                  </a:cubicBezTo>
                  <a:cubicBezTo>
                    <a:pt x="333" y="300"/>
                    <a:pt x="333" y="300"/>
                    <a:pt x="333" y="300"/>
                  </a:cubicBezTo>
                  <a:cubicBezTo>
                    <a:pt x="336" y="300"/>
                    <a:pt x="336" y="300"/>
                    <a:pt x="336" y="300"/>
                  </a:cubicBezTo>
                  <a:cubicBezTo>
                    <a:pt x="337" y="291"/>
                    <a:pt x="337" y="291"/>
                    <a:pt x="337" y="291"/>
                  </a:cubicBezTo>
                  <a:cubicBezTo>
                    <a:pt x="330" y="293"/>
                    <a:pt x="330" y="293"/>
                    <a:pt x="330" y="293"/>
                  </a:cubicBezTo>
                  <a:cubicBezTo>
                    <a:pt x="327" y="285"/>
                    <a:pt x="327" y="285"/>
                    <a:pt x="327" y="285"/>
                  </a:cubicBezTo>
                  <a:cubicBezTo>
                    <a:pt x="325" y="275"/>
                    <a:pt x="325" y="275"/>
                    <a:pt x="325" y="275"/>
                  </a:cubicBezTo>
                  <a:cubicBezTo>
                    <a:pt x="314" y="265"/>
                    <a:pt x="314" y="265"/>
                    <a:pt x="314" y="265"/>
                  </a:cubicBezTo>
                  <a:cubicBezTo>
                    <a:pt x="313" y="261"/>
                    <a:pt x="313" y="261"/>
                    <a:pt x="313" y="261"/>
                  </a:cubicBezTo>
                  <a:cubicBezTo>
                    <a:pt x="306" y="260"/>
                    <a:pt x="306" y="260"/>
                    <a:pt x="306" y="260"/>
                  </a:cubicBezTo>
                  <a:cubicBezTo>
                    <a:pt x="303" y="254"/>
                    <a:pt x="303" y="254"/>
                    <a:pt x="303" y="254"/>
                  </a:cubicBezTo>
                  <a:cubicBezTo>
                    <a:pt x="304" y="245"/>
                    <a:pt x="304" y="245"/>
                    <a:pt x="304" y="245"/>
                  </a:cubicBezTo>
                  <a:cubicBezTo>
                    <a:pt x="297" y="236"/>
                    <a:pt x="297" y="236"/>
                    <a:pt x="297" y="236"/>
                  </a:cubicBezTo>
                  <a:cubicBezTo>
                    <a:pt x="301" y="229"/>
                    <a:pt x="301" y="229"/>
                    <a:pt x="301" y="229"/>
                  </a:cubicBezTo>
                  <a:cubicBezTo>
                    <a:pt x="296" y="220"/>
                    <a:pt x="296" y="220"/>
                    <a:pt x="296" y="220"/>
                  </a:cubicBezTo>
                  <a:cubicBezTo>
                    <a:pt x="294" y="216"/>
                    <a:pt x="294" y="216"/>
                    <a:pt x="294" y="216"/>
                  </a:cubicBezTo>
                  <a:cubicBezTo>
                    <a:pt x="291" y="218"/>
                    <a:pt x="287" y="217"/>
                    <a:pt x="286" y="219"/>
                  </a:cubicBezTo>
                  <a:cubicBezTo>
                    <a:pt x="285" y="221"/>
                    <a:pt x="285" y="227"/>
                    <a:pt x="288" y="228"/>
                  </a:cubicBezTo>
                  <a:cubicBezTo>
                    <a:pt x="290" y="228"/>
                    <a:pt x="296" y="226"/>
                    <a:pt x="293" y="230"/>
                  </a:cubicBezTo>
                  <a:cubicBezTo>
                    <a:pt x="290" y="233"/>
                    <a:pt x="282" y="240"/>
                    <a:pt x="279" y="241"/>
                  </a:cubicBezTo>
                  <a:cubicBezTo>
                    <a:pt x="276" y="243"/>
                    <a:pt x="273" y="245"/>
                    <a:pt x="269" y="248"/>
                  </a:cubicBezTo>
                  <a:cubicBezTo>
                    <a:pt x="266" y="250"/>
                    <a:pt x="259" y="253"/>
                    <a:pt x="260" y="251"/>
                  </a:cubicBezTo>
                  <a:cubicBezTo>
                    <a:pt x="262" y="249"/>
                    <a:pt x="263" y="248"/>
                    <a:pt x="264" y="245"/>
                  </a:cubicBezTo>
                  <a:cubicBezTo>
                    <a:pt x="265" y="243"/>
                    <a:pt x="267" y="241"/>
                    <a:pt x="269" y="238"/>
                  </a:cubicBezTo>
                  <a:cubicBezTo>
                    <a:pt x="271" y="235"/>
                    <a:pt x="273" y="232"/>
                    <a:pt x="276" y="229"/>
                  </a:cubicBezTo>
                  <a:cubicBezTo>
                    <a:pt x="278" y="226"/>
                    <a:pt x="279" y="223"/>
                    <a:pt x="280" y="221"/>
                  </a:cubicBezTo>
                  <a:cubicBezTo>
                    <a:pt x="281" y="219"/>
                    <a:pt x="283" y="215"/>
                    <a:pt x="284" y="210"/>
                  </a:cubicBezTo>
                  <a:cubicBezTo>
                    <a:pt x="286" y="205"/>
                    <a:pt x="285" y="204"/>
                    <a:pt x="289" y="198"/>
                  </a:cubicBezTo>
                  <a:cubicBezTo>
                    <a:pt x="292" y="193"/>
                    <a:pt x="294" y="195"/>
                    <a:pt x="295" y="191"/>
                  </a:cubicBezTo>
                  <a:cubicBezTo>
                    <a:pt x="297" y="187"/>
                    <a:pt x="296" y="185"/>
                    <a:pt x="300" y="182"/>
                  </a:cubicBezTo>
                  <a:cubicBezTo>
                    <a:pt x="303" y="179"/>
                    <a:pt x="304" y="175"/>
                    <a:pt x="304" y="167"/>
                  </a:cubicBezTo>
                  <a:cubicBezTo>
                    <a:pt x="303" y="159"/>
                    <a:pt x="301" y="162"/>
                    <a:pt x="301" y="158"/>
                  </a:cubicBezTo>
                  <a:cubicBezTo>
                    <a:pt x="300" y="154"/>
                    <a:pt x="299" y="152"/>
                    <a:pt x="298" y="150"/>
                  </a:cubicBezTo>
                  <a:cubicBezTo>
                    <a:pt x="297" y="148"/>
                    <a:pt x="292" y="143"/>
                    <a:pt x="290" y="142"/>
                  </a:cubicBezTo>
                  <a:cubicBezTo>
                    <a:pt x="287" y="142"/>
                    <a:pt x="283" y="140"/>
                    <a:pt x="278" y="135"/>
                  </a:cubicBezTo>
                  <a:cubicBezTo>
                    <a:pt x="273" y="130"/>
                    <a:pt x="271" y="129"/>
                    <a:pt x="268" y="132"/>
                  </a:cubicBezTo>
                  <a:cubicBezTo>
                    <a:pt x="265" y="135"/>
                    <a:pt x="258" y="134"/>
                    <a:pt x="252" y="136"/>
                  </a:cubicBezTo>
                  <a:cubicBezTo>
                    <a:pt x="247" y="137"/>
                    <a:pt x="250" y="140"/>
                    <a:pt x="246" y="145"/>
                  </a:cubicBezTo>
                  <a:cubicBezTo>
                    <a:pt x="242" y="149"/>
                    <a:pt x="236" y="147"/>
                    <a:pt x="238" y="145"/>
                  </a:cubicBezTo>
                  <a:cubicBezTo>
                    <a:pt x="240" y="142"/>
                    <a:pt x="243" y="131"/>
                    <a:pt x="241" y="131"/>
                  </a:cubicBezTo>
                  <a:cubicBezTo>
                    <a:pt x="240" y="130"/>
                    <a:pt x="232" y="129"/>
                    <a:pt x="229" y="130"/>
                  </a:cubicBezTo>
                  <a:cubicBezTo>
                    <a:pt x="227" y="131"/>
                    <a:pt x="219" y="131"/>
                    <a:pt x="224" y="126"/>
                  </a:cubicBezTo>
                  <a:cubicBezTo>
                    <a:pt x="230" y="121"/>
                    <a:pt x="230" y="120"/>
                    <a:pt x="224" y="117"/>
                  </a:cubicBezTo>
                  <a:cubicBezTo>
                    <a:pt x="219" y="113"/>
                    <a:pt x="213" y="113"/>
                    <a:pt x="207" y="118"/>
                  </a:cubicBezTo>
                  <a:cubicBezTo>
                    <a:pt x="201" y="122"/>
                    <a:pt x="201" y="129"/>
                    <a:pt x="196" y="138"/>
                  </a:cubicBezTo>
                  <a:cubicBezTo>
                    <a:pt x="192" y="147"/>
                    <a:pt x="194" y="147"/>
                    <a:pt x="196" y="151"/>
                  </a:cubicBezTo>
                  <a:cubicBezTo>
                    <a:pt x="199" y="155"/>
                    <a:pt x="193" y="156"/>
                    <a:pt x="190" y="157"/>
                  </a:cubicBezTo>
                  <a:cubicBezTo>
                    <a:pt x="187" y="157"/>
                    <a:pt x="183" y="158"/>
                    <a:pt x="183" y="162"/>
                  </a:cubicBezTo>
                  <a:cubicBezTo>
                    <a:pt x="184" y="166"/>
                    <a:pt x="183" y="167"/>
                    <a:pt x="180" y="168"/>
                  </a:cubicBezTo>
                  <a:cubicBezTo>
                    <a:pt x="177" y="169"/>
                    <a:pt x="174" y="174"/>
                    <a:pt x="170" y="177"/>
                  </a:cubicBezTo>
                  <a:cubicBezTo>
                    <a:pt x="167" y="180"/>
                    <a:pt x="161" y="176"/>
                    <a:pt x="159" y="172"/>
                  </a:cubicBezTo>
                  <a:cubicBezTo>
                    <a:pt x="156" y="168"/>
                    <a:pt x="141" y="173"/>
                    <a:pt x="136" y="176"/>
                  </a:cubicBezTo>
                  <a:cubicBezTo>
                    <a:pt x="132" y="180"/>
                    <a:pt x="139" y="184"/>
                    <a:pt x="135" y="185"/>
                  </a:cubicBezTo>
                  <a:cubicBezTo>
                    <a:pt x="131" y="186"/>
                    <a:pt x="123" y="191"/>
                    <a:pt x="118" y="191"/>
                  </a:cubicBezTo>
                  <a:cubicBezTo>
                    <a:pt x="113" y="190"/>
                    <a:pt x="107" y="197"/>
                    <a:pt x="103" y="202"/>
                  </a:cubicBezTo>
                  <a:cubicBezTo>
                    <a:pt x="99" y="207"/>
                    <a:pt x="97" y="203"/>
                    <a:pt x="92" y="203"/>
                  </a:cubicBezTo>
                  <a:cubicBezTo>
                    <a:pt x="86" y="203"/>
                    <a:pt x="91" y="209"/>
                    <a:pt x="91" y="213"/>
                  </a:cubicBezTo>
                  <a:cubicBezTo>
                    <a:pt x="92" y="217"/>
                    <a:pt x="85" y="218"/>
                    <a:pt x="83" y="216"/>
                  </a:cubicBezTo>
                  <a:cubicBezTo>
                    <a:pt x="81" y="214"/>
                    <a:pt x="77" y="219"/>
                    <a:pt x="80" y="222"/>
                  </a:cubicBezTo>
                  <a:cubicBezTo>
                    <a:pt x="84" y="225"/>
                    <a:pt x="85" y="228"/>
                    <a:pt x="81" y="228"/>
                  </a:cubicBezTo>
                  <a:cubicBezTo>
                    <a:pt x="77" y="228"/>
                    <a:pt x="83" y="235"/>
                    <a:pt x="85" y="236"/>
                  </a:cubicBezTo>
                  <a:cubicBezTo>
                    <a:pt x="87" y="236"/>
                    <a:pt x="96" y="244"/>
                    <a:pt x="84" y="245"/>
                  </a:cubicBezTo>
                  <a:cubicBezTo>
                    <a:pt x="71" y="247"/>
                    <a:pt x="68" y="249"/>
                    <a:pt x="63" y="250"/>
                  </a:cubicBezTo>
                  <a:cubicBezTo>
                    <a:pt x="58" y="250"/>
                    <a:pt x="47" y="249"/>
                    <a:pt x="37" y="249"/>
                  </a:cubicBezTo>
                  <a:cubicBezTo>
                    <a:pt x="27" y="248"/>
                    <a:pt x="25" y="257"/>
                    <a:pt x="29" y="265"/>
                  </a:cubicBezTo>
                  <a:cubicBezTo>
                    <a:pt x="34" y="272"/>
                    <a:pt x="27" y="275"/>
                    <a:pt x="29" y="282"/>
                  </a:cubicBezTo>
                  <a:cubicBezTo>
                    <a:pt x="31" y="288"/>
                    <a:pt x="39" y="292"/>
                    <a:pt x="43" y="297"/>
                  </a:cubicBezTo>
                  <a:cubicBezTo>
                    <a:pt x="47" y="301"/>
                    <a:pt x="56" y="311"/>
                    <a:pt x="52" y="316"/>
                  </a:cubicBezTo>
                  <a:cubicBezTo>
                    <a:pt x="49" y="321"/>
                    <a:pt x="47" y="325"/>
                    <a:pt x="48" y="330"/>
                  </a:cubicBezTo>
                  <a:cubicBezTo>
                    <a:pt x="48" y="335"/>
                    <a:pt x="51" y="347"/>
                    <a:pt x="48" y="348"/>
                  </a:cubicBezTo>
                  <a:cubicBezTo>
                    <a:pt x="46" y="350"/>
                    <a:pt x="44" y="361"/>
                    <a:pt x="42" y="357"/>
                  </a:cubicBezTo>
                  <a:cubicBezTo>
                    <a:pt x="40" y="353"/>
                    <a:pt x="43" y="348"/>
                    <a:pt x="44" y="339"/>
                  </a:cubicBezTo>
                  <a:cubicBezTo>
                    <a:pt x="46" y="330"/>
                    <a:pt x="42" y="335"/>
                    <a:pt x="40" y="332"/>
                  </a:cubicBezTo>
                  <a:cubicBezTo>
                    <a:pt x="39" y="330"/>
                    <a:pt x="40" y="327"/>
                    <a:pt x="45" y="320"/>
                  </a:cubicBezTo>
                  <a:cubicBezTo>
                    <a:pt x="49" y="313"/>
                    <a:pt x="49" y="312"/>
                    <a:pt x="47" y="309"/>
                  </a:cubicBezTo>
                  <a:cubicBezTo>
                    <a:pt x="44" y="305"/>
                    <a:pt x="35" y="309"/>
                    <a:pt x="32" y="306"/>
                  </a:cubicBezTo>
                  <a:cubicBezTo>
                    <a:pt x="28" y="303"/>
                    <a:pt x="24" y="296"/>
                    <a:pt x="21" y="289"/>
                  </a:cubicBezTo>
                  <a:cubicBezTo>
                    <a:pt x="19" y="285"/>
                    <a:pt x="12" y="284"/>
                    <a:pt x="6" y="285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15" y="298"/>
                    <a:pt x="15" y="298"/>
                    <a:pt x="15" y="298"/>
                  </a:cubicBezTo>
                  <a:cubicBezTo>
                    <a:pt x="22" y="304"/>
                    <a:pt x="22" y="304"/>
                    <a:pt x="22" y="304"/>
                  </a:cubicBezTo>
                  <a:cubicBezTo>
                    <a:pt x="19" y="312"/>
                    <a:pt x="19" y="312"/>
                    <a:pt x="19" y="312"/>
                  </a:cubicBezTo>
                  <a:cubicBezTo>
                    <a:pt x="15" y="311"/>
                    <a:pt x="15" y="311"/>
                    <a:pt x="15" y="311"/>
                  </a:cubicBezTo>
                  <a:cubicBezTo>
                    <a:pt x="9" y="319"/>
                    <a:pt x="9" y="319"/>
                    <a:pt x="9" y="319"/>
                  </a:cubicBezTo>
                  <a:cubicBezTo>
                    <a:pt x="13" y="324"/>
                    <a:pt x="13" y="324"/>
                    <a:pt x="13" y="324"/>
                  </a:cubicBezTo>
                  <a:cubicBezTo>
                    <a:pt x="21" y="329"/>
                    <a:pt x="21" y="329"/>
                    <a:pt x="21" y="329"/>
                  </a:cubicBezTo>
                  <a:cubicBezTo>
                    <a:pt x="21" y="348"/>
                    <a:pt x="21" y="348"/>
                    <a:pt x="21" y="348"/>
                  </a:cubicBezTo>
                  <a:cubicBezTo>
                    <a:pt x="14" y="349"/>
                    <a:pt x="14" y="349"/>
                    <a:pt x="14" y="349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69"/>
                    <a:pt x="0" y="369"/>
                    <a:pt x="0" y="369"/>
                  </a:cubicBezTo>
                  <a:cubicBezTo>
                    <a:pt x="8" y="380"/>
                    <a:pt x="8" y="380"/>
                    <a:pt x="8" y="380"/>
                  </a:cubicBezTo>
                  <a:cubicBezTo>
                    <a:pt x="14" y="380"/>
                    <a:pt x="14" y="380"/>
                    <a:pt x="14" y="380"/>
                  </a:cubicBezTo>
                  <a:cubicBezTo>
                    <a:pt x="15" y="382"/>
                    <a:pt x="15" y="382"/>
                    <a:pt x="15" y="382"/>
                  </a:cubicBezTo>
                  <a:cubicBezTo>
                    <a:pt x="18" y="387"/>
                    <a:pt x="18" y="387"/>
                    <a:pt x="18" y="387"/>
                  </a:cubicBezTo>
                  <a:cubicBezTo>
                    <a:pt x="21" y="383"/>
                    <a:pt x="21" y="383"/>
                    <a:pt x="21" y="383"/>
                  </a:cubicBezTo>
                  <a:cubicBezTo>
                    <a:pt x="26" y="384"/>
                    <a:pt x="26" y="384"/>
                    <a:pt x="26" y="384"/>
                  </a:cubicBezTo>
                  <a:cubicBezTo>
                    <a:pt x="31" y="381"/>
                    <a:pt x="31" y="381"/>
                    <a:pt x="31" y="381"/>
                  </a:cubicBezTo>
                  <a:cubicBezTo>
                    <a:pt x="31" y="381"/>
                    <a:pt x="31" y="386"/>
                    <a:pt x="31" y="387"/>
                  </a:cubicBezTo>
                  <a:cubicBezTo>
                    <a:pt x="31" y="388"/>
                    <a:pt x="33" y="388"/>
                    <a:pt x="33" y="388"/>
                  </a:cubicBezTo>
                  <a:cubicBezTo>
                    <a:pt x="34" y="393"/>
                    <a:pt x="34" y="393"/>
                    <a:pt x="34" y="393"/>
                  </a:cubicBezTo>
                  <a:cubicBezTo>
                    <a:pt x="37" y="403"/>
                    <a:pt x="37" y="403"/>
                    <a:pt x="37" y="403"/>
                  </a:cubicBezTo>
                  <a:cubicBezTo>
                    <a:pt x="33" y="407"/>
                    <a:pt x="33" y="407"/>
                    <a:pt x="33" y="407"/>
                  </a:cubicBezTo>
                  <a:cubicBezTo>
                    <a:pt x="35" y="416"/>
                    <a:pt x="35" y="416"/>
                    <a:pt x="35" y="416"/>
                  </a:cubicBezTo>
                  <a:cubicBezTo>
                    <a:pt x="29" y="426"/>
                    <a:pt x="29" y="426"/>
                    <a:pt x="29" y="426"/>
                  </a:cubicBezTo>
                  <a:cubicBezTo>
                    <a:pt x="24" y="426"/>
                    <a:pt x="24" y="426"/>
                    <a:pt x="24" y="426"/>
                  </a:cubicBezTo>
                  <a:cubicBezTo>
                    <a:pt x="24" y="434"/>
                    <a:pt x="24" y="434"/>
                    <a:pt x="24" y="434"/>
                  </a:cubicBezTo>
                  <a:cubicBezTo>
                    <a:pt x="30" y="439"/>
                    <a:pt x="30" y="439"/>
                    <a:pt x="30" y="439"/>
                  </a:cubicBezTo>
                  <a:cubicBezTo>
                    <a:pt x="24" y="446"/>
                    <a:pt x="24" y="446"/>
                    <a:pt x="24" y="446"/>
                  </a:cubicBezTo>
                  <a:cubicBezTo>
                    <a:pt x="27" y="449"/>
                    <a:pt x="27" y="449"/>
                    <a:pt x="27" y="449"/>
                  </a:cubicBezTo>
                  <a:cubicBezTo>
                    <a:pt x="28" y="455"/>
                    <a:pt x="28" y="455"/>
                    <a:pt x="28" y="455"/>
                  </a:cubicBezTo>
                  <a:cubicBezTo>
                    <a:pt x="34" y="458"/>
                    <a:pt x="34" y="458"/>
                    <a:pt x="34" y="458"/>
                  </a:cubicBezTo>
                  <a:cubicBezTo>
                    <a:pt x="38" y="463"/>
                    <a:pt x="38" y="463"/>
                    <a:pt x="38" y="463"/>
                  </a:cubicBezTo>
                  <a:cubicBezTo>
                    <a:pt x="33" y="470"/>
                    <a:pt x="33" y="470"/>
                    <a:pt x="33" y="470"/>
                  </a:cubicBezTo>
                  <a:cubicBezTo>
                    <a:pt x="36" y="474"/>
                    <a:pt x="36" y="474"/>
                    <a:pt x="36" y="474"/>
                  </a:cubicBezTo>
                  <a:cubicBezTo>
                    <a:pt x="37" y="482"/>
                    <a:pt x="37" y="482"/>
                    <a:pt x="37" y="482"/>
                  </a:cubicBezTo>
                  <a:cubicBezTo>
                    <a:pt x="32" y="484"/>
                    <a:pt x="32" y="484"/>
                    <a:pt x="32" y="484"/>
                  </a:cubicBezTo>
                  <a:cubicBezTo>
                    <a:pt x="35" y="492"/>
                    <a:pt x="35" y="492"/>
                    <a:pt x="35" y="492"/>
                  </a:cubicBezTo>
                  <a:cubicBezTo>
                    <a:pt x="41" y="491"/>
                    <a:pt x="41" y="491"/>
                    <a:pt x="41" y="491"/>
                  </a:cubicBezTo>
                  <a:cubicBezTo>
                    <a:pt x="47" y="497"/>
                    <a:pt x="47" y="497"/>
                    <a:pt x="47" y="497"/>
                  </a:cubicBezTo>
                  <a:cubicBezTo>
                    <a:pt x="50" y="508"/>
                    <a:pt x="50" y="508"/>
                    <a:pt x="50" y="508"/>
                  </a:cubicBezTo>
                  <a:cubicBezTo>
                    <a:pt x="44" y="514"/>
                    <a:pt x="44" y="514"/>
                    <a:pt x="44" y="514"/>
                  </a:cubicBezTo>
                  <a:cubicBezTo>
                    <a:pt x="47" y="520"/>
                    <a:pt x="47" y="520"/>
                    <a:pt x="47" y="520"/>
                  </a:cubicBezTo>
                  <a:cubicBezTo>
                    <a:pt x="53" y="520"/>
                    <a:pt x="53" y="520"/>
                    <a:pt x="53" y="520"/>
                  </a:cubicBezTo>
                  <a:cubicBezTo>
                    <a:pt x="59" y="525"/>
                    <a:pt x="59" y="525"/>
                    <a:pt x="59" y="525"/>
                  </a:cubicBezTo>
                  <a:cubicBezTo>
                    <a:pt x="63" y="521"/>
                    <a:pt x="63" y="521"/>
                    <a:pt x="63" y="521"/>
                  </a:cubicBezTo>
                  <a:cubicBezTo>
                    <a:pt x="63" y="536"/>
                    <a:pt x="63" y="536"/>
                    <a:pt x="63" y="536"/>
                  </a:cubicBezTo>
                  <a:cubicBezTo>
                    <a:pt x="66" y="542"/>
                    <a:pt x="66" y="542"/>
                    <a:pt x="66" y="542"/>
                  </a:cubicBezTo>
                  <a:cubicBezTo>
                    <a:pt x="57" y="550"/>
                    <a:pt x="57" y="550"/>
                    <a:pt x="57" y="550"/>
                  </a:cubicBezTo>
                  <a:cubicBezTo>
                    <a:pt x="51" y="559"/>
                    <a:pt x="51" y="559"/>
                    <a:pt x="51" y="559"/>
                  </a:cubicBezTo>
                  <a:cubicBezTo>
                    <a:pt x="57" y="566"/>
                    <a:pt x="57" y="566"/>
                    <a:pt x="57" y="566"/>
                  </a:cubicBezTo>
                  <a:cubicBezTo>
                    <a:pt x="58" y="575"/>
                    <a:pt x="58" y="575"/>
                    <a:pt x="58" y="575"/>
                  </a:cubicBezTo>
                  <a:cubicBezTo>
                    <a:pt x="52" y="579"/>
                    <a:pt x="52" y="579"/>
                    <a:pt x="52" y="579"/>
                  </a:cubicBezTo>
                  <a:cubicBezTo>
                    <a:pt x="51" y="587"/>
                    <a:pt x="51" y="587"/>
                    <a:pt x="51" y="587"/>
                  </a:cubicBezTo>
                  <a:cubicBezTo>
                    <a:pt x="41" y="597"/>
                    <a:pt x="41" y="597"/>
                    <a:pt x="41" y="597"/>
                  </a:cubicBezTo>
                  <a:cubicBezTo>
                    <a:pt x="41" y="608"/>
                    <a:pt x="41" y="608"/>
                    <a:pt x="41" y="608"/>
                  </a:cubicBezTo>
                  <a:cubicBezTo>
                    <a:pt x="58" y="619"/>
                    <a:pt x="58" y="619"/>
                    <a:pt x="58" y="619"/>
                  </a:cubicBezTo>
                  <a:cubicBezTo>
                    <a:pt x="51" y="629"/>
                    <a:pt x="51" y="629"/>
                    <a:pt x="51" y="629"/>
                  </a:cubicBezTo>
                  <a:cubicBezTo>
                    <a:pt x="44" y="631"/>
                    <a:pt x="44" y="631"/>
                    <a:pt x="44" y="631"/>
                  </a:cubicBezTo>
                  <a:cubicBezTo>
                    <a:pt x="34" y="639"/>
                    <a:pt x="34" y="639"/>
                    <a:pt x="34" y="639"/>
                  </a:cubicBezTo>
                  <a:cubicBezTo>
                    <a:pt x="41" y="654"/>
                    <a:pt x="41" y="654"/>
                    <a:pt x="41" y="654"/>
                  </a:cubicBezTo>
                  <a:cubicBezTo>
                    <a:pt x="35" y="660"/>
                    <a:pt x="35" y="660"/>
                    <a:pt x="35" y="660"/>
                  </a:cubicBezTo>
                  <a:cubicBezTo>
                    <a:pt x="38" y="667"/>
                    <a:pt x="38" y="667"/>
                    <a:pt x="38" y="667"/>
                  </a:cubicBezTo>
                  <a:cubicBezTo>
                    <a:pt x="45" y="669"/>
                    <a:pt x="45" y="669"/>
                    <a:pt x="45" y="669"/>
                  </a:cubicBezTo>
                  <a:cubicBezTo>
                    <a:pt x="50" y="667"/>
                    <a:pt x="50" y="667"/>
                    <a:pt x="50" y="667"/>
                  </a:cubicBezTo>
                  <a:cubicBezTo>
                    <a:pt x="71" y="666"/>
                    <a:pt x="71" y="666"/>
                    <a:pt x="71" y="666"/>
                  </a:cubicBezTo>
                  <a:cubicBezTo>
                    <a:pt x="83" y="681"/>
                    <a:pt x="83" y="681"/>
                    <a:pt x="83" y="681"/>
                  </a:cubicBezTo>
                  <a:cubicBezTo>
                    <a:pt x="84" y="689"/>
                    <a:pt x="84" y="689"/>
                    <a:pt x="84" y="689"/>
                  </a:cubicBezTo>
                  <a:cubicBezTo>
                    <a:pt x="94" y="689"/>
                    <a:pt x="94" y="689"/>
                    <a:pt x="94" y="689"/>
                  </a:cubicBezTo>
                  <a:cubicBezTo>
                    <a:pt x="98" y="693"/>
                    <a:pt x="98" y="693"/>
                    <a:pt x="98" y="693"/>
                  </a:cubicBezTo>
                  <a:cubicBezTo>
                    <a:pt x="85" y="710"/>
                    <a:pt x="85" y="710"/>
                    <a:pt x="85" y="710"/>
                  </a:cubicBezTo>
                  <a:cubicBezTo>
                    <a:pt x="88" y="721"/>
                    <a:pt x="88" y="721"/>
                    <a:pt x="88" y="721"/>
                  </a:cubicBezTo>
                  <a:cubicBezTo>
                    <a:pt x="90" y="726"/>
                    <a:pt x="90" y="726"/>
                    <a:pt x="90" y="726"/>
                  </a:cubicBezTo>
                  <a:cubicBezTo>
                    <a:pt x="99" y="726"/>
                    <a:pt x="99" y="726"/>
                    <a:pt x="99" y="726"/>
                  </a:cubicBezTo>
                  <a:cubicBezTo>
                    <a:pt x="105" y="730"/>
                    <a:pt x="105" y="730"/>
                    <a:pt x="105" y="730"/>
                  </a:cubicBezTo>
                  <a:cubicBezTo>
                    <a:pt x="107" y="737"/>
                    <a:pt x="107" y="737"/>
                    <a:pt x="107" y="737"/>
                  </a:cubicBezTo>
                  <a:cubicBezTo>
                    <a:pt x="100" y="739"/>
                    <a:pt x="100" y="739"/>
                    <a:pt x="100" y="739"/>
                  </a:cubicBezTo>
                  <a:cubicBezTo>
                    <a:pt x="95" y="747"/>
                    <a:pt x="95" y="747"/>
                    <a:pt x="95" y="747"/>
                  </a:cubicBezTo>
                  <a:cubicBezTo>
                    <a:pt x="93" y="758"/>
                    <a:pt x="93" y="758"/>
                    <a:pt x="93" y="758"/>
                  </a:cubicBezTo>
                  <a:close/>
                  <a:moveTo>
                    <a:pt x="188" y="63"/>
                  </a:moveTo>
                  <a:cubicBezTo>
                    <a:pt x="184" y="67"/>
                    <a:pt x="185" y="71"/>
                    <a:pt x="185" y="74"/>
                  </a:cubicBezTo>
                  <a:cubicBezTo>
                    <a:pt x="185" y="76"/>
                    <a:pt x="184" y="86"/>
                    <a:pt x="182" y="91"/>
                  </a:cubicBezTo>
                  <a:cubicBezTo>
                    <a:pt x="180" y="97"/>
                    <a:pt x="179" y="105"/>
                    <a:pt x="179" y="109"/>
                  </a:cubicBezTo>
                  <a:cubicBezTo>
                    <a:pt x="179" y="112"/>
                    <a:pt x="186" y="111"/>
                    <a:pt x="190" y="106"/>
                  </a:cubicBezTo>
                  <a:cubicBezTo>
                    <a:pt x="194" y="101"/>
                    <a:pt x="198" y="100"/>
                    <a:pt x="203" y="100"/>
                  </a:cubicBezTo>
                  <a:cubicBezTo>
                    <a:pt x="207" y="100"/>
                    <a:pt x="216" y="90"/>
                    <a:pt x="216" y="87"/>
                  </a:cubicBezTo>
                  <a:cubicBezTo>
                    <a:pt x="217" y="83"/>
                    <a:pt x="209" y="73"/>
                    <a:pt x="206" y="70"/>
                  </a:cubicBezTo>
                  <a:cubicBezTo>
                    <a:pt x="203" y="66"/>
                    <a:pt x="199" y="68"/>
                    <a:pt x="198" y="68"/>
                  </a:cubicBezTo>
                  <a:cubicBezTo>
                    <a:pt x="198" y="69"/>
                    <a:pt x="196" y="69"/>
                    <a:pt x="196" y="66"/>
                  </a:cubicBezTo>
                  <a:cubicBezTo>
                    <a:pt x="195" y="63"/>
                    <a:pt x="193" y="62"/>
                    <a:pt x="191" y="62"/>
                  </a:cubicBezTo>
                  <a:cubicBezTo>
                    <a:pt x="189" y="61"/>
                    <a:pt x="188" y="63"/>
                    <a:pt x="188" y="63"/>
                  </a:cubicBezTo>
                  <a:close/>
                  <a:moveTo>
                    <a:pt x="138" y="50"/>
                  </a:moveTo>
                  <a:cubicBezTo>
                    <a:pt x="136" y="51"/>
                    <a:pt x="135" y="58"/>
                    <a:pt x="132" y="57"/>
                  </a:cubicBezTo>
                  <a:cubicBezTo>
                    <a:pt x="130" y="56"/>
                    <a:pt x="122" y="53"/>
                    <a:pt x="120" y="51"/>
                  </a:cubicBezTo>
                  <a:cubicBezTo>
                    <a:pt x="118" y="49"/>
                    <a:pt x="120" y="44"/>
                    <a:pt x="124" y="45"/>
                  </a:cubicBezTo>
                  <a:cubicBezTo>
                    <a:pt x="128" y="45"/>
                    <a:pt x="133" y="45"/>
                    <a:pt x="128" y="39"/>
                  </a:cubicBezTo>
                  <a:cubicBezTo>
                    <a:pt x="124" y="34"/>
                    <a:pt x="123" y="35"/>
                    <a:pt x="128" y="29"/>
                  </a:cubicBezTo>
                  <a:cubicBezTo>
                    <a:pt x="132" y="24"/>
                    <a:pt x="131" y="20"/>
                    <a:pt x="130" y="16"/>
                  </a:cubicBezTo>
                  <a:cubicBezTo>
                    <a:pt x="130" y="12"/>
                    <a:pt x="141" y="12"/>
                    <a:pt x="141" y="9"/>
                  </a:cubicBezTo>
                  <a:cubicBezTo>
                    <a:pt x="142" y="5"/>
                    <a:pt x="143" y="0"/>
                    <a:pt x="148" y="7"/>
                  </a:cubicBezTo>
                  <a:cubicBezTo>
                    <a:pt x="152" y="13"/>
                    <a:pt x="154" y="16"/>
                    <a:pt x="157" y="17"/>
                  </a:cubicBezTo>
                  <a:cubicBezTo>
                    <a:pt x="160" y="18"/>
                    <a:pt x="156" y="21"/>
                    <a:pt x="155" y="24"/>
                  </a:cubicBezTo>
                  <a:cubicBezTo>
                    <a:pt x="154" y="27"/>
                    <a:pt x="157" y="33"/>
                    <a:pt x="156" y="34"/>
                  </a:cubicBezTo>
                  <a:cubicBezTo>
                    <a:pt x="156" y="36"/>
                    <a:pt x="146" y="39"/>
                    <a:pt x="145" y="40"/>
                  </a:cubicBezTo>
                  <a:cubicBezTo>
                    <a:pt x="145" y="41"/>
                    <a:pt x="153" y="41"/>
                    <a:pt x="156" y="39"/>
                  </a:cubicBezTo>
                  <a:cubicBezTo>
                    <a:pt x="160" y="37"/>
                    <a:pt x="160" y="38"/>
                    <a:pt x="160" y="42"/>
                  </a:cubicBezTo>
                  <a:cubicBezTo>
                    <a:pt x="160" y="45"/>
                    <a:pt x="166" y="48"/>
                    <a:pt x="167" y="45"/>
                  </a:cubicBezTo>
                  <a:cubicBezTo>
                    <a:pt x="167" y="42"/>
                    <a:pt x="173" y="44"/>
                    <a:pt x="175" y="50"/>
                  </a:cubicBezTo>
                  <a:cubicBezTo>
                    <a:pt x="177" y="57"/>
                    <a:pt x="175" y="63"/>
                    <a:pt x="175" y="66"/>
                  </a:cubicBezTo>
                  <a:cubicBezTo>
                    <a:pt x="175" y="69"/>
                    <a:pt x="178" y="72"/>
                    <a:pt x="178" y="76"/>
                  </a:cubicBezTo>
                  <a:cubicBezTo>
                    <a:pt x="178" y="80"/>
                    <a:pt x="170" y="84"/>
                    <a:pt x="166" y="85"/>
                  </a:cubicBezTo>
                  <a:cubicBezTo>
                    <a:pt x="163" y="85"/>
                    <a:pt x="153" y="75"/>
                    <a:pt x="148" y="76"/>
                  </a:cubicBezTo>
                  <a:cubicBezTo>
                    <a:pt x="143" y="77"/>
                    <a:pt x="142" y="71"/>
                    <a:pt x="140" y="68"/>
                  </a:cubicBezTo>
                  <a:cubicBezTo>
                    <a:pt x="138" y="64"/>
                    <a:pt x="136" y="66"/>
                    <a:pt x="136" y="61"/>
                  </a:cubicBezTo>
                  <a:cubicBezTo>
                    <a:pt x="137" y="57"/>
                    <a:pt x="141" y="54"/>
                    <a:pt x="141" y="52"/>
                  </a:cubicBezTo>
                  <a:cubicBezTo>
                    <a:pt x="140" y="50"/>
                    <a:pt x="138" y="50"/>
                    <a:pt x="138" y="50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48" name="Freeform 64"/>
            <p:cNvSpPr>
              <a:spLocks/>
            </p:cNvSpPr>
            <p:nvPr/>
          </p:nvSpPr>
          <p:spPr bwMode="auto">
            <a:xfrm>
              <a:off x="3571" y="3584"/>
              <a:ext cx="428" cy="630"/>
            </a:xfrm>
            <a:custGeom>
              <a:avLst/>
              <a:gdLst>
                <a:gd name="T0" fmla="*/ 97 w 205"/>
                <a:gd name="T1" fmla="*/ 4 h 302"/>
                <a:gd name="T2" fmla="*/ 87 w 205"/>
                <a:gd name="T3" fmla="*/ 0 h 302"/>
                <a:gd name="T4" fmla="*/ 81 w 205"/>
                <a:gd name="T5" fmla="*/ 13 h 302"/>
                <a:gd name="T6" fmla="*/ 82 w 205"/>
                <a:gd name="T7" fmla="*/ 19 h 302"/>
                <a:gd name="T8" fmla="*/ 89 w 205"/>
                <a:gd name="T9" fmla="*/ 36 h 302"/>
                <a:gd name="T10" fmla="*/ 98 w 205"/>
                <a:gd name="T11" fmla="*/ 39 h 302"/>
                <a:gd name="T12" fmla="*/ 87 w 205"/>
                <a:gd name="T13" fmla="*/ 55 h 302"/>
                <a:gd name="T14" fmla="*/ 73 w 205"/>
                <a:gd name="T15" fmla="*/ 55 h 302"/>
                <a:gd name="T16" fmla="*/ 67 w 205"/>
                <a:gd name="T17" fmla="*/ 63 h 302"/>
                <a:gd name="T18" fmla="*/ 77 w 205"/>
                <a:gd name="T19" fmla="*/ 77 h 302"/>
                <a:gd name="T20" fmla="*/ 86 w 205"/>
                <a:gd name="T21" fmla="*/ 94 h 302"/>
                <a:gd name="T22" fmla="*/ 97 w 205"/>
                <a:gd name="T23" fmla="*/ 93 h 302"/>
                <a:gd name="T24" fmla="*/ 109 w 205"/>
                <a:gd name="T25" fmla="*/ 114 h 302"/>
                <a:gd name="T26" fmla="*/ 98 w 205"/>
                <a:gd name="T27" fmla="*/ 121 h 302"/>
                <a:gd name="T28" fmla="*/ 76 w 205"/>
                <a:gd name="T29" fmla="*/ 150 h 302"/>
                <a:gd name="T30" fmla="*/ 80 w 205"/>
                <a:gd name="T31" fmla="*/ 167 h 302"/>
                <a:gd name="T32" fmla="*/ 84 w 205"/>
                <a:gd name="T33" fmla="*/ 183 h 302"/>
                <a:gd name="T34" fmla="*/ 54 w 205"/>
                <a:gd name="T35" fmla="*/ 204 h 302"/>
                <a:gd name="T36" fmla="*/ 43 w 205"/>
                <a:gd name="T37" fmla="*/ 222 h 302"/>
                <a:gd name="T38" fmla="*/ 28 w 205"/>
                <a:gd name="T39" fmla="*/ 233 h 302"/>
                <a:gd name="T40" fmla="*/ 3 w 205"/>
                <a:gd name="T41" fmla="*/ 244 h 302"/>
                <a:gd name="T42" fmla="*/ 2 w 205"/>
                <a:gd name="T43" fmla="*/ 258 h 302"/>
                <a:gd name="T44" fmla="*/ 10 w 205"/>
                <a:gd name="T45" fmla="*/ 273 h 302"/>
                <a:gd name="T46" fmla="*/ 0 w 205"/>
                <a:gd name="T47" fmla="*/ 288 h 302"/>
                <a:gd name="T48" fmla="*/ 10 w 205"/>
                <a:gd name="T49" fmla="*/ 299 h 302"/>
                <a:gd name="T50" fmla="*/ 34 w 205"/>
                <a:gd name="T51" fmla="*/ 299 h 302"/>
                <a:gd name="T52" fmla="*/ 55 w 205"/>
                <a:gd name="T53" fmla="*/ 295 h 302"/>
                <a:gd name="T54" fmla="*/ 89 w 205"/>
                <a:gd name="T55" fmla="*/ 274 h 302"/>
                <a:gd name="T56" fmla="*/ 104 w 205"/>
                <a:gd name="T57" fmla="*/ 253 h 302"/>
                <a:gd name="T58" fmla="*/ 131 w 205"/>
                <a:gd name="T59" fmla="*/ 244 h 302"/>
                <a:gd name="T60" fmla="*/ 155 w 205"/>
                <a:gd name="T61" fmla="*/ 237 h 302"/>
                <a:gd name="T62" fmla="*/ 178 w 205"/>
                <a:gd name="T63" fmla="*/ 239 h 302"/>
                <a:gd name="T64" fmla="*/ 198 w 205"/>
                <a:gd name="T65" fmla="*/ 218 h 302"/>
                <a:gd name="T66" fmla="*/ 196 w 205"/>
                <a:gd name="T67" fmla="*/ 199 h 302"/>
                <a:gd name="T68" fmla="*/ 197 w 205"/>
                <a:gd name="T69" fmla="*/ 176 h 302"/>
                <a:gd name="T70" fmla="*/ 199 w 205"/>
                <a:gd name="T71" fmla="*/ 145 h 302"/>
                <a:gd name="T72" fmla="*/ 187 w 205"/>
                <a:gd name="T73" fmla="*/ 141 h 302"/>
                <a:gd name="T74" fmla="*/ 186 w 205"/>
                <a:gd name="T75" fmla="*/ 120 h 302"/>
                <a:gd name="T76" fmla="*/ 205 w 205"/>
                <a:gd name="T77" fmla="*/ 104 h 302"/>
                <a:gd name="T78" fmla="*/ 193 w 205"/>
                <a:gd name="T79" fmla="*/ 93 h 302"/>
                <a:gd name="T80" fmla="*/ 193 w 205"/>
                <a:gd name="T81" fmla="*/ 81 h 302"/>
                <a:gd name="T82" fmla="*/ 183 w 205"/>
                <a:gd name="T83" fmla="*/ 73 h 302"/>
                <a:gd name="T84" fmla="*/ 178 w 205"/>
                <a:gd name="T85" fmla="*/ 54 h 302"/>
                <a:gd name="T86" fmla="*/ 170 w 205"/>
                <a:gd name="T87" fmla="*/ 55 h 302"/>
                <a:gd name="T88" fmla="*/ 164 w 205"/>
                <a:gd name="T89" fmla="*/ 48 h 302"/>
                <a:gd name="T90" fmla="*/ 152 w 205"/>
                <a:gd name="T91" fmla="*/ 51 h 302"/>
                <a:gd name="T92" fmla="*/ 143 w 205"/>
                <a:gd name="T93" fmla="*/ 49 h 302"/>
                <a:gd name="T94" fmla="*/ 145 w 205"/>
                <a:gd name="T95" fmla="*/ 39 h 302"/>
                <a:gd name="T96" fmla="*/ 134 w 205"/>
                <a:gd name="T97" fmla="*/ 38 h 302"/>
                <a:gd name="T98" fmla="*/ 129 w 205"/>
                <a:gd name="T99" fmla="*/ 31 h 302"/>
                <a:gd name="T100" fmla="*/ 125 w 205"/>
                <a:gd name="T101" fmla="*/ 24 h 302"/>
                <a:gd name="T102" fmla="*/ 114 w 205"/>
                <a:gd name="T103" fmla="*/ 14 h 302"/>
                <a:gd name="T104" fmla="*/ 106 w 205"/>
                <a:gd name="T105" fmla="*/ 5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5" h="302">
                  <a:moveTo>
                    <a:pt x="103" y="2"/>
                  </a:moveTo>
                  <a:cubicBezTo>
                    <a:pt x="97" y="4"/>
                    <a:pt x="97" y="4"/>
                    <a:pt x="97" y="4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6" y="94"/>
                    <a:pt x="86" y="94"/>
                    <a:pt x="86" y="94"/>
                  </a:cubicBezTo>
                  <a:cubicBezTo>
                    <a:pt x="92" y="94"/>
                    <a:pt x="92" y="94"/>
                    <a:pt x="92" y="94"/>
                  </a:cubicBezTo>
                  <a:cubicBezTo>
                    <a:pt x="97" y="93"/>
                    <a:pt x="97" y="93"/>
                    <a:pt x="97" y="93"/>
                  </a:cubicBezTo>
                  <a:cubicBezTo>
                    <a:pt x="108" y="103"/>
                    <a:pt x="108" y="103"/>
                    <a:pt x="108" y="103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98" y="121"/>
                    <a:pt x="98" y="121"/>
                    <a:pt x="98" y="121"/>
                  </a:cubicBezTo>
                  <a:cubicBezTo>
                    <a:pt x="84" y="143"/>
                    <a:pt x="84" y="143"/>
                    <a:pt x="84" y="143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85" y="173"/>
                    <a:pt x="85" y="173"/>
                    <a:pt x="85" y="173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71" y="197"/>
                    <a:pt x="71" y="197"/>
                    <a:pt x="71" y="197"/>
                  </a:cubicBezTo>
                  <a:cubicBezTo>
                    <a:pt x="54" y="204"/>
                    <a:pt x="54" y="204"/>
                    <a:pt x="54" y="204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43" y="222"/>
                    <a:pt x="43" y="222"/>
                    <a:pt x="43" y="222"/>
                  </a:cubicBezTo>
                  <a:cubicBezTo>
                    <a:pt x="40" y="234"/>
                    <a:pt x="40" y="234"/>
                    <a:pt x="40" y="234"/>
                  </a:cubicBezTo>
                  <a:cubicBezTo>
                    <a:pt x="28" y="233"/>
                    <a:pt x="28" y="233"/>
                    <a:pt x="28" y="233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3" y="244"/>
                    <a:pt x="3" y="244"/>
                    <a:pt x="3" y="244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2" y="258"/>
                    <a:pt x="2" y="258"/>
                    <a:pt x="2" y="258"/>
                  </a:cubicBezTo>
                  <a:cubicBezTo>
                    <a:pt x="3" y="273"/>
                    <a:pt x="3" y="273"/>
                    <a:pt x="3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1" y="281"/>
                    <a:pt x="1" y="281"/>
                    <a:pt x="1" y="281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1" y="288"/>
                    <a:pt x="1" y="289"/>
                    <a:pt x="1" y="290"/>
                  </a:cubicBezTo>
                  <a:cubicBezTo>
                    <a:pt x="1" y="295"/>
                    <a:pt x="7" y="296"/>
                    <a:pt x="10" y="299"/>
                  </a:cubicBezTo>
                  <a:cubicBezTo>
                    <a:pt x="13" y="302"/>
                    <a:pt x="20" y="302"/>
                    <a:pt x="24" y="300"/>
                  </a:cubicBezTo>
                  <a:cubicBezTo>
                    <a:pt x="27" y="298"/>
                    <a:pt x="30" y="296"/>
                    <a:pt x="34" y="299"/>
                  </a:cubicBezTo>
                  <a:cubicBezTo>
                    <a:pt x="37" y="301"/>
                    <a:pt x="41" y="299"/>
                    <a:pt x="45" y="298"/>
                  </a:cubicBezTo>
                  <a:cubicBezTo>
                    <a:pt x="49" y="298"/>
                    <a:pt x="52" y="294"/>
                    <a:pt x="55" y="295"/>
                  </a:cubicBezTo>
                  <a:cubicBezTo>
                    <a:pt x="58" y="297"/>
                    <a:pt x="62" y="292"/>
                    <a:pt x="64" y="289"/>
                  </a:cubicBezTo>
                  <a:cubicBezTo>
                    <a:pt x="66" y="286"/>
                    <a:pt x="82" y="274"/>
                    <a:pt x="89" y="274"/>
                  </a:cubicBezTo>
                  <a:cubicBezTo>
                    <a:pt x="95" y="274"/>
                    <a:pt x="96" y="271"/>
                    <a:pt x="97" y="265"/>
                  </a:cubicBezTo>
                  <a:cubicBezTo>
                    <a:pt x="98" y="259"/>
                    <a:pt x="101" y="258"/>
                    <a:pt x="104" y="253"/>
                  </a:cubicBezTo>
                  <a:cubicBezTo>
                    <a:pt x="107" y="248"/>
                    <a:pt x="112" y="242"/>
                    <a:pt x="116" y="242"/>
                  </a:cubicBezTo>
                  <a:cubicBezTo>
                    <a:pt x="120" y="242"/>
                    <a:pt x="127" y="240"/>
                    <a:pt x="131" y="244"/>
                  </a:cubicBezTo>
                  <a:cubicBezTo>
                    <a:pt x="134" y="247"/>
                    <a:pt x="142" y="242"/>
                    <a:pt x="145" y="239"/>
                  </a:cubicBezTo>
                  <a:cubicBezTo>
                    <a:pt x="149" y="236"/>
                    <a:pt x="154" y="235"/>
                    <a:pt x="155" y="237"/>
                  </a:cubicBezTo>
                  <a:cubicBezTo>
                    <a:pt x="157" y="239"/>
                    <a:pt x="160" y="239"/>
                    <a:pt x="164" y="239"/>
                  </a:cubicBezTo>
                  <a:cubicBezTo>
                    <a:pt x="168" y="239"/>
                    <a:pt x="173" y="240"/>
                    <a:pt x="178" y="239"/>
                  </a:cubicBezTo>
                  <a:cubicBezTo>
                    <a:pt x="182" y="239"/>
                    <a:pt x="187" y="235"/>
                    <a:pt x="188" y="231"/>
                  </a:cubicBezTo>
                  <a:cubicBezTo>
                    <a:pt x="189" y="227"/>
                    <a:pt x="193" y="220"/>
                    <a:pt x="198" y="218"/>
                  </a:cubicBezTo>
                  <a:cubicBezTo>
                    <a:pt x="202" y="216"/>
                    <a:pt x="204" y="212"/>
                    <a:pt x="201" y="209"/>
                  </a:cubicBezTo>
                  <a:cubicBezTo>
                    <a:pt x="198" y="205"/>
                    <a:pt x="195" y="202"/>
                    <a:pt x="196" y="199"/>
                  </a:cubicBezTo>
                  <a:cubicBezTo>
                    <a:pt x="197" y="196"/>
                    <a:pt x="197" y="193"/>
                    <a:pt x="197" y="190"/>
                  </a:cubicBezTo>
                  <a:cubicBezTo>
                    <a:pt x="196" y="186"/>
                    <a:pt x="197" y="181"/>
                    <a:pt x="197" y="176"/>
                  </a:cubicBezTo>
                  <a:cubicBezTo>
                    <a:pt x="197" y="170"/>
                    <a:pt x="196" y="166"/>
                    <a:pt x="198" y="163"/>
                  </a:cubicBezTo>
                  <a:cubicBezTo>
                    <a:pt x="200" y="159"/>
                    <a:pt x="202" y="149"/>
                    <a:pt x="199" y="145"/>
                  </a:cubicBezTo>
                  <a:cubicBezTo>
                    <a:pt x="196" y="142"/>
                    <a:pt x="199" y="139"/>
                    <a:pt x="195" y="137"/>
                  </a:cubicBezTo>
                  <a:cubicBezTo>
                    <a:pt x="192" y="135"/>
                    <a:pt x="189" y="139"/>
                    <a:pt x="187" y="141"/>
                  </a:cubicBezTo>
                  <a:cubicBezTo>
                    <a:pt x="184" y="143"/>
                    <a:pt x="180" y="143"/>
                    <a:pt x="182" y="137"/>
                  </a:cubicBezTo>
                  <a:cubicBezTo>
                    <a:pt x="183" y="130"/>
                    <a:pt x="186" y="123"/>
                    <a:pt x="186" y="120"/>
                  </a:cubicBezTo>
                  <a:cubicBezTo>
                    <a:pt x="186" y="117"/>
                    <a:pt x="198" y="111"/>
                    <a:pt x="202" y="107"/>
                  </a:cubicBezTo>
                  <a:cubicBezTo>
                    <a:pt x="203" y="105"/>
                    <a:pt x="204" y="104"/>
                    <a:pt x="205" y="104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193" y="93"/>
                    <a:pt x="193" y="93"/>
                    <a:pt x="193" y="93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93" y="81"/>
                    <a:pt x="193" y="81"/>
                    <a:pt x="193" y="81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3" y="73"/>
                    <a:pt x="183" y="73"/>
                    <a:pt x="183" y="73"/>
                  </a:cubicBezTo>
                  <a:cubicBezTo>
                    <a:pt x="183" y="62"/>
                    <a:pt x="183" y="62"/>
                    <a:pt x="183" y="62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59" y="45"/>
                    <a:pt x="159" y="45"/>
                    <a:pt x="159" y="45"/>
                  </a:cubicBezTo>
                  <a:cubicBezTo>
                    <a:pt x="152" y="51"/>
                    <a:pt x="152" y="51"/>
                    <a:pt x="152" y="51"/>
                  </a:cubicBezTo>
                  <a:cubicBezTo>
                    <a:pt x="151" y="54"/>
                    <a:pt x="151" y="54"/>
                    <a:pt x="151" y="54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0" y="34"/>
                    <a:pt x="130" y="34"/>
                    <a:pt x="130" y="34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6" y="5"/>
                    <a:pt x="106" y="5"/>
                    <a:pt x="106" y="5"/>
                  </a:cubicBezTo>
                  <a:lnTo>
                    <a:pt x="103" y="2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49" name="Freeform 65"/>
            <p:cNvSpPr>
              <a:spLocks/>
            </p:cNvSpPr>
            <p:nvPr/>
          </p:nvSpPr>
          <p:spPr bwMode="auto">
            <a:xfrm>
              <a:off x="2429" y="3995"/>
              <a:ext cx="340" cy="233"/>
            </a:xfrm>
            <a:custGeom>
              <a:avLst/>
              <a:gdLst>
                <a:gd name="T0" fmla="*/ 132 w 163"/>
                <a:gd name="T1" fmla="*/ 0 h 112"/>
                <a:gd name="T2" fmla="*/ 135 w 163"/>
                <a:gd name="T3" fmla="*/ 8 h 112"/>
                <a:gd name="T4" fmla="*/ 143 w 163"/>
                <a:gd name="T5" fmla="*/ 10 h 112"/>
                <a:gd name="T6" fmla="*/ 146 w 163"/>
                <a:gd name="T7" fmla="*/ 18 h 112"/>
                <a:gd name="T8" fmla="*/ 150 w 163"/>
                <a:gd name="T9" fmla="*/ 27 h 112"/>
                <a:gd name="T10" fmla="*/ 163 w 163"/>
                <a:gd name="T11" fmla="*/ 31 h 112"/>
                <a:gd name="T12" fmla="*/ 161 w 163"/>
                <a:gd name="T13" fmla="*/ 36 h 112"/>
                <a:gd name="T14" fmla="*/ 154 w 163"/>
                <a:gd name="T15" fmla="*/ 37 h 112"/>
                <a:gd name="T16" fmla="*/ 159 w 163"/>
                <a:gd name="T17" fmla="*/ 47 h 112"/>
                <a:gd name="T18" fmla="*/ 161 w 163"/>
                <a:gd name="T19" fmla="*/ 55 h 112"/>
                <a:gd name="T20" fmla="*/ 154 w 163"/>
                <a:gd name="T21" fmla="*/ 60 h 112"/>
                <a:gd name="T22" fmla="*/ 158 w 163"/>
                <a:gd name="T23" fmla="*/ 66 h 112"/>
                <a:gd name="T24" fmla="*/ 152 w 163"/>
                <a:gd name="T25" fmla="*/ 73 h 112"/>
                <a:gd name="T26" fmla="*/ 147 w 163"/>
                <a:gd name="T27" fmla="*/ 75 h 112"/>
                <a:gd name="T28" fmla="*/ 142 w 163"/>
                <a:gd name="T29" fmla="*/ 71 h 112"/>
                <a:gd name="T30" fmla="*/ 138 w 163"/>
                <a:gd name="T31" fmla="*/ 74 h 112"/>
                <a:gd name="T32" fmla="*/ 137 w 163"/>
                <a:gd name="T33" fmla="*/ 81 h 112"/>
                <a:gd name="T34" fmla="*/ 128 w 163"/>
                <a:gd name="T35" fmla="*/ 89 h 112"/>
                <a:gd name="T36" fmla="*/ 121 w 163"/>
                <a:gd name="T37" fmla="*/ 89 h 112"/>
                <a:gd name="T38" fmla="*/ 104 w 163"/>
                <a:gd name="T39" fmla="*/ 96 h 112"/>
                <a:gd name="T40" fmla="*/ 111 w 163"/>
                <a:gd name="T41" fmla="*/ 104 h 112"/>
                <a:gd name="T42" fmla="*/ 113 w 163"/>
                <a:gd name="T43" fmla="*/ 111 h 112"/>
                <a:gd name="T44" fmla="*/ 105 w 163"/>
                <a:gd name="T45" fmla="*/ 112 h 112"/>
                <a:gd name="T46" fmla="*/ 100 w 163"/>
                <a:gd name="T47" fmla="*/ 104 h 112"/>
                <a:gd name="T48" fmla="*/ 84 w 163"/>
                <a:gd name="T49" fmla="*/ 99 h 112"/>
                <a:gd name="T50" fmla="*/ 71 w 163"/>
                <a:gd name="T51" fmla="*/ 104 h 112"/>
                <a:gd name="T52" fmla="*/ 59 w 163"/>
                <a:gd name="T53" fmla="*/ 101 h 112"/>
                <a:gd name="T54" fmla="*/ 50 w 163"/>
                <a:gd name="T55" fmla="*/ 96 h 112"/>
                <a:gd name="T56" fmla="*/ 49 w 163"/>
                <a:gd name="T57" fmla="*/ 87 h 112"/>
                <a:gd name="T58" fmla="*/ 41 w 163"/>
                <a:gd name="T59" fmla="*/ 85 h 112"/>
                <a:gd name="T60" fmla="*/ 38 w 163"/>
                <a:gd name="T61" fmla="*/ 93 h 112"/>
                <a:gd name="T62" fmla="*/ 29 w 163"/>
                <a:gd name="T63" fmla="*/ 96 h 112"/>
                <a:gd name="T64" fmla="*/ 9 w 163"/>
                <a:gd name="T65" fmla="*/ 40 h 112"/>
                <a:gd name="T66" fmla="*/ 0 w 163"/>
                <a:gd name="T67" fmla="*/ 17 h 112"/>
                <a:gd name="T68" fmla="*/ 7 w 163"/>
                <a:gd name="T69" fmla="*/ 10 h 112"/>
                <a:gd name="T70" fmla="*/ 12 w 163"/>
                <a:gd name="T71" fmla="*/ 15 h 112"/>
                <a:gd name="T72" fmla="*/ 17 w 163"/>
                <a:gd name="T73" fmla="*/ 13 h 112"/>
                <a:gd name="T74" fmla="*/ 23 w 163"/>
                <a:gd name="T75" fmla="*/ 11 h 112"/>
                <a:gd name="T76" fmla="*/ 34 w 163"/>
                <a:gd name="T77" fmla="*/ 11 h 112"/>
                <a:gd name="T78" fmla="*/ 42 w 163"/>
                <a:gd name="T79" fmla="*/ 4 h 112"/>
                <a:gd name="T80" fmla="*/ 53 w 163"/>
                <a:gd name="T81" fmla="*/ 0 h 112"/>
                <a:gd name="T82" fmla="*/ 62 w 163"/>
                <a:gd name="T83" fmla="*/ 0 h 112"/>
                <a:gd name="T84" fmla="*/ 70 w 163"/>
                <a:gd name="T85" fmla="*/ 9 h 112"/>
                <a:gd name="T86" fmla="*/ 70 w 163"/>
                <a:gd name="T87" fmla="*/ 16 h 112"/>
                <a:gd name="T88" fmla="*/ 84 w 163"/>
                <a:gd name="T89" fmla="*/ 26 h 112"/>
                <a:gd name="T90" fmla="*/ 88 w 163"/>
                <a:gd name="T91" fmla="*/ 18 h 112"/>
                <a:gd name="T92" fmla="*/ 95 w 163"/>
                <a:gd name="T93" fmla="*/ 8 h 112"/>
                <a:gd name="T94" fmla="*/ 100 w 163"/>
                <a:gd name="T95" fmla="*/ 13 h 112"/>
                <a:gd name="T96" fmla="*/ 104 w 163"/>
                <a:gd name="T97" fmla="*/ 8 h 112"/>
                <a:gd name="T98" fmla="*/ 109 w 163"/>
                <a:gd name="T99" fmla="*/ 11 h 112"/>
                <a:gd name="T100" fmla="*/ 114 w 163"/>
                <a:gd name="T101" fmla="*/ 7 h 112"/>
                <a:gd name="T102" fmla="*/ 123 w 163"/>
                <a:gd name="T103" fmla="*/ 7 h 112"/>
                <a:gd name="T104" fmla="*/ 132 w 163"/>
                <a:gd name="T10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3" h="112">
                  <a:moveTo>
                    <a:pt x="132" y="0"/>
                  </a:moveTo>
                  <a:cubicBezTo>
                    <a:pt x="135" y="8"/>
                    <a:pt x="135" y="8"/>
                    <a:pt x="135" y="8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61" y="36"/>
                    <a:pt x="161" y="36"/>
                    <a:pt x="161" y="36"/>
                  </a:cubicBezTo>
                  <a:cubicBezTo>
                    <a:pt x="154" y="37"/>
                    <a:pt x="154" y="37"/>
                    <a:pt x="154" y="37"/>
                  </a:cubicBezTo>
                  <a:cubicBezTo>
                    <a:pt x="159" y="47"/>
                    <a:pt x="159" y="47"/>
                    <a:pt x="159" y="47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2" y="73"/>
                    <a:pt x="152" y="73"/>
                    <a:pt x="152" y="73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2" y="71"/>
                    <a:pt x="142" y="71"/>
                    <a:pt x="142" y="71"/>
                  </a:cubicBezTo>
                  <a:cubicBezTo>
                    <a:pt x="138" y="74"/>
                    <a:pt x="138" y="74"/>
                    <a:pt x="138" y="74"/>
                  </a:cubicBezTo>
                  <a:cubicBezTo>
                    <a:pt x="137" y="81"/>
                    <a:pt x="137" y="81"/>
                    <a:pt x="137" y="8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105" y="112"/>
                    <a:pt x="105" y="112"/>
                    <a:pt x="105" y="112"/>
                  </a:cubicBezTo>
                  <a:cubicBezTo>
                    <a:pt x="104" y="110"/>
                    <a:pt x="103" y="107"/>
                    <a:pt x="100" y="104"/>
                  </a:cubicBezTo>
                  <a:cubicBezTo>
                    <a:pt x="93" y="98"/>
                    <a:pt x="86" y="96"/>
                    <a:pt x="84" y="99"/>
                  </a:cubicBezTo>
                  <a:cubicBezTo>
                    <a:pt x="82" y="101"/>
                    <a:pt x="75" y="105"/>
                    <a:pt x="71" y="104"/>
                  </a:cubicBezTo>
                  <a:cubicBezTo>
                    <a:pt x="67" y="102"/>
                    <a:pt x="63" y="105"/>
                    <a:pt x="59" y="101"/>
                  </a:cubicBezTo>
                  <a:cubicBezTo>
                    <a:pt x="55" y="98"/>
                    <a:pt x="52" y="99"/>
                    <a:pt x="50" y="96"/>
                  </a:cubicBezTo>
                  <a:cubicBezTo>
                    <a:pt x="49" y="93"/>
                    <a:pt x="49" y="90"/>
                    <a:pt x="49" y="87"/>
                  </a:cubicBezTo>
                  <a:cubicBezTo>
                    <a:pt x="50" y="84"/>
                    <a:pt x="45" y="84"/>
                    <a:pt x="41" y="85"/>
                  </a:cubicBezTo>
                  <a:cubicBezTo>
                    <a:pt x="37" y="85"/>
                    <a:pt x="38" y="93"/>
                    <a:pt x="38" y="93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96"/>
                    <a:pt x="11" y="50"/>
                    <a:pt x="9" y="40"/>
                  </a:cubicBezTo>
                  <a:cubicBezTo>
                    <a:pt x="7" y="33"/>
                    <a:pt x="3" y="23"/>
                    <a:pt x="0" y="1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9" y="11"/>
                    <a:pt x="109" y="11"/>
                    <a:pt x="109" y="11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23" y="7"/>
                    <a:pt x="123" y="7"/>
                    <a:pt x="123" y="7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2CACBA"/>
            </a:solidFill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50" name="Freeform 66"/>
            <p:cNvSpPr>
              <a:spLocks/>
            </p:cNvSpPr>
            <p:nvPr/>
          </p:nvSpPr>
          <p:spPr bwMode="auto">
            <a:xfrm>
              <a:off x="2361" y="3789"/>
              <a:ext cx="343" cy="260"/>
            </a:xfrm>
            <a:custGeom>
              <a:avLst/>
              <a:gdLst>
                <a:gd name="T0" fmla="*/ 27 w 165"/>
                <a:gd name="T1" fmla="*/ 0 h 125"/>
                <a:gd name="T2" fmla="*/ 33 w 165"/>
                <a:gd name="T3" fmla="*/ 1 h 125"/>
                <a:gd name="T4" fmla="*/ 39 w 165"/>
                <a:gd name="T5" fmla="*/ 7 h 125"/>
                <a:gd name="T6" fmla="*/ 51 w 165"/>
                <a:gd name="T7" fmla="*/ 7 h 125"/>
                <a:gd name="T8" fmla="*/ 71 w 165"/>
                <a:gd name="T9" fmla="*/ 14 h 125"/>
                <a:gd name="T10" fmla="*/ 88 w 165"/>
                <a:gd name="T11" fmla="*/ 35 h 125"/>
                <a:gd name="T12" fmla="*/ 103 w 165"/>
                <a:gd name="T13" fmla="*/ 35 h 125"/>
                <a:gd name="T14" fmla="*/ 110 w 165"/>
                <a:gd name="T15" fmla="*/ 42 h 125"/>
                <a:gd name="T16" fmla="*/ 124 w 165"/>
                <a:gd name="T17" fmla="*/ 41 h 125"/>
                <a:gd name="T18" fmla="*/ 129 w 165"/>
                <a:gd name="T19" fmla="*/ 35 h 125"/>
                <a:gd name="T20" fmla="*/ 136 w 165"/>
                <a:gd name="T21" fmla="*/ 38 h 125"/>
                <a:gd name="T22" fmla="*/ 135 w 165"/>
                <a:gd name="T23" fmla="*/ 52 h 125"/>
                <a:gd name="T24" fmla="*/ 137 w 165"/>
                <a:gd name="T25" fmla="*/ 55 h 125"/>
                <a:gd name="T26" fmla="*/ 135 w 165"/>
                <a:gd name="T27" fmla="*/ 58 h 125"/>
                <a:gd name="T28" fmla="*/ 138 w 165"/>
                <a:gd name="T29" fmla="*/ 62 h 125"/>
                <a:gd name="T30" fmla="*/ 147 w 165"/>
                <a:gd name="T31" fmla="*/ 52 h 125"/>
                <a:gd name="T32" fmla="*/ 156 w 165"/>
                <a:gd name="T33" fmla="*/ 54 h 125"/>
                <a:gd name="T34" fmla="*/ 158 w 165"/>
                <a:gd name="T35" fmla="*/ 64 h 125"/>
                <a:gd name="T36" fmla="*/ 161 w 165"/>
                <a:gd name="T37" fmla="*/ 76 h 125"/>
                <a:gd name="T38" fmla="*/ 159 w 165"/>
                <a:gd name="T39" fmla="*/ 88 h 125"/>
                <a:gd name="T40" fmla="*/ 165 w 165"/>
                <a:gd name="T41" fmla="*/ 99 h 125"/>
                <a:gd name="T42" fmla="*/ 156 w 165"/>
                <a:gd name="T43" fmla="*/ 106 h 125"/>
                <a:gd name="T44" fmla="*/ 147 w 165"/>
                <a:gd name="T45" fmla="*/ 106 h 125"/>
                <a:gd name="T46" fmla="*/ 142 w 165"/>
                <a:gd name="T47" fmla="*/ 110 h 125"/>
                <a:gd name="T48" fmla="*/ 137 w 165"/>
                <a:gd name="T49" fmla="*/ 107 h 125"/>
                <a:gd name="T50" fmla="*/ 133 w 165"/>
                <a:gd name="T51" fmla="*/ 112 h 125"/>
                <a:gd name="T52" fmla="*/ 128 w 165"/>
                <a:gd name="T53" fmla="*/ 107 h 125"/>
                <a:gd name="T54" fmla="*/ 121 w 165"/>
                <a:gd name="T55" fmla="*/ 117 h 125"/>
                <a:gd name="T56" fmla="*/ 117 w 165"/>
                <a:gd name="T57" fmla="*/ 125 h 125"/>
                <a:gd name="T58" fmla="*/ 103 w 165"/>
                <a:gd name="T59" fmla="*/ 115 h 125"/>
                <a:gd name="T60" fmla="*/ 103 w 165"/>
                <a:gd name="T61" fmla="*/ 108 h 125"/>
                <a:gd name="T62" fmla="*/ 95 w 165"/>
                <a:gd name="T63" fmla="*/ 99 h 125"/>
                <a:gd name="T64" fmla="*/ 86 w 165"/>
                <a:gd name="T65" fmla="*/ 99 h 125"/>
                <a:gd name="T66" fmla="*/ 75 w 165"/>
                <a:gd name="T67" fmla="*/ 103 h 125"/>
                <a:gd name="T68" fmla="*/ 67 w 165"/>
                <a:gd name="T69" fmla="*/ 110 h 125"/>
                <a:gd name="T70" fmla="*/ 56 w 165"/>
                <a:gd name="T71" fmla="*/ 110 h 125"/>
                <a:gd name="T72" fmla="*/ 50 w 165"/>
                <a:gd name="T73" fmla="*/ 112 h 125"/>
                <a:gd name="T74" fmla="*/ 45 w 165"/>
                <a:gd name="T75" fmla="*/ 114 h 125"/>
                <a:gd name="T76" fmla="*/ 40 w 165"/>
                <a:gd name="T77" fmla="*/ 109 h 125"/>
                <a:gd name="T78" fmla="*/ 33 w 165"/>
                <a:gd name="T79" fmla="*/ 116 h 125"/>
                <a:gd name="T80" fmla="*/ 28 w 165"/>
                <a:gd name="T81" fmla="*/ 109 h 125"/>
                <a:gd name="T82" fmla="*/ 16 w 165"/>
                <a:gd name="T83" fmla="*/ 91 h 125"/>
                <a:gd name="T84" fmla="*/ 21 w 165"/>
                <a:gd name="T85" fmla="*/ 87 h 125"/>
                <a:gd name="T86" fmla="*/ 20 w 165"/>
                <a:gd name="T87" fmla="*/ 82 h 125"/>
                <a:gd name="T88" fmla="*/ 11 w 165"/>
                <a:gd name="T89" fmla="*/ 84 h 125"/>
                <a:gd name="T90" fmla="*/ 3 w 165"/>
                <a:gd name="T91" fmla="*/ 86 h 125"/>
                <a:gd name="T92" fmla="*/ 0 w 165"/>
                <a:gd name="T93" fmla="*/ 86 h 125"/>
                <a:gd name="T94" fmla="*/ 1 w 165"/>
                <a:gd name="T95" fmla="*/ 81 h 125"/>
                <a:gd name="T96" fmla="*/ 5 w 165"/>
                <a:gd name="T97" fmla="*/ 73 h 125"/>
                <a:gd name="T98" fmla="*/ 2 w 165"/>
                <a:gd name="T99" fmla="*/ 67 h 125"/>
                <a:gd name="T100" fmla="*/ 1 w 165"/>
                <a:gd name="T101" fmla="*/ 50 h 125"/>
                <a:gd name="T102" fmla="*/ 4 w 165"/>
                <a:gd name="T103" fmla="*/ 38 h 125"/>
                <a:gd name="T104" fmla="*/ 13 w 165"/>
                <a:gd name="T105" fmla="*/ 33 h 125"/>
                <a:gd name="T106" fmla="*/ 20 w 165"/>
                <a:gd name="T107" fmla="*/ 29 h 125"/>
                <a:gd name="T108" fmla="*/ 22 w 165"/>
                <a:gd name="T109" fmla="*/ 19 h 125"/>
                <a:gd name="T110" fmla="*/ 27 w 165"/>
                <a:gd name="T111" fmla="*/ 14 h 125"/>
                <a:gd name="T112" fmla="*/ 27 w 165"/>
                <a:gd name="T11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5" h="125">
                  <a:moveTo>
                    <a:pt x="27" y="0"/>
                  </a:moveTo>
                  <a:cubicBezTo>
                    <a:pt x="33" y="1"/>
                    <a:pt x="33" y="1"/>
                    <a:pt x="33" y="1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9" y="35"/>
                    <a:pt x="129" y="35"/>
                    <a:pt x="129" y="35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37" y="55"/>
                    <a:pt x="137" y="55"/>
                    <a:pt x="137" y="55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38" y="62"/>
                    <a:pt x="138" y="62"/>
                    <a:pt x="138" y="6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8" y="64"/>
                    <a:pt x="158" y="64"/>
                    <a:pt x="158" y="64"/>
                  </a:cubicBezTo>
                  <a:cubicBezTo>
                    <a:pt x="158" y="64"/>
                    <a:pt x="161" y="76"/>
                    <a:pt x="161" y="76"/>
                  </a:cubicBezTo>
                  <a:cubicBezTo>
                    <a:pt x="161" y="77"/>
                    <a:pt x="159" y="88"/>
                    <a:pt x="159" y="88"/>
                  </a:cubicBezTo>
                  <a:cubicBezTo>
                    <a:pt x="165" y="99"/>
                    <a:pt x="165" y="99"/>
                    <a:pt x="165" y="99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1" y="117"/>
                    <a:pt x="121" y="117"/>
                    <a:pt x="121" y="117"/>
                  </a:cubicBezTo>
                  <a:cubicBezTo>
                    <a:pt x="117" y="125"/>
                    <a:pt x="117" y="125"/>
                    <a:pt x="117" y="125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1" y="113"/>
                    <a:pt x="29" y="110"/>
                    <a:pt x="28" y="109"/>
                  </a:cubicBezTo>
                  <a:cubicBezTo>
                    <a:pt x="23" y="105"/>
                    <a:pt x="16" y="94"/>
                    <a:pt x="16" y="91"/>
                  </a:cubicBezTo>
                  <a:cubicBezTo>
                    <a:pt x="16" y="87"/>
                    <a:pt x="18" y="88"/>
                    <a:pt x="21" y="87"/>
                  </a:cubicBezTo>
                  <a:cubicBezTo>
                    <a:pt x="23" y="85"/>
                    <a:pt x="21" y="82"/>
                    <a:pt x="20" y="82"/>
                  </a:cubicBezTo>
                  <a:cubicBezTo>
                    <a:pt x="18" y="82"/>
                    <a:pt x="13" y="83"/>
                    <a:pt x="11" y="84"/>
                  </a:cubicBezTo>
                  <a:cubicBezTo>
                    <a:pt x="9" y="84"/>
                    <a:pt x="6" y="86"/>
                    <a:pt x="3" y="86"/>
                  </a:cubicBezTo>
                  <a:cubicBezTo>
                    <a:pt x="2" y="85"/>
                    <a:pt x="1" y="85"/>
                    <a:pt x="0" y="86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7" y="14"/>
                    <a:pt x="27" y="14"/>
                    <a:pt x="27" y="1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51" name="Freeform 67"/>
            <p:cNvSpPr>
              <a:spLocks/>
            </p:cNvSpPr>
            <p:nvPr/>
          </p:nvSpPr>
          <p:spPr bwMode="auto">
            <a:xfrm>
              <a:off x="2686" y="3855"/>
              <a:ext cx="164" cy="288"/>
            </a:xfrm>
            <a:custGeom>
              <a:avLst/>
              <a:gdLst>
                <a:gd name="T0" fmla="*/ 0 w 79"/>
                <a:gd name="T1" fmla="*/ 22 h 138"/>
                <a:gd name="T2" fmla="*/ 6 w 79"/>
                <a:gd name="T3" fmla="*/ 17 h 138"/>
                <a:gd name="T4" fmla="*/ 19 w 79"/>
                <a:gd name="T5" fmla="*/ 18 h 138"/>
                <a:gd name="T6" fmla="*/ 31 w 79"/>
                <a:gd name="T7" fmla="*/ 9 h 138"/>
                <a:gd name="T8" fmla="*/ 41 w 79"/>
                <a:gd name="T9" fmla="*/ 9 h 138"/>
                <a:gd name="T10" fmla="*/ 43 w 79"/>
                <a:gd name="T11" fmla="*/ 11 h 138"/>
                <a:gd name="T12" fmla="*/ 49 w 79"/>
                <a:gd name="T13" fmla="*/ 6 h 138"/>
                <a:gd name="T14" fmla="*/ 53 w 79"/>
                <a:gd name="T15" fmla="*/ 9 h 138"/>
                <a:gd name="T16" fmla="*/ 65 w 79"/>
                <a:gd name="T17" fmla="*/ 0 h 138"/>
                <a:gd name="T18" fmla="*/ 67 w 79"/>
                <a:gd name="T19" fmla="*/ 0 h 138"/>
                <a:gd name="T20" fmla="*/ 68 w 79"/>
                <a:gd name="T21" fmla="*/ 11 h 138"/>
                <a:gd name="T22" fmla="*/ 75 w 79"/>
                <a:gd name="T23" fmla="*/ 17 h 138"/>
                <a:gd name="T24" fmla="*/ 79 w 79"/>
                <a:gd name="T25" fmla="*/ 23 h 138"/>
                <a:gd name="T26" fmla="*/ 79 w 79"/>
                <a:gd name="T27" fmla="*/ 34 h 138"/>
                <a:gd name="T28" fmla="*/ 65 w 79"/>
                <a:gd name="T29" fmla="*/ 45 h 138"/>
                <a:gd name="T30" fmla="*/ 69 w 79"/>
                <a:gd name="T31" fmla="*/ 57 h 138"/>
                <a:gd name="T32" fmla="*/ 69 w 79"/>
                <a:gd name="T33" fmla="*/ 69 h 138"/>
                <a:gd name="T34" fmla="*/ 62 w 79"/>
                <a:gd name="T35" fmla="*/ 74 h 138"/>
                <a:gd name="T36" fmla="*/ 65 w 79"/>
                <a:gd name="T37" fmla="*/ 76 h 138"/>
                <a:gd name="T38" fmla="*/ 71 w 79"/>
                <a:gd name="T39" fmla="*/ 74 h 138"/>
                <a:gd name="T40" fmla="*/ 79 w 79"/>
                <a:gd name="T41" fmla="*/ 75 h 138"/>
                <a:gd name="T42" fmla="*/ 75 w 79"/>
                <a:gd name="T43" fmla="*/ 80 h 138"/>
                <a:gd name="T44" fmla="*/ 75 w 79"/>
                <a:gd name="T45" fmla="*/ 91 h 138"/>
                <a:gd name="T46" fmla="*/ 68 w 79"/>
                <a:gd name="T47" fmla="*/ 100 h 138"/>
                <a:gd name="T48" fmla="*/ 75 w 79"/>
                <a:gd name="T49" fmla="*/ 107 h 138"/>
                <a:gd name="T50" fmla="*/ 72 w 79"/>
                <a:gd name="T51" fmla="*/ 114 h 138"/>
                <a:gd name="T52" fmla="*/ 77 w 79"/>
                <a:gd name="T53" fmla="*/ 122 h 138"/>
                <a:gd name="T54" fmla="*/ 67 w 79"/>
                <a:gd name="T55" fmla="*/ 130 h 138"/>
                <a:gd name="T56" fmla="*/ 67 w 79"/>
                <a:gd name="T57" fmla="*/ 138 h 138"/>
                <a:gd name="T58" fmla="*/ 62 w 79"/>
                <a:gd name="T59" fmla="*/ 136 h 138"/>
                <a:gd name="T60" fmla="*/ 62 w 79"/>
                <a:gd name="T61" fmla="*/ 131 h 138"/>
                <a:gd name="T62" fmla="*/ 57 w 79"/>
                <a:gd name="T63" fmla="*/ 130 h 138"/>
                <a:gd name="T64" fmla="*/ 50 w 79"/>
                <a:gd name="T65" fmla="*/ 126 h 138"/>
                <a:gd name="T66" fmla="*/ 44 w 79"/>
                <a:gd name="T67" fmla="*/ 127 h 138"/>
                <a:gd name="T68" fmla="*/ 38 w 79"/>
                <a:gd name="T69" fmla="*/ 122 h 138"/>
                <a:gd name="T70" fmla="*/ 36 w 79"/>
                <a:gd name="T71" fmla="*/ 114 h 138"/>
                <a:gd name="T72" fmla="*/ 31 w 79"/>
                <a:gd name="T73" fmla="*/ 104 h 138"/>
                <a:gd name="T74" fmla="*/ 38 w 79"/>
                <a:gd name="T75" fmla="*/ 103 h 138"/>
                <a:gd name="T76" fmla="*/ 40 w 79"/>
                <a:gd name="T77" fmla="*/ 98 h 138"/>
                <a:gd name="T78" fmla="*/ 27 w 79"/>
                <a:gd name="T79" fmla="*/ 94 h 138"/>
                <a:gd name="T80" fmla="*/ 23 w 79"/>
                <a:gd name="T81" fmla="*/ 85 h 138"/>
                <a:gd name="T82" fmla="*/ 20 w 79"/>
                <a:gd name="T83" fmla="*/ 77 h 138"/>
                <a:gd name="T84" fmla="*/ 12 w 79"/>
                <a:gd name="T85" fmla="*/ 75 h 138"/>
                <a:gd name="T86" fmla="*/ 9 w 79"/>
                <a:gd name="T87" fmla="*/ 67 h 138"/>
                <a:gd name="T88" fmla="*/ 3 w 79"/>
                <a:gd name="T89" fmla="*/ 56 h 138"/>
                <a:gd name="T90" fmla="*/ 5 w 79"/>
                <a:gd name="T91" fmla="*/ 44 h 138"/>
                <a:gd name="T92" fmla="*/ 2 w 79"/>
                <a:gd name="T93" fmla="*/ 32 h 138"/>
                <a:gd name="T94" fmla="*/ 0 w 79"/>
                <a:gd name="T95" fmla="*/ 2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138">
                  <a:moveTo>
                    <a:pt x="0" y="22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71" y="74"/>
                    <a:pt x="71" y="74"/>
                    <a:pt x="71" y="74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77" y="122"/>
                    <a:pt x="77" y="122"/>
                    <a:pt x="77" y="122"/>
                  </a:cubicBezTo>
                  <a:cubicBezTo>
                    <a:pt x="67" y="130"/>
                    <a:pt x="67" y="130"/>
                    <a:pt x="67" y="130"/>
                  </a:cubicBezTo>
                  <a:cubicBezTo>
                    <a:pt x="67" y="138"/>
                    <a:pt x="67" y="138"/>
                    <a:pt x="67" y="138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50" y="126"/>
                    <a:pt x="50" y="126"/>
                    <a:pt x="50" y="126"/>
                  </a:cubicBezTo>
                  <a:cubicBezTo>
                    <a:pt x="44" y="127"/>
                    <a:pt x="44" y="127"/>
                    <a:pt x="44" y="127"/>
                  </a:cubicBezTo>
                  <a:cubicBezTo>
                    <a:pt x="38" y="122"/>
                    <a:pt x="38" y="122"/>
                    <a:pt x="38" y="122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5" y="45"/>
                    <a:pt x="5" y="44"/>
                  </a:cubicBezTo>
                  <a:cubicBezTo>
                    <a:pt x="5" y="44"/>
                    <a:pt x="2" y="32"/>
                    <a:pt x="2" y="32"/>
                  </a:cubicBezTo>
                  <a:lnTo>
                    <a:pt x="0" y="22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52" name="Freeform 68"/>
            <p:cNvSpPr>
              <a:spLocks noEditPoints="1"/>
            </p:cNvSpPr>
            <p:nvPr/>
          </p:nvSpPr>
          <p:spPr bwMode="auto">
            <a:xfrm>
              <a:off x="3236" y="2286"/>
              <a:ext cx="1104" cy="1363"/>
            </a:xfrm>
            <a:custGeom>
              <a:avLst/>
              <a:gdLst>
                <a:gd name="T0" fmla="*/ 30 w 530"/>
                <a:gd name="T1" fmla="*/ 215 h 654"/>
                <a:gd name="T2" fmla="*/ 118 w 530"/>
                <a:gd name="T3" fmla="*/ 199 h 654"/>
                <a:gd name="T4" fmla="*/ 163 w 530"/>
                <a:gd name="T5" fmla="*/ 171 h 654"/>
                <a:gd name="T6" fmla="*/ 171 w 530"/>
                <a:gd name="T7" fmla="*/ 197 h 654"/>
                <a:gd name="T8" fmla="*/ 222 w 530"/>
                <a:gd name="T9" fmla="*/ 187 h 654"/>
                <a:gd name="T10" fmla="*/ 272 w 530"/>
                <a:gd name="T11" fmla="*/ 151 h 654"/>
                <a:gd name="T12" fmla="*/ 251 w 530"/>
                <a:gd name="T13" fmla="*/ 113 h 654"/>
                <a:gd name="T14" fmla="*/ 302 w 530"/>
                <a:gd name="T15" fmla="*/ 92 h 654"/>
                <a:gd name="T16" fmla="*/ 336 w 530"/>
                <a:gd name="T17" fmla="*/ 79 h 654"/>
                <a:gd name="T18" fmla="*/ 407 w 530"/>
                <a:gd name="T19" fmla="*/ 23 h 654"/>
                <a:gd name="T20" fmla="*/ 465 w 530"/>
                <a:gd name="T21" fmla="*/ 20 h 654"/>
                <a:gd name="T22" fmla="*/ 490 w 530"/>
                <a:gd name="T23" fmla="*/ 46 h 654"/>
                <a:gd name="T24" fmla="*/ 490 w 530"/>
                <a:gd name="T25" fmla="*/ 91 h 654"/>
                <a:gd name="T26" fmla="*/ 529 w 530"/>
                <a:gd name="T27" fmla="*/ 123 h 654"/>
                <a:gd name="T28" fmla="*/ 504 w 530"/>
                <a:gd name="T29" fmla="*/ 149 h 654"/>
                <a:gd name="T30" fmla="*/ 527 w 530"/>
                <a:gd name="T31" fmla="*/ 199 h 654"/>
                <a:gd name="T32" fmla="*/ 501 w 530"/>
                <a:gd name="T33" fmla="*/ 229 h 654"/>
                <a:gd name="T34" fmla="*/ 486 w 530"/>
                <a:gd name="T35" fmla="*/ 256 h 654"/>
                <a:gd name="T36" fmla="*/ 509 w 530"/>
                <a:gd name="T37" fmla="*/ 307 h 654"/>
                <a:gd name="T38" fmla="*/ 492 w 530"/>
                <a:gd name="T39" fmla="*/ 341 h 654"/>
                <a:gd name="T40" fmla="*/ 462 w 530"/>
                <a:gd name="T41" fmla="*/ 358 h 654"/>
                <a:gd name="T42" fmla="*/ 473 w 530"/>
                <a:gd name="T43" fmla="*/ 414 h 654"/>
                <a:gd name="T44" fmla="*/ 469 w 530"/>
                <a:gd name="T45" fmla="*/ 461 h 654"/>
                <a:gd name="T46" fmla="*/ 445 w 530"/>
                <a:gd name="T47" fmla="*/ 483 h 654"/>
                <a:gd name="T48" fmla="*/ 436 w 530"/>
                <a:gd name="T49" fmla="*/ 515 h 654"/>
                <a:gd name="T50" fmla="*/ 445 w 530"/>
                <a:gd name="T51" fmla="*/ 547 h 654"/>
                <a:gd name="T52" fmla="*/ 462 w 530"/>
                <a:gd name="T53" fmla="*/ 572 h 654"/>
                <a:gd name="T54" fmla="*/ 462 w 530"/>
                <a:gd name="T55" fmla="*/ 598 h 654"/>
                <a:gd name="T56" fmla="*/ 421 w 530"/>
                <a:gd name="T57" fmla="*/ 630 h 654"/>
                <a:gd name="T58" fmla="*/ 382 w 530"/>
                <a:gd name="T59" fmla="*/ 643 h 654"/>
                <a:gd name="T60" fmla="*/ 334 w 530"/>
                <a:gd name="T61" fmla="*/ 645 h 654"/>
                <a:gd name="T62" fmla="*/ 290 w 530"/>
                <a:gd name="T63" fmla="*/ 654 h 654"/>
                <a:gd name="T64" fmla="*/ 267 w 530"/>
                <a:gd name="T65" fmla="*/ 628 h 654"/>
                <a:gd name="T66" fmla="*/ 248 w 530"/>
                <a:gd name="T67" fmla="*/ 597 h 654"/>
                <a:gd name="T68" fmla="*/ 219 w 530"/>
                <a:gd name="T69" fmla="*/ 586 h 654"/>
                <a:gd name="T70" fmla="*/ 178 w 530"/>
                <a:gd name="T71" fmla="*/ 595 h 654"/>
                <a:gd name="T72" fmla="*/ 164 w 530"/>
                <a:gd name="T73" fmla="*/ 641 h 654"/>
                <a:gd name="T74" fmla="*/ 136 w 530"/>
                <a:gd name="T75" fmla="*/ 637 h 654"/>
                <a:gd name="T76" fmla="*/ 114 w 530"/>
                <a:gd name="T77" fmla="*/ 589 h 654"/>
                <a:gd name="T78" fmla="*/ 100 w 530"/>
                <a:gd name="T79" fmla="*/ 563 h 654"/>
                <a:gd name="T80" fmla="*/ 81 w 530"/>
                <a:gd name="T81" fmla="*/ 530 h 654"/>
                <a:gd name="T82" fmla="*/ 64 w 530"/>
                <a:gd name="T83" fmla="*/ 504 h 654"/>
                <a:gd name="T84" fmla="*/ 34 w 530"/>
                <a:gd name="T85" fmla="*/ 508 h 654"/>
                <a:gd name="T86" fmla="*/ 25 w 530"/>
                <a:gd name="T87" fmla="*/ 467 h 654"/>
                <a:gd name="T88" fmla="*/ 17 w 530"/>
                <a:gd name="T89" fmla="*/ 437 h 654"/>
                <a:gd name="T90" fmla="*/ 11 w 530"/>
                <a:gd name="T91" fmla="*/ 385 h 654"/>
                <a:gd name="T92" fmla="*/ 21 w 530"/>
                <a:gd name="T93" fmla="*/ 344 h 654"/>
                <a:gd name="T94" fmla="*/ 31 w 530"/>
                <a:gd name="T95" fmla="*/ 311 h 654"/>
                <a:gd name="T96" fmla="*/ 37 w 530"/>
                <a:gd name="T97" fmla="*/ 280 h 654"/>
                <a:gd name="T98" fmla="*/ 14 w 530"/>
                <a:gd name="T99" fmla="*/ 240 h 654"/>
                <a:gd name="T100" fmla="*/ 234 w 530"/>
                <a:gd name="T101" fmla="*/ 26 h 654"/>
                <a:gd name="T102" fmla="*/ 251 w 530"/>
                <a:gd name="T103" fmla="*/ 6 h 654"/>
                <a:gd name="T104" fmla="*/ 223 w 530"/>
                <a:gd name="T105" fmla="*/ 53 h 654"/>
                <a:gd name="T106" fmla="*/ 203 w 530"/>
                <a:gd name="T107" fmla="*/ 27 h 654"/>
                <a:gd name="T108" fmla="*/ 169 w 530"/>
                <a:gd name="T109" fmla="*/ 47 h 654"/>
                <a:gd name="T110" fmla="*/ 217 w 530"/>
                <a:gd name="T111" fmla="*/ 54 h 654"/>
                <a:gd name="T112" fmla="*/ 235 w 530"/>
                <a:gd name="T113" fmla="*/ 98 h 654"/>
                <a:gd name="T114" fmla="*/ 234 w 530"/>
                <a:gd name="T115" fmla="*/ 9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30" h="654">
                  <a:moveTo>
                    <a:pt x="4" y="211"/>
                  </a:moveTo>
                  <a:cubicBezTo>
                    <a:pt x="4" y="211"/>
                    <a:pt x="4" y="211"/>
                    <a:pt x="4" y="211"/>
                  </a:cubicBezTo>
                  <a:cubicBezTo>
                    <a:pt x="7" y="209"/>
                    <a:pt x="10" y="207"/>
                    <a:pt x="11" y="211"/>
                  </a:cubicBezTo>
                  <a:cubicBezTo>
                    <a:pt x="12" y="215"/>
                    <a:pt x="16" y="217"/>
                    <a:pt x="19" y="214"/>
                  </a:cubicBezTo>
                  <a:cubicBezTo>
                    <a:pt x="22" y="211"/>
                    <a:pt x="22" y="206"/>
                    <a:pt x="25" y="207"/>
                  </a:cubicBezTo>
                  <a:cubicBezTo>
                    <a:pt x="28" y="209"/>
                    <a:pt x="29" y="215"/>
                    <a:pt x="30" y="215"/>
                  </a:cubicBezTo>
                  <a:cubicBezTo>
                    <a:pt x="32" y="215"/>
                    <a:pt x="38" y="212"/>
                    <a:pt x="41" y="209"/>
                  </a:cubicBezTo>
                  <a:cubicBezTo>
                    <a:pt x="43" y="206"/>
                    <a:pt x="52" y="204"/>
                    <a:pt x="61" y="203"/>
                  </a:cubicBezTo>
                  <a:cubicBezTo>
                    <a:pt x="70" y="201"/>
                    <a:pt x="74" y="197"/>
                    <a:pt x="74" y="201"/>
                  </a:cubicBezTo>
                  <a:cubicBezTo>
                    <a:pt x="74" y="205"/>
                    <a:pt x="75" y="207"/>
                    <a:pt x="81" y="210"/>
                  </a:cubicBezTo>
                  <a:cubicBezTo>
                    <a:pt x="87" y="212"/>
                    <a:pt x="99" y="207"/>
                    <a:pt x="103" y="204"/>
                  </a:cubicBezTo>
                  <a:cubicBezTo>
                    <a:pt x="107" y="201"/>
                    <a:pt x="116" y="202"/>
                    <a:pt x="118" y="199"/>
                  </a:cubicBezTo>
                  <a:cubicBezTo>
                    <a:pt x="119" y="195"/>
                    <a:pt x="117" y="191"/>
                    <a:pt x="114" y="189"/>
                  </a:cubicBezTo>
                  <a:cubicBezTo>
                    <a:pt x="111" y="187"/>
                    <a:pt x="108" y="182"/>
                    <a:pt x="110" y="178"/>
                  </a:cubicBezTo>
                  <a:cubicBezTo>
                    <a:pt x="111" y="174"/>
                    <a:pt x="116" y="169"/>
                    <a:pt x="120" y="172"/>
                  </a:cubicBezTo>
                  <a:cubicBezTo>
                    <a:pt x="124" y="174"/>
                    <a:pt x="132" y="174"/>
                    <a:pt x="135" y="171"/>
                  </a:cubicBezTo>
                  <a:cubicBezTo>
                    <a:pt x="138" y="169"/>
                    <a:pt x="144" y="165"/>
                    <a:pt x="148" y="166"/>
                  </a:cubicBezTo>
                  <a:cubicBezTo>
                    <a:pt x="151" y="167"/>
                    <a:pt x="162" y="168"/>
                    <a:pt x="163" y="171"/>
                  </a:cubicBezTo>
                  <a:cubicBezTo>
                    <a:pt x="164" y="174"/>
                    <a:pt x="165" y="176"/>
                    <a:pt x="164" y="177"/>
                  </a:cubicBezTo>
                  <a:cubicBezTo>
                    <a:pt x="162" y="179"/>
                    <a:pt x="170" y="178"/>
                    <a:pt x="171" y="178"/>
                  </a:cubicBezTo>
                  <a:cubicBezTo>
                    <a:pt x="172" y="179"/>
                    <a:pt x="168" y="185"/>
                    <a:pt x="165" y="187"/>
                  </a:cubicBezTo>
                  <a:cubicBezTo>
                    <a:pt x="163" y="188"/>
                    <a:pt x="172" y="183"/>
                    <a:pt x="176" y="186"/>
                  </a:cubicBezTo>
                  <a:cubicBezTo>
                    <a:pt x="180" y="190"/>
                    <a:pt x="183" y="190"/>
                    <a:pt x="181" y="193"/>
                  </a:cubicBezTo>
                  <a:cubicBezTo>
                    <a:pt x="179" y="195"/>
                    <a:pt x="173" y="195"/>
                    <a:pt x="171" y="197"/>
                  </a:cubicBezTo>
                  <a:cubicBezTo>
                    <a:pt x="170" y="198"/>
                    <a:pt x="175" y="198"/>
                    <a:pt x="182" y="203"/>
                  </a:cubicBezTo>
                  <a:cubicBezTo>
                    <a:pt x="189" y="208"/>
                    <a:pt x="201" y="217"/>
                    <a:pt x="203" y="218"/>
                  </a:cubicBezTo>
                  <a:cubicBezTo>
                    <a:pt x="205" y="219"/>
                    <a:pt x="219" y="223"/>
                    <a:pt x="218" y="216"/>
                  </a:cubicBezTo>
                  <a:cubicBezTo>
                    <a:pt x="218" y="210"/>
                    <a:pt x="215" y="202"/>
                    <a:pt x="212" y="196"/>
                  </a:cubicBezTo>
                  <a:cubicBezTo>
                    <a:pt x="209" y="191"/>
                    <a:pt x="208" y="183"/>
                    <a:pt x="210" y="183"/>
                  </a:cubicBezTo>
                  <a:cubicBezTo>
                    <a:pt x="212" y="182"/>
                    <a:pt x="218" y="186"/>
                    <a:pt x="222" y="187"/>
                  </a:cubicBezTo>
                  <a:cubicBezTo>
                    <a:pt x="226" y="189"/>
                    <a:pt x="236" y="186"/>
                    <a:pt x="236" y="184"/>
                  </a:cubicBezTo>
                  <a:cubicBezTo>
                    <a:pt x="237" y="182"/>
                    <a:pt x="236" y="174"/>
                    <a:pt x="243" y="171"/>
                  </a:cubicBezTo>
                  <a:cubicBezTo>
                    <a:pt x="249" y="167"/>
                    <a:pt x="251" y="166"/>
                    <a:pt x="257" y="168"/>
                  </a:cubicBezTo>
                  <a:cubicBezTo>
                    <a:pt x="263" y="170"/>
                    <a:pt x="265" y="164"/>
                    <a:pt x="261" y="163"/>
                  </a:cubicBezTo>
                  <a:cubicBezTo>
                    <a:pt x="258" y="162"/>
                    <a:pt x="258" y="159"/>
                    <a:pt x="261" y="156"/>
                  </a:cubicBezTo>
                  <a:cubicBezTo>
                    <a:pt x="265" y="154"/>
                    <a:pt x="273" y="154"/>
                    <a:pt x="272" y="151"/>
                  </a:cubicBezTo>
                  <a:cubicBezTo>
                    <a:pt x="271" y="148"/>
                    <a:pt x="262" y="142"/>
                    <a:pt x="261" y="139"/>
                  </a:cubicBezTo>
                  <a:cubicBezTo>
                    <a:pt x="261" y="136"/>
                    <a:pt x="262" y="131"/>
                    <a:pt x="260" y="132"/>
                  </a:cubicBezTo>
                  <a:cubicBezTo>
                    <a:pt x="258" y="134"/>
                    <a:pt x="255" y="139"/>
                    <a:pt x="252" y="134"/>
                  </a:cubicBezTo>
                  <a:cubicBezTo>
                    <a:pt x="248" y="129"/>
                    <a:pt x="252" y="127"/>
                    <a:pt x="255" y="126"/>
                  </a:cubicBezTo>
                  <a:cubicBezTo>
                    <a:pt x="259" y="125"/>
                    <a:pt x="259" y="120"/>
                    <a:pt x="258" y="118"/>
                  </a:cubicBezTo>
                  <a:cubicBezTo>
                    <a:pt x="257" y="117"/>
                    <a:pt x="250" y="114"/>
                    <a:pt x="251" y="113"/>
                  </a:cubicBezTo>
                  <a:cubicBezTo>
                    <a:pt x="252" y="112"/>
                    <a:pt x="253" y="109"/>
                    <a:pt x="257" y="109"/>
                  </a:cubicBezTo>
                  <a:cubicBezTo>
                    <a:pt x="260" y="110"/>
                    <a:pt x="267" y="105"/>
                    <a:pt x="271" y="102"/>
                  </a:cubicBezTo>
                  <a:cubicBezTo>
                    <a:pt x="275" y="98"/>
                    <a:pt x="281" y="96"/>
                    <a:pt x="286" y="92"/>
                  </a:cubicBezTo>
                  <a:cubicBezTo>
                    <a:pt x="290" y="89"/>
                    <a:pt x="298" y="83"/>
                    <a:pt x="299" y="86"/>
                  </a:cubicBezTo>
                  <a:cubicBezTo>
                    <a:pt x="301" y="88"/>
                    <a:pt x="295" y="92"/>
                    <a:pt x="294" y="95"/>
                  </a:cubicBezTo>
                  <a:cubicBezTo>
                    <a:pt x="293" y="98"/>
                    <a:pt x="300" y="94"/>
                    <a:pt x="302" y="92"/>
                  </a:cubicBezTo>
                  <a:cubicBezTo>
                    <a:pt x="304" y="90"/>
                    <a:pt x="305" y="95"/>
                    <a:pt x="306" y="97"/>
                  </a:cubicBezTo>
                  <a:cubicBezTo>
                    <a:pt x="307" y="99"/>
                    <a:pt x="310" y="95"/>
                    <a:pt x="307" y="90"/>
                  </a:cubicBezTo>
                  <a:cubicBezTo>
                    <a:pt x="304" y="85"/>
                    <a:pt x="305" y="82"/>
                    <a:pt x="308" y="78"/>
                  </a:cubicBezTo>
                  <a:cubicBezTo>
                    <a:pt x="312" y="75"/>
                    <a:pt x="319" y="71"/>
                    <a:pt x="325" y="69"/>
                  </a:cubicBezTo>
                  <a:cubicBezTo>
                    <a:pt x="331" y="67"/>
                    <a:pt x="336" y="69"/>
                    <a:pt x="335" y="72"/>
                  </a:cubicBezTo>
                  <a:cubicBezTo>
                    <a:pt x="333" y="75"/>
                    <a:pt x="331" y="81"/>
                    <a:pt x="336" y="79"/>
                  </a:cubicBezTo>
                  <a:cubicBezTo>
                    <a:pt x="341" y="78"/>
                    <a:pt x="345" y="74"/>
                    <a:pt x="347" y="76"/>
                  </a:cubicBezTo>
                  <a:cubicBezTo>
                    <a:pt x="349" y="78"/>
                    <a:pt x="353" y="78"/>
                    <a:pt x="356" y="74"/>
                  </a:cubicBezTo>
                  <a:cubicBezTo>
                    <a:pt x="359" y="70"/>
                    <a:pt x="366" y="69"/>
                    <a:pt x="368" y="72"/>
                  </a:cubicBezTo>
                  <a:cubicBezTo>
                    <a:pt x="370" y="75"/>
                    <a:pt x="381" y="71"/>
                    <a:pt x="383" y="64"/>
                  </a:cubicBezTo>
                  <a:cubicBezTo>
                    <a:pt x="385" y="56"/>
                    <a:pt x="385" y="49"/>
                    <a:pt x="391" y="43"/>
                  </a:cubicBezTo>
                  <a:cubicBezTo>
                    <a:pt x="396" y="37"/>
                    <a:pt x="399" y="30"/>
                    <a:pt x="407" y="23"/>
                  </a:cubicBezTo>
                  <a:cubicBezTo>
                    <a:pt x="415" y="15"/>
                    <a:pt x="428" y="16"/>
                    <a:pt x="434" y="19"/>
                  </a:cubicBezTo>
                  <a:cubicBezTo>
                    <a:pt x="440" y="22"/>
                    <a:pt x="438" y="25"/>
                    <a:pt x="443" y="29"/>
                  </a:cubicBezTo>
                  <a:cubicBezTo>
                    <a:pt x="447" y="32"/>
                    <a:pt x="452" y="26"/>
                    <a:pt x="453" y="23"/>
                  </a:cubicBezTo>
                  <a:cubicBezTo>
                    <a:pt x="455" y="20"/>
                    <a:pt x="460" y="24"/>
                    <a:pt x="464" y="27"/>
                  </a:cubicBezTo>
                  <a:cubicBezTo>
                    <a:pt x="468" y="31"/>
                    <a:pt x="474" y="32"/>
                    <a:pt x="474" y="30"/>
                  </a:cubicBezTo>
                  <a:cubicBezTo>
                    <a:pt x="474" y="28"/>
                    <a:pt x="468" y="26"/>
                    <a:pt x="465" y="20"/>
                  </a:cubicBezTo>
                  <a:cubicBezTo>
                    <a:pt x="462" y="15"/>
                    <a:pt x="462" y="14"/>
                    <a:pt x="464" y="9"/>
                  </a:cubicBezTo>
                  <a:cubicBezTo>
                    <a:pt x="476" y="16"/>
                    <a:pt x="476" y="16"/>
                    <a:pt x="476" y="16"/>
                  </a:cubicBezTo>
                  <a:cubicBezTo>
                    <a:pt x="489" y="23"/>
                    <a:pt x="489" y="23"/>
                    <a:pt x="489" y="23"/>
                  </a:cubicBezTo>
                  <a:cubicBezTo>
                    <a:pt x="494" y="27"/>
                    <a:pt x="494" y="27"/>
                    <a:pt x="494" y="27"/>
                  </a:cubicBezTo>
                  <a:cubicBezTo>
                    <a:pt x="501" y="36"/>
                    <a:pt x="501" y="36"/>
                    <a:pt x="501" y="36"/>
                  </a:cubicBezTo>
                  <a:cubicBezTo>
                    <a:pt x="490" y="46"/>
                    <a:pt x="490" y="46"/>
                    <a:pt x="490" y="46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86" y="62"/>
                    <a:pt x="486" y="62"/>
                    <a:pt x="486" y="62"/>
                  </a:cubicBezTo>
                  <a:cubicBezTo>
                    <a:pt x="484" y="67"/>
                    <a:pt x="484" y="67"/>
                    <a:pt x="484" y="67"/>
                  </a:cubicBezTo>
                  <a:cubicBezTo>
                    <a:pt x="483" y="75"/>
                    <a:pt x="483" y="75"/>
                    <a:pt x="483" y="75"/>
                  </a:cubicBezTo>
                  <a:cubicBezTo>
                    <a:pt x="490" y="83"/>
                    <a:pt x="490" y="83"/>
                    <a:pt x="490" y="83"/>
                  </a:cubicBezTo>
                  <a:cubicBezTo>
                    <a:pt x="490" y="91"/>
                    <a:pt x="490" y="91"/>
                    <a:pt x="490" y="91"/>
                  </a:cubicBezTo>
                  <a:cubicBezTo>
                    <a:pt x="503" y="91"/>
                    <a:pt x="503" y="91"/>
                    <a:pt x="503" y="91"/>
                  </a:cubicBezTo>
                  <a:cubicBezTo>
                    <a:pt x="513" y="90"/>
                    <a:pt x="513" y="90"/>
                    <a:pt x="513" y="90"/>
                  </a:cubicBezTo>
                  <a:cubicBezTo>
                    <a:pt x="523" y="99"/>
                    <a:pt x="523" y="99"/>
                    <a:pt x="523" y="99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30" y="116"/>
                    <a:pt x="530" y="116"/>
                    <a:pt x="530" y="116"/>
                  </a:cubicBezTo>
                  <a:cubicBezTo>
                    <a:pt x="529" y="123"/>
                    <a:pt x="529" y="123"/>
                    <a:pt x="529" y="123"/>
                  </a:cubicBezTo>
                  <a:cubicBezTo>
                    <a:pt x="517" y="123"/>
                    <a:pt x="517" y="123"/>
                    <a:pt x="517" y="123"/>
                  </a:cubicBezTo>
                  <a:cubicBezTo>
                    <a:pt x="517" y="131"/>
                    <a:pt x="517" y="131"/>
                    <a:pt x="517" y="131"/>
                  </a:cubicBezTo>
                  <a:cubicBezTo>
                    <a:pt x="509" y="131"/>
                    <a:pt x="509" y="131"/>
                    <a:pt x="509" y="131"/>
                  </a:cubicBezTo>
                  <a:cubicBezTo>
                    <a:pt x="508" y="141"/>
                    <a:pt x="508" y="141"/>
                    <a:pt x="508" y="141"/>
                  </a:cubicBezTo>
                  <a:cubicBezTo>
                    <a:pt x="502" y="144"/>
                    <a:pt x="502" y="144"/>
                    <a:pt x="502" y="144"/>
                  </a:cubicBezTo>
                  <a:cubicBezTo>
                    <a:pt x="504" y="149"/>
                    <a:pt x="504" y="149"/>
                    <a:pt x="504" y="149"/>
                  </a:cubicBezTo>
                  <a:cubicBezTo>
                    <a:pt x="512" y="153"/>
                    <a:pt x="512" y="153"/>
                    <a:pt x="512" y="153"/>
                  </a:cubicBezTo>
                  <a:cubicBezTo>
                    <a:pt x="504" y="159"/>
                    <a:pt x="504" y="159"/>
                    <a:pt x="504" y="159"/>
                  </a:cubicBezTo>
                  <a:cubicBezTo>
                    <a:pt x="514" y="168"/>
                    <a:pt x="514" y="168"/>
                    <a:pt x="514" y="168"/>
                  </a:cubicBezTo>
                  <a:cubicBezTo>
                    <a:pt x="513" y="181"/>
                    <a:pt x="513" y="181"/>
                    <a:pt x="513" y="181"/>
                  </a:cubicBezTo>
                  <a:cubicBezTo>
                    <a:pt x="525" y="191"/>
                    <a:pt x="525" y="191"/>
                    <a:pt x="525" y="19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1" y="202"/>
                    <a:pt x="521" y="202"/>
                    <a:pt x="521" y="202"/>
                  </a:cubicBezTo>
                  <a:cubicBezTo>
                    <a:pt x="518" y="211"/>
                    <a:pt x="518" y="211"/>
                    <a:pt x="518" y="211"/>
                  </a:cubicBezTo>
                  <a:cubicBezTo>
                    <a:pt x="516" y="222"/>
                    <a:pt x="516" y="222"/>
                    <a:pt x="516" y="222"/>
                  </a:cubicBezTo>
                  <a:cubicBezTo>
                    <a:pt x="509" y="222"/>
                    <a:pt x="509" y="222"/>
                    <a:pt x="509" y="222"/>
                  </a:cubicBezTo>
                  <a:cubicBezTo>
                    <a:pt x="502" y="221"/>
                    <a:pt x="502" y="221"/>
                    <a:pt x="502" y="221"/>
                  </a:cubicBezTo>
                  <a:cubicBezTo>
                    <a:pt x="501" y="229"/>
                    <a:pt x="501" y="229"/>
                    <a:pt x="501" y="229"/>
                  </a:cubicBezTo>
                  <a:cubicBezTo>
                    <a:pt x="494" y="234"/>
                    <a:pt x="494" y="234"/>
                    <a:pt x="494" y="234"/>
                  </a:cubicBezTo>
                  <a:cubicBezTo>
                    <a:pt x="488" y="239"/>
                    <a:pt x="488" y="239"/>
                    <a:pt x="488" y="239"/>
                  </a:cubicBezTo>
                  <a:cubicBezTo>
                    <a:pt x="501" y="245"/>
                    <a:pt x="501" y="245"/>
                    <a:pt x="501" y="245"/>
                  </a:cubicBezTo>
                  <a:cubicBezTo>
                    <a:pt x="497" y="251"/>
                    <a:pt x="497" y="251"/>
                    <a:pt x="497" y="251"/>
                  </a:cubicBezTo>
                  <a:cubicBezTo>
                    <a:pt x="494" y="252"/>
                    <a:pt x="494" y="252"/>
                    <a:pt x="494" y="252"/>
                  </a:cubicBezTo>
                  <a:cubicBezTo>
                    <a:pt x="486" y="256"/>
                    <a:pt x="486" y="256"/>
                    <a:pt x="486" y="256"/>
                  </a:cubicBezTo>
                  <a:cubicBezTo>
                    <a:pt x="479" y="263"/>
                    <a:pt x="479" y="263"/>
                    <a:pt x="479" y="263"/>
                  </a:cubicBezTo>
                  <a:cubicBezTo>
                    <a:pt x="483" y="269"/>
                    <a:pt x="483" y="269"/>
                    <a:pt x="483" y="269"/>
                  </a:cubicBezTo>
                  <a:cubicBezTo>
                    <a:pt x="484" y="277"/>
                    <a:pt x="484" y="277"/>
                    <a:pt x="484" y="277"/>
                  </a:cubicBezTo>
                  <a:cubicBezTo>
                    <a:pt x="489" y="288"/>
                    <a:pt x="489" y="288"/>
                    <a:pt x="489" y="288"/>
                  </a:cubicBezTo>
                  <a:cubicBezTo>
                    <a:pt x="500" y="300"/>
                    <a:pt x="500" y="300"/>
                    <a:pt x="500" y="300"/>
                  </a:cubicBezTo>
                  <a:cubicBezTo>
                    <a:pt x="509" y="307"/>
                    <a:pt x="509" y="307"/>
                    <a:pt x="509" y="307"/>
                  </a:cubicBezTo>
                  <a:cubicBezTo>
                    <a:pt x="511" y="318"/>
                    <a:pt x="511" y="318"/>
                    <a:pt x="511" y="318"/>
                  </a:cubicBezTo>
                  <a:cubicBezTo>
                    <a:pt x="509" y="318"/>
                    <a:pt x="509" y="318"/>
                    <a:pt x="509" y="318"/>
                  </a:cubicBezTo>
                  <a:cubicBezTo>
                    <a:pt x="512" y="336"/>
                    <a:pt x="512" y="336"/>
                    <a:pt x="512" y="336"/>
                  </a:cubicBezTo>
                  <a:cubicBezTo>
                    <a:pt x="504" y="332"/>
                    <a:pt x="504" y="332"/>
                    <a:pt x="504" y="332"/>
                  </a:cubicBezTo>
                  <a:cubicBezTo>
                    <a:pt x="499" y="333"/>
                    <a:pt x="499" y="333"/>
                    <a:pt x="499" y="333"/>
                  </a:cubicBezTo>
                  <a:cubicBezTo>
                    <a:pt x="492" y="341"/>
                    <a:pt x="492" y="341"/>
                    <a:pt x="492" y="341"/>
                  </a:cubicBezTo>
                  <a:cubicBezTo>
                    <a:pt x="484" y="348"/>
                    <a:pt x="484" y="348"/>
                    <a:pt x="484" y="348"/>
                  </a:cubicBezTo>
                  <a:cubicBezTo>
                    <a:pt x="478" y="350"/>
                    <a:pt x="478" y="350"/>
                    <a:pt x="478" y="350"/>
                  </a:cubicBezTo>
                  <a:cubicBezTo>
                    <a:pt x="467" y="345"/>
                    <a:pt x="467" y="345"/>
                    <a:pt x="467" y="345"/>
                  </a:cubicBezTo>
                  <a:cubicBezTo>
                    <a:pt x="459" y="345"/>
                    <a:pt x="459" y="345"/>
                    <a:pt x="459" y="345"/>
                  </a:cubicBezTo>
                  <a:cubicBezTo>
                    <a:pt x="457" y="353"/>
                    <a:pt x="457" y="353"/>
                    <a:pt x="457" y="353"/>
                  </a:cubicBezTo>
                  <a:cubicBezTo>
                    <a:pt x="462" y="358"/>
                    <a:pt x="462" y="358"/>
                    <a:pt x="462" y="358"/>
                  </a:cubicBezTo>
                  <a:cubicBezTo>
                    <a:pt x="465" y="366"/>
                    <a:pt x="465" y="366"/>
                    <a:pt x="465" y="366"/>
                  </a:cubicBezTo>
                  <a:cubicBezTo>
                    <a:pt x="467" y="384"/>
                    <a:pt x="467" y="384"/>
                    <a:pt x="467" y="384"/>
                  </a:cubicBezTo>
                  <a:cubicBezTo>
                    <a:pt x="460" y="391"/>
                    <a:pt x="460" y="391"/>
                    <a:pt x="460" y="391"/>
                  </a:cubicBezTo>
                  <a:cubicBezTo>
                    <a:pt x="463" y="397"/>
                    <a:pt x="463" y="397"/>
                    <a:pt x="463" y="397"/>
                  </a:cubicBezTo>
                  <a:cubicBezTo>
                    <a:pt x="463" y="411"/>
                    <a:pt x="463" y="411"/>
                    <a:pt x="463" y="411"/>
                  </a:cubicBezTo>
                  <a:cubicBezTo>
                    <a:pt x="473" y="414"/>
                    <a:pt x="473" y="414"/>
                    <a:pt x="473" y="414"/>
                  </a:cubicBezTo>
                  <a:cubicBezTo>
                    <a:pt x="479" y="423"/>
                    <a:pt x="479" y="423"/>
                    <a:pt x="479" y="423"/>
                  </a:cubicBezTo>
                  <a:cubicBezTo>
                    <a:pt x="486" y="432"/>
                    <a:pt x="486" y="432"/>
                    <a:pt x="486" y="432"/>
                  </a:cubicBezTo>
                  <a:cubicBezTo>
                    <a:pt x="486" y="436"/>
                    <a:pt x="486" y="436"/>
                    <a:pt x="486" y="436"/>
                  </a:cubicBezTo>
                  <a:cubicBezTo>
                    <a:pt x="478" y="438"/>
                    <a:pt x="478" y="438"/>
                    <a:pt x="478" y="438"/>
                  </a:cubicBezTo>
                  <a:cubicBezTo>
                    <a:pt x="479" y="452"/>
                    <a:pt x="479" y="452"/>
                    <a:pt x="479" y="452"/>
                  </a:cubicBezTo>
                  <a:cubicBezTo>
                    <a:pt x="469" y="461"/>
                    <a:pt x="469" y="461"/>
                    <a:pt x="469" y="461"/>
                  </a:cubicBezTo>
                  <a:cubicBezTo>
                    <a:pt x="462" y="461"/>
                    <a:pt x="462" y="461"/>
                    <a:pt x="462" y="461"/>
                  </a:cubicBezTo>
                  <a:cubicBezTo>
                    <a:pt x="461" y="467"/>
                    <a:pt x="461" y="467"/>
                    <a:pt x="461" y="467"/>
                  </a:cubicBezTo>
                  <a:cubicBezTo>
                    <a:pt x="464" y="472"/>
                    <a:pt x="464" y="472"/>
                    <a:pt x="464" y="472"/>
                  </a:cubicBezTo>
                  <a:cubicBezTo>
                    <a:pt x="461" y="479"/>
                    <a:pt x="461" y="479"/>
                    <a:pt x="461" y="479"/>
                  </a:cubicBezTo>
                  <a:cubicBezTo>
                    <a:pt x="452" y="483"/>
                    <a:pt x="452" y="483"/>
                    <a:pt x="452" y="483"/>
                  </a:cubicBezTo>
                  <a:cubicBezTo>
                    <a:pt x="445" y="483"/>
                    <a:pt x="445" y="483"/>
                    <a:pt x="445" y="483"/>
                  </a:cubicBezTo>
                  <a:cubicBezTo>
                    <a:pt x="437" y="489"/>
                    <a:pt x="437" y="489"/>
                    <a:pt x="437" y="489"/>
                  </a:cubicBezTo>
                  <a:cubicBezTo>
                    <a:pt x="436" y="498"/>
                    <a:pt x="436" y="498"/>
                    <a:pt x="436" y="498"/>
                  </a:cubicBezTo>
                  <a:cubicBezTo>
                    <a:pt x="439" y="500"/>
                    <a:pt x="439" y="500"/>
                    <a:pt x="439" y="500"/>
                  </a:cubicBezTo>
                  <a:cubicBezTo>
                    <a:pt x="435" y="505"/>
                    <a:pt x="435" y="505"/>
                    <a:pt x="435" y="505"/>
                  </a:cubicBezTo>
                  <a:cubicBezTo>
                    <a:pt x="440" y="510"/>
                    <a:pt x="440" y="510"/>
                    <a:pt x="440" y="510"/>
                  </a:cubicBezTo>
                  <a:cubicBezTo>
                    <a:pt x="436" y="515"/>
                    <a:pt x="436" y="515"/>
                    <a:pt x="436" y="515"/>
                  </a:cubicBezTo>
                  <a:cubicBezTo>
                    <a:pt x="441" y="522"/>
                    <a:pt x="441" y="522"/>
                    <a:pt x="441" y="522"/>
                  </a:cubicBezTo>
                  <a:cubicBezTo>
                    <a:pt x="441" y="530"/>
                    <a:pt x="441" y="530"/>
                    <a:pt x="441" y="530"/>
                  </a:cubicBezTo>
                  <a:cubicBezTo>
                    <a:pt x="435" y="530"/>
                    <a:pt x="435" y="530"/>
                    <a:pt x="435" y="530"/>
                  </a:cubicBezTo>
                  <a:cubicBezTo>
                    <a:pt x="442" y="537"/>
                    <a:pt x="442" y="537"/>
                    <a:pt x="442" y="537"/>
                  </a:cubicBezTo>
                  <a:cubicBezTo>
                    <a:pt x="448" y="538"/>
                    <a:pt x="448" y="538"/>
                    <a:pt x="448" y="538"/>
                  </a:cubicBezTo>
                  <a:cubicBezTo>
                    <a:pt x="445" y="547"/>
                    <a:pt x="445" y="547"/>
                    <a:pt x="445" y="547"/>
                  </a:cubicBezTo>
                  <a:cubicBezTo>
                    <a:pt x="448" y="552"/>
                    <a:pt x="448" y="552"/>
                    <a:pt x="448" y="552"/>
                  </a:cubicBezTo>
                  <a:cubicBezTo>
                    <a:pt x="442" y="557"/>
                    <a:pt x="442" y="557"/>
                    <a:pt x="442" y="557"/>
                  </a:cubicBezTo>
                  <a:cubicBezTo>
                    <a:pt x="443" y="562"/>
                    <a:pt x="443" y="562"/>
                    <a:pt x="443" y="562"/>
                  </a:cubicBezTo>
                  <a:cubicBezTo>
                    <a:pt x="453" y="560"/>
                    <a:pt x="453" y="560"/>
                    <a:pt x="453" y="560"/>
                  </a:cubicBezTo>
                  <a:cubicBezTo>
                    <a:pt x="462" y="563"/>
                    <a:pt x="462" y="563"/>
                    <a:pt x="462" y="563"/>
                  </a:cubicBezTo>
                  <a:cubicBezTo>
                    <a:pt x="462" y="572"/>
                    <a:pt x="462" y="572"/>
                    <a:pt x="462" y="572"/>
                  </a:cubicBezTo>
                  <a:cubicBezTo>
                    <a:pt x="456" y="578"/>
                    <a:pt x="456" y="578"/>
                    <a:pt x="456" y="578"/>
                  </a:cubicBezTo>
                  <a:cubicBezTo>
                    <a:pt x="461" y="582"/>
                    <a:pt x="461" y="582"/>
                    <a:pt x="461" y="582"/>
                  </a:cubicBezTo>
                  <a:cubicBezTo>
                    <a:pt x="460" y="591"/>
                    <a:pt x="460" y="591"/>
                    <a:pt x="460" y="591"/>
                  </a:cubicBezTo>
                  <a:cubicBezTo>
                    <a:pt x="464" y="598"/>
                    <a:pt x="464" y="598"/>
                    <a:pt x="464" y="598"/>
                  </a:cubicBezTo>
                  <a:cubicBezTo>
                    <a:pt x="468" y="597"/>
                    <a:pt x="468" y="597"/>
                    <a:pt x="468" y="597"/>
                  </a:cubicBezTo>
                  <a:cubicBezTo>
                    <a:pt x="462" y="598"/>
                    <a:pt x="462" y="598"/>
                    <a:pt x="462" y="598"/>
                  </a:cubicBezTo>
                  <a:cubicBezTo>
                    <a:pt x="442" y="613"/>
                    <a:pt x="442" y="613"/>
                    <a:pt x="442" y="613"/>
                  </a:cubicBezTo>
                  <a:cubicBezTo>
                    <a:pt x="443" y="618"/>
                    <a:pt x="443" y="618"/>
                    <a:pt x="443" y="618"/>
                  </a:cubicBezTo>
                  <a:cubicBezTo>
                    <a:pt x="435" y="623"/>
                    <a:pt x="435" y="623"/>
                    <a:pt x="435" y="623"/>
                  </a:cubicBezTo>
                  <a:cubicBezTo>
                    <a:pt x="427" y="623"/>
                    <a:pt x="427" y="623"/>
                    <a:pt x="427" y="623"/>
                  </a:cubicBezTo>
                  <a:cubicBezTo>
                    <a:pt x="422" y="625"/>
                    <a:pt x="422" y="625"/>
                    <a:pt x="422" y="625"/>
                  </a:cubicBezTo>
                  <a:cubicBezTo>
                    <a:pt x="421" y="630"/>
                    <a:pt x="421" y="630"/>
                    <a:pt x="421" y="630"/>
                  </a:cubicBezTo>
                  <a:cubicBezTo>
                    <a:pt x="411" y="628"/>
                    <a:pt x="411" y="628"/>
                    <a:pt x="411" y="628"/>
                  </a:cubicBezTo>
                  <a:cubicBezTo>
                    <a:pt x="399" y="642"/>
                    <a:pt x="399" y="642"/>
                    <a:pt x="399" y="642"/>
                  </a:cubicBezTo>
                  <a:cubicBezTo>
                    <a:pt x="393" y="638"/>
                    <a:pt x="393" y="638"/>
                    <a:pt x="393" y="638"/>
                  </a:cubicBezTo>
                  <a:cubicBezTo>
                    <a:pt x="389" y="642"/>
                    <a:pt x="389" y="642"/>
                    <a:pt x="389" y="642"/>
                  </a:cubicBezTo>
                  <a:cubicBezTo>
                    <a:pt x="385" y="639"/>
                    <a:pt x="385" y="639"/>
                    <a:pt x="385" y="639"/>
                  </a:cubicBezTo>
                  <a:cubicBezTo>
                    <a:pt x="382" y="643"/>
                    <a:pt x="382" y="643"/>
                    <a:pt x="382" y="643"/>
                  </a:cubicBezTo>
                  <a:cubicBezTo>
                    <a:pt x="372" y="648"/>
                    <a:pt x="372" y="648"/>
                    <a:pt x="372" y="648"/>
                  </a:cubicBezTo>
                  <a:cubicBezTo>
                    <a:pt x="361" y="639"/>
                    <a:pt x="361" y="639"/>
                    <a:pt x="361" y="639"/>
                  </a:cubicBezTo>
                  <a:cubicBezTo>
                    <a:pt x="353" y="638"/>
                    <a:pt x="353" y="638"/>
                    <a:pt x="353" y="638"/>
                  </a:cubicBezTo>
                  <a:cubicBezTo>
                    <a:pt x="350" y="643"/>
                    <a:pt x="350" y="643"/>
                    <a:pt x="350" y="643"/>
                  </a:cubicBezTo>
                  <a:cubicBezTo>
                    <a:pt x="339" y="639"/>
                    <a:pt x="339" y="639"/>
                    <a:pt x="339" y="639"/>
                  </a:cubicBezTo>
                  <a:cubicBezTo>
                    <a:pt x="334" y="645"/>
                    <a:pt x="334" y="645"/>
                    <a:pt x="334" y="645"/>
                  </a:cubicBezTo>
                  <a:cubicBezTo>
                    <a:pt x="325" y="641"/>
                    <a:pt x="325" y="641"/>
                    <a:pt x="325" y="641"/>
                  </a:cubicBezTo>
                  <a:cubicBezTo>
                    <a:pt x="319" y="644"/>
                    <a:pt x="319" y="644"/>
                    <a:pt x="319" y="644"/>
                  </a:cubicBezTo>
                  <a:cubicBezTo>
                    <a:pt x="312" y="638"/>
                    <a:pt x="312" y="638"/>
                    <a:pt x="312" y="638"/>
                  </a:cubicBezTo>
                  <a:cubicBezTo>
                    <a:pt x="309" y="643"/>
                    <a:pt x="309" y="643"/>
                    <a:pt x="309" y="643"/>
                  </a:cubicBezTo>
                  <a:cubicBezTo>
                    <a:pt x="301" y="643"/>
                    <a:pt x="301" y="643"/>
                    <a:pt x="301" y="643"/>
                  </a:cubicBezTo>
                  <a:cubicBezTo>
                    <a:pt x="290" y="654"/>
                    <a:pt x="290" y="654"/>
                    <a:pt x="290" y="654"/>
                  </a:cubicBezTo>
                  <a:cubicBezTo>
                    <a:pt x="287" y="653"/>
                    <a:pt x="287" y="653"/>
                    <a:pt x="287" y="653"/>
                  </a:cubicBezTo>
                  <a:cubicBezTo>
                    <a:pt x="286" y="647"/>
                    <a:pt x="286" y="647"/>
                    <a:pt x="286" y="647"/>
                  </a:cubicBezTo>
                  <a:cubicBezTo>
                    <a:pt x="281" y="643"/>
                    <a:pt x="281" y="643"/>
                    <a:pt x="281" y="643"/>
                  </a:cubicBezTo>
                  <a:cubicBezTo>
                    <a:pt x="275" y="637"/>
                    <a:pt x="275" y="637"/>
                    <a:pt x="275" y="637"/>
                  </a:cubicBezTo>
                  <a:cubicBezTo>
                    <a:pt x="269" y="636"/>
                    <a:pt x="269" y="636"/>
                    <a:pt x="269" y="636"/>
                  </a:cubicBezTo>
                  <a:cubicBezTo>
                    <a:pt x="267" y="628"/>
                    <a:pt x="267" y="628"/>
                    <a:pt x="267" y="628"/>
                  </a:cubicBezTo>
                  <a:cubicBezTo>
                    <a:pt x="264" y="625"/>
                    <a:pt x="264" y="625"/>
                    <a:pt x="264" y="625"/>
                  </a:cubicBezTo>
                  <a:cubicBezTo>
                    <a:pt x="265" y="619"/>
                    <a:pt x="265" y="619"/>
                    <a:pt x="265" y="619"/>
                  </a:cubicBezTo>
                  <a:cubicBezTo>
                    <a:pt x="253" y="606"/>
                    <a:pt x="253" y="606"/>
                    <a:pt x="253" y="606"/>
                  </a:cubicBezTo>
                  <a:cubicBezTo>
                    <a:pt x="252" y="603"/>
                    <a:pt x="252" y="603"/>
                    <a:pt x="252" y="603"/>
                  </a:cubicBezTo>
                  <a:cubicBezTo>
                    <a:pt x="248" y="603"/>
                    <a:pt x="248" y="603"/>
                    <a:pt x="248" y="603"/>
                  </a:cubicBezTo>
                  <a:cubicBezTo>
                    <a:pt x="248" y="597"/>
                    <a:pt x="248" y="597"/>
                    <a:pt x="248" y="597"/>
                  </a:cubicBezTo>
                  <a:cubicBezTo>
                    <a:pt x="238" y="587"/>
                    <a:pt x="238" y="587"/>
                    <a:pt x="238" y="587"/>
                  </a:cubicBezTo>
                  <a:cubicBezTo>
                    <a:pt x="234" y="591"/>
                    <a:pt x="234" y="591"/>
                    <a:pt x="234" y="591"/>
                  </a:cubicBezTo>
                  <a:cubicBezTo>
                    <a:pt x="231" y="595"/>
                    <a:pt x="231" y="595"/>
                    <a:pt x="231" y="595"/>
                  </a:cubicBezTo>
                  <a:cubicBezTo>
                    <a:pt x="225" y="598"/>
                    <a:pt x="225" y="598"/>
                    <a:pt x="225" y="598"/>
                  </a:cubicBezTo>
                  <a:cubicBezTo>
                    <a:pt x="220" y="592"/>
                    <a:pt x="220" y="592"/>
                    <a:pt x="220" y="592"/>
                  </a:cubicBezTo>
                  <a:cubicBezTo>
                    <a:pt x="219" y="586"/>
                    <a:pt x="219" y="586"/>
                    <a:pt x="219" y="586"/>
                  </a:cubicBezTo>
                  <a:cubicBezTo>
                    <a:pt x="211" y="583"/>
                    <a:pt x="211" y="583"/>
                    <a:pt x="211" y="583"/>
                  </a:cubicBezTo>
                  <a:cubicBezTo>
                    <a:pt x="211" y="583"/>
                    <a:pt x="204" y="580"/>
                    <a:pt x="204" y="580"/>
                  </a:cubicBezTo>
                  <a:cubicBezTo>
                    <a:pt x="203" y="580"/>
                    <a:pt x="189" y="580"/>
                    <a:pt x="189" y="580"/>
                  </a:cubicBezTo>
                  <a:cubicBezTo>
                    <a:pt x="184" y="586"/>
                    <a:pt x="184" y="586"/>
                    <a:pt x="184" y="586"/>
                  </a:cubicBezTo>
                  <a:cubicBezTo>
                    <a:pt x="182" y="592"/>
                    <a:pt x="182" y="592"/>
                    <a:pt x="182" y="592"/>
                  </a:cubicBezTo>
                  <a:cubicBezTo>
                    <a:pt x="178" y="595"/>
                    <a:pt x="178" y="595"/>
                    <a:pt x="178" y="595"/>
                  </a:cubicBezTo>
                  <a:cubicBezTo>
                    <a:pt x="183" y="602"/>
                    <a:pt x="183" y="602"/>
                    <a:pt x="183" y="602"/>
                  </a:cubicBezTo>
                  <a:cubicBezTo>
                    <a:pt x="177" y="608"/>
                    <a:pt x="177" y="608"/>
                    <a:pt x="177" y="608"/>
                  </a:cubicBezTo>
                  <a:cubicBezTo>
                    <a:pt x="172" y="616"/>
                    <a:pt x="172" y="616"/>
                    <a:pt x="172" y="616"/>
                  </a:cubicBezTo>
                  <a:cubicBezTo>
                    <a:pt x="173" y="628"/>
                    <a:pt x="173" y="628"/>
                    <a:pt x="173" y="628"/>
                  </a:cubicBezTo>
                  <a:cubicBezTo>
                    <a:pt x="164" y="633"/>
                    <a:pt x="164" y="633"/>
                    <a:pt x="164" y="633"/>
                  </a:cubicBezTo>
                  <a:cubicBezTo>
                    <a:pt x="164" y="641"/>
                    <a:pt x="164" y="641"/>
                    <a:pt x="164" y="641"/>
                  </a:cubicBezTo>
                  <a:cubicBezTo>
                    <a:pt x="160" y="637"/>
                    <a:pt x="160" y="637"/>
                    <a:pt x="160" y="637"/>
                  </a:cubicBezTo>
                  <a:cubicBezTo>
                    <a:pt x="159" y="630"/>
                    <a:pt x="159" y="630"/>
                    <a:pt x="159" y="630"/>
                  </a:cubicBezTo>
                  <a:cubicBezTo>
                    <a:pt x="156" y="627"/>
                    <a:pt x="156" y="627"/>
                    <a:pt x="156" y="627"/>
                  </a:cubicBezTo>
                  <a:cubicBezTo>
                    <a:pt x="151" y="632"/>
                    <a:pt x="151" y="632"/>
                    <a:pt x="151" y="632"/>
                  </a:cubicBezTo>
                  <a:cubicBezTo>
                    <a:pt x="146" y="634"/>
                    <a:pt x="146" y="634"/>
                    <a:pt x="146" y="634"/>
                  </a:cubicBezTo>
                  <a:cubicBezTo>
                    <a:pt x="136" y="637"/>
                    <a:pt x="136" y="637"/>
                    <a:pt x="136" y="637"/>
                  </a:cubicBezTo>
                  <a:cubicBezTo>
                    <a:pt x="129" y="648"/>
                    <a:pt x="129" y="648"/>
                    <a:pt x="129" y="648"/>
                  </a:cubicBezTo>
                  <a:cubicBezTo>
                    <a:pt x="121" y="649"/>
                    <a:pt x="121" y="649"/>
                    <a:pt x="121" y="649"/>
                  </a:cubicBezTo>
                  <a:cubicBezTo>
                    <a:pt x="112" y="641"/>
                    <a:pt x="112" y="641"/>
                    <a:pt x="112" y="641"/>
                  </a:cubicBezTo>
                  <a:cubicBezTo>
                    <a:pt x="112" y="613"/>
                    <a:pt x="112" y="613"/>
                    <a:pt x="112" y="613"/>
                  </a:cubicBezTo>
                  <a:cubicBezTo>
                    <a:pt x="113" y="601"/>
                    <a:pt x="113" y="601"/>
                    <a:pt x="113" y="601"/>
                  </a:cubicBezTo>
                  <a:cubicBezTo>
                    <a:pt x="114" y="589"/>
                    <a:pt x="114" y="589"/>
                    <a:pt x="114" y="589"/>
                  </a:cubicBezTo>
                  <a:cubicBezTo>
                    <a:pt x="104" y="583"/>
                    <a:pt x="104" y="583"/>
                    <a:pt x="104" y="583"/>
                  </a:cubicBezTo>
                  <a:cubicBezTo>
                    <a:pt x="103" y="578"/>
                    <a:pt x="103" y="578"/>
                    <a:pt x="103" y="578"/>
                  </a:cubicBezTo>
                  <a:cubicBezTo>
                    <a:pt x="100" y="573"/>
                    <a:pt x="100" y="573"/>
                    <a:pt x="100" y="573"/>
                  </a:cubicBezTo>
                  <a:cubicBezTo>
                    <a:pt x="97" y="571"/>
                    <a:pt x="97" y="571"/>
                    <a:pt x="97" y="571"/>
                  </a:cubicBezTo>
                  <a:cubicBezTo>
                    <a:pt x="97" y="566"/>
                    <a:pt x="97" y="566"/>
                    <a:pt x="97" y="566"/>
                  </a:cubicBezTo>
                  <a:cubicBezTo>
                    <a:pt x="100" y="563"/>
                    <a:pt x="100" y="563"/>
                    <a:pt x="100" y="563"/>
                  </a:cubicBezTo>
                  <a:cubicBezTo>
                    <a:pt x="100" y="557"/>
                    <a:pt x="100" y="557"/>
                    <a:pt x="100" y="557"/>
                  </a:cubicBezTo>
                  <a:cubicBezTo>
                    <a:pt x="95" y="554"/>
                    <a:pt x="95" y="554"/>
                    <a:pt x="95" y="554"/>
                  </a:cubicBezTo>
                  <a:cubicBezTo>
                    <a:pt x="86" y="551"/>
                    <a:pt x="86" y="551"/>
                    <a:pt x="86" y="551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85" y="538"/>
                    <a:pt x="85" y="538"/>
                    <a:pt x="85" y="538"/>
                  </a:cubicBezTo>
                  <a:cubicBezTo>
                    <a:pt x="81" y="530"/>
                    <a:pt x="81" y="530"/>
                    <a:pt x="81" y="530"/>
                  </a:cubicBezTo>
                  <a:cubicBezTo>
                    <a:pt x="76" y="524"/>
                    <a:pt x="76" y="524"/>
                    <a:pt x="76" y="524"/>
                  </a:cubicBezTo>
                  <a:cubicBezTo>
                    <a:pt x="66" y="526"/>
                    <a:pt x="66" y="526"/>
                    <a:pt x="66" y="526"/>
                  </a:cubicBezTo>
                  <a:cubicBezTo>
                    <a:pt x="63" y="520"/>
                    <a:pt x="63" y="520"/>
                    <a:pt x="63" y="520"/>
                  </a:cubicBezTo>
                  <a:cubicBezTo>
                    <a:pt x="70" y="516"/>
                    <a:pt x="70" y="516"/>
                    <a:pt x="70" y="516"/>
                  </a:cubicBezTo>
                  <a:cubicBezTo>
                    <a:pt x="65" y="510"/>
                    <a:pt x="65" y="510"/>
                    <a:pt x="65" y="510"/>
                  </a:cubicBezTo>
                  <a:cubicBezTo>
                    <a:pt x="64" y="504"/>
                    <a:pt x="64" y="504"/>
                    <a:pt x="64" y="504"/>
                  </a:cubicBezTo>
                  <a:cubicBezTo>
                    <a:pt x="60" y="504"/>
                    <a:pt x="60" y="504"/>
                    <a:pt x="60" y="504"/>
                  </a:cubicBezTo>
                  <a:cubicBezTo>
                    <a:pt x="56" y="507"/>
                    <a:pt x="56" y="507"/>
                    <a:pt x="56" y="507"/>
                  </a:cubicBezTo>
                  <a:cubicBezTo>
                    <a:pt x="50" y="505"/>
                    <a:pt x="50" y="505"/>
                    <a:pt x="50" y="505"/>
                  </a:cubicBezTo>
                  <a:cubicBezTo>
                    <a:pt x="45" y="508"/>
                    <a:pt x="45" y="508"/>
                    <a:pt x="45" y="508"/>
                  </a:cubicBezTo>
                  <a:cubicBezTo>
                    <a:pt x="41" y="505"/>
                    <a:pt x="41" y="505"/>
                    <a:pt x="41" y="505"/>
                  </a:cubicBezTo>
                  <a:cubicBezTo>
                    <a:pt x="34" y="508"/>
                    <a:pt x="34" y="508"/>
                    <a:pt x="34" y="508"/>
                  </a:cubicBezTo>
                  <a:cubicBezTo>
                    <a:pt x="27" y="507"/>
                    <a:pt x="27" y="507"/>
                    <a:pt x="27" y="507"/>
                  </a:cubicBezTo>
                  <a:cubicBezTo>
                    <a:pt x="27" y="498"/>
                    <a:pt x="27" y="498"/>
                    <a:pt x="27" y="498"/>
                  </a:cubicBezTo>
                  <a:cubicBezTo>
                    <a:pt x="28" y="496"/>
                    <a:pt x="28" y="496"/>
                    <a:pt x="28" y="496"/>
                  </a:cubicBezTo>
                  <a:cubicBezTo>
                    <a:pt x="28" y="489"/>
                    <a:pt x="28" y="489"/>
                    <a:pt x="28" y="489"/>
                  </a:cubicBezTo>
                  <a:cubicBezTo>
                    <a:pt x="32" y="475"/>
                    <a:pt x="32" y="475"/>
                    <a:pt x="32" y="475"/>
                  </a:cubicBezTo>
                  <a:cubicBezTo>
                    <a:pt x="25" y="467"/>
                    <a:pt x="25" y="467"/>
                    <a:pt x="25" y="467"/>
                  </a:cubicBezTo>
                  <a:cubicBezTo>
                    <a:pt x="24" y="458"/>
                    <a:pt x="24" y="458"/>
                    <a:pt x="24" y="458"/>
                  </a:cubicBezTo>
                  <a:cubicBezTo>
                    <a:pt x="18" y="454"/>
                    <a:pt x="18" y="454"/>
                    <a:pt x="18" y="454"/>
                  </a:cubicBezTo>
                  <a:cubicBezTo>
                    <a:pt x="17" y="449"/>
                    <a:pt x="17" y="449"/>
                    <a:pt x="17" y="449"/>
                  </a:cubicBezTo>
                  <a:cubicBezTo>
                    <a:pt x="20" y="446"/>
                    <a:pt x="20" y="446"/>
                    <a:pt x="20" y="446"/>
                  </a:cubicBezTo>
                  <a:cubicBezTo>
                    <a:pt x="17" y="442"/>
                    <a:pt x="17" y="442"/>
                    <a:pt x="17" y="442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8" y="437"/>
                    <a:pt x="8" y="437"/>
                    <a:pt x="8" y="437"/>
                  </a:cubicBezTo>
                  <a:cubicBezTo>
                    <a:pt x="7" y="433"/>
                    <a:pt x="7" y="433"/>
                    <a:pt x="7" y="433"/>
                  </a:cubicBezTo>
                  <a:cubicBezTo>
                    <a:pt x="14" y="426"/>
                    <a:pt x="14" y="426"/>
                    <a:pt x="14" y="42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15" y="395"/>
                    <a:pt x="15" y="395"/>
                    <a:pt x="15" y="395"/>
                  </a:cubicBezTo>
                  <a:cubicBezTo>
                    <a:pt x="11" y="385"/>
                    <a:pt x="11" y="385"/>
                    <a:pt x="11" y="38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" y="356"/>
                    <a:pt x="1" y="356"/>
                    <a:pt x="1" y="356"/>
                  </a:cubicBezTo>
                  <a:cubicBezTo>
                    <a:pt x="5" y="355"/>
                    <a:pt x="5" y="355"/>
                    <a:pt x="5" y="355"/>
                  </a:cubicBezTo>
                  <a:cubicBezTo>
                    <a:pt x="14" y="342"/>
                    <a:pt x="14" y="342"/>
                    <a:pt x="14" y="342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6" y="344"/>
                    <a:pt x="26" y="344"/>
                    <a:pt x="26" y="344"/>
                  </a:cubicBezTo>
                  <a:cubicBezTo>
                    <a:pt x="29" y="335"/>
                    <a:pt x="29" y="335"/>
                    <a:pt x="29" y="335"/>
                  </a:cubicBezTo>
                  <a:cubicBezTo>
                    <a:pt x="25" y="330"/>
                    <a:pt x="25" y="330"/>
                    <a:pt x="25" y="330"/>
                  </a:cubicBezTo>
                  <a:cubicBezTo>
                    <a:pt x="27" y="322"/>
                    <a:pt x="27" y="322"/>
                    <a:pt x="27" y="322"/>
                  </a:cubicBezTo>
                  <a:cubicBezTo>
                    <a:pt x="31" y="322"/>
                    <a:pt x="31" y="322"/>
                    <a:pt x="31" y="322"/>
                  </a:cubicBezTo>
                  <a:cubicBezTo>
                    <a:pt x="31" y="311"/>
                    <a:pt x="31" y="311"/>
                    <a:pt x="31" y="311"/>
                  </a:cubicBezTo>
                  <a:cubicBezTo>
                    <a:pt x="42" y="300"/>
                    <a:pt x="42" y="300"/>
                    <a:pt x="42" y="300"/>
                  </a:cubicBezTo>
                  <a:cubicBezTo>
                    <a:pt x="43" y="295"/>
                    <a:pt x="43" y="295"/>
                    <a:pt x="43" y="295"/>
                  </a:cubicBezTo>
                  <a:cubicBezTo>
                    <a:pt x="46" y="295"/>
                    <a:pt x="46" y="295"/>
                    <a:pt x="46" y="295"/>
                  </a:cubicBezTo>
                  <a:cubicBezTo>
                    <a:pt x="47" y="286"/>
                    <a:pt x="47" y="286"/>
                    <a:pt x="47" y="286"/>
                  </a:cubicBezTo>
                  <a:cubicBezTo>
                    <a:pt x="40" y="288"/>
                    <a:pt x="40" y="288"/>
                    <a:pt x="40" y="288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35" y="270"/>
                    <a:pt x="35" y="270"/>
                    <a:pt x="35" y="270"/>
                  </a:cubicBezTo>
                  <a:cubicBezTo>
                    <a:pt x="24" y="260"/>
                    <a:pt x="24" y="260"/>
                    <a:pt x="24" y="260"/>
                  </a:cubicBezTo>
                  <a:cubicBezTo>
                    <a:pt x="23" y="256"/>
                    <a:pt x="23" y="256"/>
                    <a:pt x="23" y="256"/>
                  </a:cubicBezTo>
                  <a:cubicBezTo>
                    <a:pt x="16" y="255"/>
                    <a:pt x="16" y="255"/>
                    <a:pt x="16" y="255"/>
                  </a:cubicBezTo>
                  <a:cubicBezTo>
                    <a:pt x="13" y="249"/>
                    <a:pt x="13" y="249"/>
                    <a:pt x="13" y="249"/>
                  </a:cubicBezTo>
                  <a:cubicBezTo>
                    <a:pt x="14" y="240"/>
                    <a:pt x="14" y="240"/>
                    <a:pt x="14" y="240"/>
                  </a:cubicBezTo>
                  <a:cubicBezTo>
                    <a:pt x="7" y="231"/>
                    <a:pt x="7" y="231"/>
                    <a:pt x="7" y="231"/>
                  </a:cubicBezTo>
                  <a:cubicBezTo>
                    <a:pt x="11" y="224"/>
                    <a:pt x="11" y="224"/>
                    <a:pt x="11" y="224"/>
                  </a:cubicBezTo>
                  <a:cubicBezTo>
                    <a:pt x="6" y="215"/>
                    <a:pt x="6" y="215"/>
                    <a:pt x="6" y="215"/>
                  </a:cubicBezTo>
                  <a:cubicBezTo>
                    <a:pt x="4" y="211"/>
                    <a:pt x="4" y="211"/>
                    <a:pt x="4" y="211"/>
                  </a:cubicBezTo>
                  <a:close/>
                  <a:moveTo>
                    <a:pt x="229" y="18"/>
                  </a:moveTo>
                  <a:cubicBezTo>
                    <a:pt x="229" y="18"/>
                    <a:pt x="230" y="22"/>
                    <a:pt x="234" y="26"/>
                  </a:cubicBezTo>
                  <a:cubicBezTo>
                    <a:pt x="238" y="30"/>
                    <a:pt x="242" y="26"/>
                    <a:pt x="245" y="26"/>
                  </a:cubicBezTo>
                  <a:cubicBezTo>
                    <a:pt x="248" y="27"/>
                    <a:pt x="252" y="25"/>
                    <a:pt x="256" y="23"/>
                  </a:cubicBezTo>
                  <a:cubicBezTo>
                    <a:pt x="259" y="22"/>
                    <a:pt x="263" y="17"/>
                    <a:pt x="265" y="13"/>
                  </a:cubicBezTo>
                  <a:cubicBezTo>
                    <a:pt x="267" y="9"/>
                    <a:pt x="268" y="7"/>
                    <a:pt x="266" y="3"/>
                  </a:cubicBezTo>
                  <a:cubicBezTo>
                    <a:pt x="263" y="0"/>
                    <a:pt x="260" y="0"/>
                    <a:pt x="259" y="1"/>
                  </a:cubicBezTo>
                  <a:cubicBezTo>
                    <a:pt x="257" y="2"/>
                    <a:pt x="251" y="3"/>
                    <a:pt x="251" y="6"/>
                  </a:cubicBezTo>
                  <a:cubicBezTo>
                    <a:pt x="250" y="9"/>
                    <a:pt x="247" y="10"/>
                    <a:pt x="246" y="9"/>
                  </a:cubicBezTo>
                  <a:cubicBezTo>
                    <a:pt x="244" y="8"/>
                    <a:pt x="241" y="9"/>
                    <a:pt x="239" y="11"/>
                  </a:cubicBezTo>
                  <a:cubicBezTo>
                    <a:pt x="237" y="14"/>
                    <a:pt x="239" y="16"/>
                    <a:pt x="236" y="17"/>
                  </a:cubicBezTo>
                  <a:cubicBezTo>
                    <a:pt x="233" y="17"/>
                    <a:pt x="229" y="18"/>
                    <a:pt x="229" y="18"/>
                  </a:cubicBezTo>
                  <a:close/>
                  <a:moveTo>
                    <a:pt x="217" y="54"/>
                  </a:moveTo>
                  <a:cubicBezTo>
                    <a:pt x="217" y="54"/>
                    <a:pt x="221" y="54"/>
                    <a:pt x="223" y="53"/>
                  </a:cubicBezTo>
                  <a:cubicBezTo>
                    <a:pt x="224" y="53"/>
                    <a:pt x="225" y="49"/>
                    <a:pt x="225" y="48"/>
                  </a:cubicBezTo>
                  <a:cubicBezTo>
                    <a:pt x="224" y="46"/>
                    <a:pt x="220" y="45"/>
                    <a:pt x="222" y="45"/>
                  </a:cubicBezTo>
                  <a:cubicBezTo>
                    <a:pt x="224" y="45"/>
                    <a:pt x="226" y="44"/>
                    <a:pt x="228" y="41"/>
                  </a:cubicBezTo>
                  <a:cubicBezTo>
                    <a:pt x="230" y="38"/>
                    <a:pt x="227" y="36"/>
                    <a:pt x="225" y="32"/>
                  </a:cubicBezTo>
                  <a:cubicBezTo>
                    <a:pt x="223" y="29"/>
                    <a:pt x="221" y="24"/>
                    <a:pt x="217" y="23"/>
                  </a:cubicBezTo>
                  <a:cubicBezTo>
                    <a:pt x="213" y="21"/>
                    <a:pt x="205" y="25"/>
                    <a:pt x="203" y="27"/>
                  </a:cubicBezTo>
                  <a:cubicBezTo>
                    <a:pt x="201" y="29"/>
                    <a:pt x="199" y="32"/>
                    <a:pt x="197" y="31"/>
                  </a:cubicBezTo>
                  <a:cubicBezTo>
                    <a:pt x="195" y="30"/>
                    <a:pt x="189" y="30"/>
                    <a:pt x="188" y="32"/>
                  </a:cubicBezTo>
                  <a:cubicBezTo>
                    <a:pt x="187" y="35"/>
                    <a:pt x="192" y="40"/>
                    <a:pt x="193" y="42"/>
                  </a:cubicBezTo>
                  <a:cubicBezTo>
                    <a:pt x="193" y="43"/>
                    <a:pt x="190" y="46"/>
                    <a:pt x="188" y="44"/>
                  </a:cubicBezTo>
                  <a:cubicBezTo>
                    <a:pt x="186" y="42"/>
                    <a:pt x="183" y="49"/>
                    <a:pt x="179" y="45"/>
                  </a:cubicBezTo>
                  <a:cubicBezTo>
                    <a:pt x="175" y="40"/>
                    <a:pt x="169" y="44"/>
                    <a:pt x="169" y="47"/>
                  </a:cubicBezTo>
                  <a:cubicBezTo>
                    <a:pt x="168" y="50"/>
                    <a:pt x="168" y="62"/>
                    <a:pt x="173" y="67"/>
                  </a:cubicBezTo>
                  <a:cubicBezTo>
                    <a:pt x="178" y="71"/>
                    <a:pt x="177" y="74"/>
                    <a:pt x="180" y="76"/>
                  </a:cubicBezTo>
                  <a:cubicBezTo>
                    <a:pt x="183" y="78"/>
                    <a:pt x="202" y="79"/>
                    <a:pt x="204" y="79"/>
                  </a:cubicBezTo>
                  <a:cubicBezTo>
                    <a:pt x="207" y="78"/>
                    <a:pt x="201" y="72"/>
                    <a:pt x="202" y="68"/>
                  </a:cubicBezTo>
                  <a:cubicBezTo>
                    <a:pt x="202" y="64"/>
                    <a:pt x="206" y="66"/>
                    <a:pt x="208" y="63"/>
                  </a:cubicBezTo>
                  <a:cubicBezTo>
                    <a:pt x="210" y="60"/>
                    <a:pt x="217" y="54"/>
                    <a:pt x="217" y="54"/>
                  </a:cubicBezTo>
                  <a:close/>
                  <a:moveTo>
                    <a:pt x="222" y="79"/>
                  </a:moveTo>
                  <a:cubicBezTo>
                    <a:pt x="221" y="82"/>
                    <a:pt x="220" y="88"/>
                    <a:pt x="224" y="89"/>
                  </a:cubicBezTo>
                  <a:cubicBezTo>
                    <a:pt x="227" y="90"/>
                    <a:pt x="232" y="84"/>
                    <a:pt x="230" y="81"/>
                  </a:cubicBezTo>
                  <a:cubicBezTo>
                    <a:pt x="228" y="77"/>
                    <a:pt x="222" y="79"/>
                    <a:pt x="222" y="79"/>
                  </a:cubicBezTo>
                  <a:close/>
                  <a:moveTo>
                    <a:pt x="234" y="90"/>
                  </a:moveTo>
                  <a:cubicBezTo>
                    <a:pt x="234" y="90"/>
                    <a:pt x="237" y="95"/>
                    <a:pt x="235" y="98"/>
                  </a:cubicBezTo>
                  <a:cubicBezTo>
                    <a:pt x="233" y="100"/>
                    <a:pt x="235" y="107"/>
                    <a:pt x="237" y="103"/>
                  </a:cubicBezTo>
                  <a:cubicBezTo>
                    <a:pt x="239" y="100"/>
                    <a:pt x="244" y="98"/>
                    <a:pt x="246" y="98"/>
                  </a:cubicBezTo>
                  <a:cubicBezTo>
                    <a:pt x="248" y="98"/>
                    <a:pt x="262" y="91"/>
                    <a:pt x="261" y="86"/>
                  </a:cubicBezTo>
                  <a:cubicBezTo>
                    <a:pt x="261" y="82"/>
                    <a:pt x="258" y="81"/>
                    <a:pt x="250" y="80"/>
                  </a:cubicBezTo>
                  <a:cubicBezTo>
                    <a:pt x="243" y="79"/>
                    <a:pt x="239" y="80"/>
                    <a:pt x="236" y="82"/>
                  </a:cubicBezTo>
                  <a:cubicBezTo>
                    <a:pt x="234" y="83"/>
                    <a:pt x="234" y="90"/>
                    <a:pt x="234" y="90"/>
                  </a:cubicBezTo>
                  <a:close/>
                  <a:moveTo>
                    <a:pt x="15" y="190"/>
                  </a:moveTo>
                  <a:cubicBezTo>
                    <a:pt x="11" y="191"/>
                    <a:pt x="8" y="198"/>
                    <a:pt x="5" y="199"/>
                  </a:cubicBezTo>
                  <a:cubicBezTo>
                    <a:pt x="1" y="200"/>
                    <a:pt x="11" y="204"/>
                    <a:pt x="16" y="204"/>
                  </a:cubicBezTo>
                  <a:cubicBezTo>
                    <a:pt x="20" y="204"/>
                    <a:pt x="23" y="198"/>
                    <a:pt x="22" y="194"/>
                  </a:cubicBezTo>
                  <a:cubicBezTo>
                    <a:pt x="21" y="190"/>
                    <a:pt x="15" y="190"/>
                    <a:pt x="15" y="190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53" name="Freeform 69"/>
            <p:cNvSpPr>
              <a:spLocks/>
            </p:cNvSpPr>
            <p:nvPr/>
          </p:nvSpPr>
          <p:spPr bwMode="auto">
            <a:xfrm>
              <a:off x="1665" y="2986"/>
              <a:ext cx="654" cy="384"/>
            </a:xfrm>
            <a:custGeom>
              <a:avLst/>
              <a:gdLst>
                <a:gd name="T0" fmla="*/ 639 w 654"/>
                <a:gd name="T1" fmla="*/ 84 h 384"/>
                <a:gd name="T2" fmla="*/ 650 w 654"/>
                <a:gd name="T3" fmla="*/ 115 h 384"/>
                <a:gd name="T4" fmla="*/ 608 w 654"/>
                <a:gd name="T5" fmla="*/ 136 h 384"/>
                <a:gd name="T6" fmla="*/ 533 w 654"/>
                <a:gd name="T7" fmla="*/ 169 h 384"/>
                <a:gd name="T8" fmla="*/ 468 w 654"/>
                <a:gd name="T9" fmla="*/ 215 h 384"/>
                <a:gd name="T10" fmla="*/ 446 w 654"/>
                <a:gd name="T11" fmla="*/ 205 h 384"/>
                <a:gd name="T12" fmla="*/ 400 w 654"/>
                <a:gd name="T13" fmla="*/ 261 h 384"/>
                <a:gd name="T14" fmla="*/ 373 w 654"/>
                <a:gd name="T15" fmla="*/ 307 h 384"/>
                <a:gd name="T16" fmla="*/ 368 w 654"/>
                <a:gd name="T17" fmla="*/ 340 h 384"/>
                <a:gd name="T18" fmla="*/ 345 w 654"/>
                <a:gd name="T19" fmla="*/ 373 h 384"/>
                <a:gd name="T20" fmla="*/ 275 w 654"/>
                <a:gd name="T21" fmla="*/ 361 h 384"/>
                <a:gd name="T22" fmla="*/ 241 w 654"/>
                <a:gd name="T23" fmla="*/ 363 h 384"/>
                <a:gd name="T24" fmla="*/ 212 w 654"/>
                <a:gd name="T25" fmla="*/ 361 h 384"/>
                <a:gd name="T26" fmla="*/ 170 w 654"/>
                <a:gd name="T27" fmla="*/ 355 h 384"/>
                <a:gd name="T28" fmla="*/ 150 w 654"/>
                <a:gd name="T29" fmla="*/ 325 h 384"/>
                <a:gd name="T30" fmla="*/ 135 w 654"/>
                <a:gd name="T31" fmla="*/ 334 h 384"/>
                <a:gd name="T32" fmla="*/ 118 w 654"/>
                <a:gd name="T33" fmla="*/ 344 h 384"/>
                <a:gd name="T34" fmla="*/ 95 w 654"/>
                <a:gd name="T35" fmla="*/ 359 h 384"/>
                <a:gd name="T36" fmla="*/ 72 w 654"/>
                <a:gd name="T37" fmla="*/ 353 h 384"/>
                <a:gd name="T38" fmla="*/ 39 w 654"/>
                <a:gd name="T39" fmla="*/ 348 h 384"/>
                <a:gd name="T40" fmla="*/ 14 w 654"/>
                <a:gd name="T41" fmla="*/ 375 h 384"/>
                <a:gd name="T42" fmla="*/ 10 w 654"/>
                <a:gd name="T43" fmla="*/ 342 h 384"/>
                <a:gd name="T44" fmla="*/ 8 w 654"/>
                <a:gd name="T45" fmla="*/ 313 h 384"/>
                <a:gd name="T46" fmla="*/ 27 w 654"/>
                <a:gd name="T47" fmla="*/ 284 h 384"/>
                <a:gd name="T48" fmla="*/ 31 w 654"/>
                <a:gd name="T49" fmla="*/ 267 h 384"/>
                <a:gd name="T50" fmla="*/ 85 w 654"/>
                <a:gd name="T51" fmla="*/ 244 h 384"/>
                <a:gd name="T52" fmla="*/ 116 w 654"/>
                <a:gd name="T53" fmla="*/ 178 h 384"/>
                <a:gd name="T54" fmla="*/ 77 w 654"/>
                <a:gd name="T55" fmla="*/ 192 h 384"/>
                <a:gd name="T56" fmla="*/ 64 w 654"/>
                <a:gd name="T57" fmla="*/ 163 h 384"/>
                <a:gd name="T58" fmla="*/ 89 w 654"/>
                <a:gd name="T59" fmla="*/ 134 h 384"/>
                <a:gd name="T60" fmla="*/ 95 w 654"/>
                <a:gd name="T61" fmla="*/ 109 h 384"/>
                <a:gd name="T62" fmla="*/ 83 w 654"/>
                <a:gd name="T63" fmla="*/ 55 h 384"/>
                <a:gd name="T64" fmla="*/ 122 w 654"/>
                <a:gd name="T65" fmla="*/ 73 h 384"/>
                <a:gd name="T66" fmla="*/ 173 w 654"/>
                <a:gd name="T67" fmla="*/ 94 h 384"/>
                <a:gd name="T68" fmla="*/ 208 w 654"/>
                <a:gd name="T69" fmla="*/ 80 h 384"/>
                <a:gd name="T70" fmla="*/ 214 w 654"/>
                <a:gd name="T71" fmla="*/ 25 h 384"/>
                <a:gd name="T72" fmla="*/ 308 w 654"/>
                <a:gd name="T73" fmla="*/ 0 h 384"/>
                <a:gd name="T74" fmla="*/ 364 w 654"/>
                <a:gd name="T75" fmla="*/ 21 h 384"/>
                <a:gd name="T76" fmla="*/ 425 w 654"/>
                <a:gd name="T77" fmla="*/ 65 h 384"/>
                <a:gd name="T78" fmla="*/ 518 w 654"/>
                <a:gd name="T79" fmla="*/ 102 h 384"/>
                <a:gd name="T80" fmla="*/ 579 w 654"/>
                <a:gd name="T81" fmla="*/ 77 h 384"/>
                <a:gd name="T82" fmla="*/ 621 w 654"/>
                <a:gd name="T83" fmla="*/ 65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54" h="384">
                  <a:moveTo>
                    <a:pt x="654" y="61"/>
                  </a:moveTo>
                  <a:lnTo>
                    <a:pt x="643" y="67"/>
                  </a:lnTo>
                  <a:lnTo>
                    <a:pt x="639" y="84"/>
                  </a:lnTo>
                  <a:lnTo>
                    <a:pt x="652" y="96"/>
                  </a:lnTo>
                  <a:lnTo>
                    <a:pt x="637" y="107"/>
                  </a:lnTo>
                  <a:lnTo>
                    <a:pt x="650" y="115"/>
                  </a:lnTo>
                  <a:lnTo>
                    <a:pt x="633" y="123"/>
                  </a:lnTo>
                  <a:lnTo>
                    <a:pt x="618" y="136"/>
                  </a:lnTo>
                  <a:lnTo>
                    <a:pt x="608" y="136"/>
                  </a:lnTo>
                  <a:lnTo>
                    <a:pt x="604" y="153"/>
                  </a:lnTo>
                  <a:lnTo>
                    <a:pt x="566" y="153"/>
                  </a:lnTo>
                  <a:lnTo>
                    <a:pt x="533" y="169"/>
                  </a:lnTo>
                  <a:lnTo>
                    <a:pt x="531" y="184"/>
                  </a:lnTo>
                  <a:lnTo>
                    <a:pt x="502" y="184"/>
                  </a:lnTo>
                  <a:lnTo>
                    <a:pt x="468" y="215"/>
                  </a:lnTo>
                  <a:lnTo>
                    <a:pt x="454" y="217"/>
                  </a:lnTo>
                  <a:lnTo>
                    <a:pt x="458" y="209"/>
                  </a:lnTo>
                  <a:lnTo>
                    <a:pt x="446" y="205"/>
                  </a:lnTo>
                  <a:lnTo>
                    <a:pt x="414" y="236"/>
                  </a:lnTo>
                  <a:lnTo>
                    <a:pt x="416" y="255"/>
                  </a:lnTo>
                  <a:lnTo>
                    <a:pt x="400" y="261"/>
                  </a:lnTo>
                  <a:lnTo>
                    <a:pt x="400" y="280"/>
                  </a:lnTo>
                  <a:lnTo>
                    <a:pt x="379" y="288"/>
                  </a:lnTo>
                  <a:lnTo>
                    <a:pt x="373" y="307"/>
                  </a:lnTo>
                  <a:lnTo>
                    <a:pt x="375" y="321"/>
                  </a:lnTo>
                  <a:lnTo>
                    <a:pt x="373" y="325"/>
                  </a:lnTo>
                  <a:lnTo>
                    <a:pt x="368" y="340"/>
                  </a:lnTo>
                  <a:lnTo>
                    <a:pt x="350" y="359"/>
                  </a:lnTo>
                  <a:lnTo>
                    <a:pt x="352" y="369"/>
                  </a:lnTo>
                  <a:lnTo>
                    <a:pt x="345" y="373"/>
                  </a:lnTo>
                  <a:lnTo>
                    <a:pt x="337" y="384"/>
                  </a:lnTo>
                  <a:lnTo>
                    <a:pt x="312" y="382"/>
                  </a:lnTo>
                  <a:lnTo>
                    <a:pt x="275" y="361"/>
                  </a:lnTo>
                  <a:lnTo>
                    <a:pt x="258" y="355"/>
                  </a:lnTo>
                  <a:lnTo>
                    <a:pt x="248" y="367"/>
                  </a:lnTo>
                  <a:lnTo>
                    <a:pt x="241" y="363"/>
                  </a:lnTo>
                  <a:lnTo>
                    <a:pt x="233" y="359"/>
                  </a:lnTo>
                  <a:lnTo>
                    <a:pt x="227" y="369"/>
                  </a:lnTo>
                  <a:lnTo>
                    <a:pt x="212" y="361"/>
                  </a:lnTo>
                  <a:lnTo>
                    <a:pt x="202" y="367"/>
                  </a:lnTo>
                  <a:lnTo>
                    <a:pt x="181" y="350"/>
                  </a:lnTo>
                  <a:lnTo>
                    <a:pt x="170" y="355"/>
                  </a:lnTo>
                  <a:lnTo>
                    <a:pt x="160" y="348"/>
                  </a:lnTo>
                  <a:lnTo>
                    <a:pt x="162" y="334"/>
                  </a:lnTo>
                  <a:lnTo>
                    <a:pt x="150" y="325"/>
                  </a:lnTo>
                  <a:lnTo>
                    <a:pt x="143" y="332"/>
                  </a:lnTo>
                  <a:lnTo>
                    <a:pt x="139" y="330"/>
                  </a:lnTo>
                  <a:lnTo>
                    <a:pt x="135" y="334"/>
                  </a:lnTo>
                  <a:lnTo>
                    <a:pt x="118" y="328"/>
                  </a:lnTo>
                  <a:lnTo>
                    <a:pt x="112" y="340"/>
                  </a:lnTo>
                  <a:lnTo>
                    <a:pt x="118" y="344"/>
                  </a:lnTo>
                  <a:lnTo>
                    <a:pt x="118" y="353"/>
                  </a:lnTo>
                  <a:lnTo>
                    <a:pt x="114" y="357"/>
                  </a:lnTo>
                  <a:lnTo>
                    <a:pt x="95" y="359"/>
                  </a:lnTo>
                  <a:lnTo>
                    <a:pt x="89" y="367"/>
                  </a:lnTo>
                  <a:lnTo>
                    <a:pt x="81" y="367"/>
                  </a:lnTo>
                  <a:lnTo>
                    <a:pt x="72" y="353"/>
                  </a:lnTo>
                  <a:lnTo>
                    <a:pt x="60" y="363"/>
                  </a:lnTo>
                  <a:lnTo>
                    <a:pt x="54" y="359"/>
                  </a:lnTo>
                  <a:lnTo>
                    <a:pt x="39" y="348"/>
                  </a:lnTo>
                  <a:lnTo>
                    <a:pt x="27" y="353"/>
                  </a:lnTo>
                  <a:lnTo>
                    <a:pt x="25" y="365"/>
                  </a:lnTo>
                  <a:lnTo>
                    <a:pt x="14" y="375"/>
                  </a:lnTo>
                  <a:lnTo>
                    <a:pt x="8" y="371"/>
                  </a:lnTo>
                  <a:lnTo>
                    <a:pt x="10" y="363"/>
                  </a:lnTo>
                  <a:lnTo>
                    <a:pt x="10" y="342"/>
                  </a:lnTo>
                  <a:lnTo>
                    <a:pt x="0" y="334"/>
                  </a:lnTo>
                  <a:lnTo>
                    <a:pt x="2" y="323"/>
                  </a:lnTo>
                  <a:lnTo>
                    <a:pt x="8" y="313"/>
                  </a:lnTo>
                  <a:lnTo>
                    <a:pt x="12" y="300"/>
                  </a:lnTo>
                  <a:lnTo>
                    <a:pt x="25" y="300"/>
                  </a:lnTo>
                  <a:lnTo>
                    <a:pt x="27" y="284"/>
                  </a:lnTo>
                  <a:lnTo>
                    <a:pt x="35" y="271"/>
                  </a:lnTo>
                  <a:lnTo>
                    <a:pt x="27" y="265"/>
                  </a:lnTo>
                  <a:lnTo>
                    <a:pt x="31" y="267"/>
                  </a:lnTo>
                  <a:lnTo>
                    <a:pt x="54" y="259"/>
                  </a:lnTo>
                  <a:lnTo>
                    <a:pt x="64" y="267"/>
                  </a:lnTo>
                  <a:lnTo>
                    <a:pt x="85" y="244"/>
                  </a:lnTo>
                  <a:lnTo>
                    <a:pt x="77" y="236"/>
                  </a:lnTo>
                  <a:lnTo>
                    <a:pt x="127" y="192"/>
                  </a:lnTo>
                  <a:lnTo>
                    <a:pt x="116" y="178"/>
                  </a:lnTo>
                  <a:lnTo>
                    <a:pt x="97" y="175"/>
                  </a:lnTo>
                  <a:lnTo>
                    <a:pt x="87" y="182"/>
                  </a:lnTo>
                  <a:lnTo>
                    <a:pt x="77" y="192"/>
                  </a:lnTo>
                  <a:lnTo>
                    <a:pt x="58" y="186"/>
                  </a:lnTo>
                  <a:lnTo>
                    <a:pt x="56" y="173"/>
                  </a:lnTo>
                  <a:lnTo>
                    <a:pt x="64" y="163"/>
                  </a:lnTo>
                  <a:lnTo>
                    <a:pt x="70" y="148"/>
                  </a:lnTo>
                  <a:lnTo>
                    <a:pt x="89" y="146"/>
                  </a:lnTo>
                  <a:lnTo>
                    <a:pt x="89" y="134"/>
                  </a:lnTo>
                  <a:lnTo>
                    <a:pt x="83" y="125"/>
                  </a:lnTo>
                  <a:lnTo>
                    <a:pt x="83" y="117"/>
                  </a:lnTo>
                  <a:lnTo>
                    <a:pt x="95" y="109"/>
                  </a:lnTo>
                  <a:lnTo>
                    <a:pt x="97" y="86"/>
                  </a:lnTo>
                  <a:lnTo>
                    <a:pt x="85" y="75"/>
                  </a:lnTo>
                  <a:lnTo>
                    <a:pt x="83" y="55"/>
                  </a:lnTo>
                  <a:lnTo>
                    <a:pt x="89" y="55"/>
                  </a:lnTo>
                  <a:lnTo>
                    <a:pt x="104" y="61"/>
                  </a:lnTo>
                  <a:lnTo>
                    <a:pt x="122" y="73"/>
                  </a:lnTo>
                  <a:lnTo>
                    <a:pt x="143" y="84"/>
                  </a:lnTo>
                  <a:lnTo>
                    <a:pt x="152" y="102"/>
                  </a:lnTo>
                  <a:lnTo>
                    <a:pt x="173" y="94"/>
                  </a:lnTo>
                  <a:lnTo>
                    <a:pt x="202" y="111"/>
                  </a:lnTo>
                  <a:lnTo>
                    <a:pt x="216" y="94"/>
                  </a:lnTo>
                  <a:lnTo>
                    <a:pt x="208" y="80"/>
                  </a:lnTo>
                  <a:lnTo>
                    <a:pt x="212" y="65"/>
                  </a:lnTo>
                  <a:lnTo>
                    <a:pt x="202" y="46"/>
                  </a:lnTo>
                  <a:lnTo>
                    <a:pt x="214" y="25"/>
                  </a:lnTo>
                  <a:lnTo>
                    <a:pt x="227" y="7"/>
                  </a:lnTo>
                  <a:lnTo>
                    <a:pt x="302" y="9"/>
                  </a:lnTo>
                  <a:lnTo>
                    <a:pt x="308" y="0"/>
                  </a:lnTo>
                  <a:lnTo>
                    <a:pt x="335" y="2"/>
                  </a:lnTo>
                  <a:lnTo>
                    <a:pt x="348" y="17"/>
                  </a:lnTo>
                  <a:lnTo>
                    <a:pt x="364" y="21"/>
                  </a:lnTo>
                  <a:lnTo>
                    <a:pt x="395" y="44"/>
                  </a:lnTo>
                  <a:lnTo>
                    <a:pt x="412" y="50"/>
                  </a:lnTo>
                  <a:lnTo>
                    <a:pt x="425" y="65"/>
                  </a:lnTo>
                  <a:lnTo>
                    <a:pt x="452" y="69"/>
                  </a:lnTo>
                  <a:lnTo>
                    <a:pt x="500" y="102"/>
                  </a:lnTo>
                  <a:lnTo>
                    <a:pt x="518" y="102"/>
                  </a:lnTo>
                  <a:lnTo>
                    <a:pt x="527" y="109"/>
                  </a:lnTo>
                  <a:lnTo>
                    <a:pt x="560" y="100"/>
                  </a:lnTo>
                  <a:lnTo>
                    <a:pt x="579" y="77"/>
                  </a:lnTo>
                  <a:lnTo>
                    <a:pt x="600" y="82"/>
                  </a:lnTo>
                  <a:lnTo>
                    <a:pt x="606" y="67"/>
                  </a:lnTo>
                  <a:lnTo>
                    <a:pt x="621" y="65"/>
                  </a:lnTo>
                  <a:lnTo>
                    <a:pt x="637" y="52"/>
                  </a:lnTo>
                  <a:lnTo>
                    <a:pt x="654" y="61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54" name="Freeform 70"/>
            <p:cNvSpPr>
              <a:spLocks/>
            </p:cNvSpPr>
            <p:nvPr/>
          </p:nvSpPr>
          <p:spPr bwMode="auto">
            <a:xfrm>
              <a:off x="1294" y="2651"/>
              <a:ext cx="323" cy="381"/>
            </a:xfrm>
            <a:custGeom>
              <a:avLst/>
              <a:gdLst>
                <a:gd name="T0" fmla="*/ 0 w 155"/>
                <a:gd name="T1" fmla="*/ 98 h 183"/>
                <a:gd name="T2" fmla="*/ 32 w 155"/>
                <a:gd name="T3" fmla="*/ 98 h 183"/>
                <a:gd name="T4" fmla="*/ 55 w 155"/>
                <a:gd name="T5" fmla="*/ 94 h 183"/>
                <a:gd name="T6" fmla="*/ 60 w 155"/>
                <a:gd name="T7" fmla="*/ 81 h 183"/>
                <a:gd name="T8" fmla="*/ 61 w 155"/>
                <a:gd name="T9" fmla="*/ 62 h 183"/>
                <a:gd name="T10" fmla="*/ 71 w 155"/>
                <a:gd name="T11" fmla="*/ 59 h 183"/>
                <a:gd name="T12" fmla="*/ 77 w 155"/>
                <a:gd name="T13" fmla="*/ 49 h 183"/>
                <a:gd name="T14" fmla="*/ 81 w 155"/>
                <a:gd name="T15" fmla="*/ 41 h 183"/>
                <a:gd name="T16" fmla="*/ 83 w 155"/>
                <a:gd name="T17" fmla="*/ 36 h 183"/>
                <a:gd name="T18" fmla="*/ 91 w 155"/>
                <a:gd name="T19" fmla="*/ 30 h 183"/>
                <a:gd name="T20" fmla="*/ 101 w 155"/>
                <a:gd name="T21" fmla="*/ 21 h 183"/>
                <a:gd name="T22" fmla="*/ 108 w 155"/>
                <a:gd name="T23" fmla="*/ 22 h 183"/>
                <a:gd name="T24" fmla="*/ 120 w 155"/>
                <a:gd name="T25" fmla="*/ 0 h 183"/>
                <a:gd name="T26" fmla="*/ 135 w 155"/>
                <a:gd name="T27" fmla="*/ 12 h 183"/>
                <a:gd name="T28" fmla="*/ 133 w 155"/>
                <a:gd name="T29" fmla="*/ 23 h 183"/>
                <a:gd name="T30" fmla="*/ 137 w 155"/>
                <a:gd name="T31" fmla="*/ 28 h 183"/>
                <a:gd name="T32" fmla="*/ 152 w 155"/>
                <a:gd name="T33" fmla="*/ 33 h 183"/>
                <a:gd name="T34" fmla="*/ 151 w 155"/>
                <a:gd name="T35" fmla="*/ 43 h 183"/>
                <a:gd name="T36" fmla="*/ 151 w 155"/>
                <a:gd name="T37" fmla="*/ 58 h 183"/>
                <a:gd name="T38" fmla="*/ 140 w 155"/>
                <a:gd name="T39" fmla="*/ 65 h 183"/>
                <a:gd name="T40" fmla="*/ 133 w 155"/>
                <a:gd name="T41" fmla="*/ 70 h 183"/>
                <a:gd name="T42" fmla="*/ 126 w 155"/>
                <a:gd name="T43" fmla="*/ 85 h 183"/>
                <a:gd name="T44" fmla="*/ 121 w 155"/>
                <a:gd name="T45" fmla="*/ 93 h 183"/>
                <a:gd name="T46" fmla="*/ 126 w 155"/>
                <a:gd name="T47" fmla="*/ 103 h 183"/>
                <a:gd name="T48" fmla="*/ 125 w 155"/>
                <a:gd name="T49" fmla="*/ 113 h 183"/>
                <a:gd name="T50" fmla="*/ 126 w 155"/>
                <a:gd name="T51" fmla="*/ 116 h 183"/>
                <a:gd name="T52" fmla="*/ 118 w 155"/>
                <a:gd name="T53" fmla="*/ 124 h 183"/>
                <a:gd name="T54" fmla="*/ 109 w 155"/>
                <a:gd name="T55" fmla="*/ 120 h 183"/>
                <a:gd name="T56" fmla="*/ 110 w 155"/>
                <a:gd name="T57" fmla="*/ 130 h 183"/>
                <a:gd name="T58" fmla="*/ 101 w 155"/>
                <a:gd name="T59" fmla="*/ 137 h 183"/>
                <a:gd name="T60" fmla="*/ 102 w 155"/>
                <a:gd name="T61" fmla="*/ 147 h 183"/>
                <a:gd name="T62" fmla="*/ 108 w 155"/>
                <a:gd name="T63" fmla="*/ 152 h 183"/>
                <a:gd name="T64" fmla="*/ 105 w 155"/>
                <a:gd name="T65" fmla="*/ 157 h 183"/>
                <a:gd name="T66" fmla="*/ 98 w 155"/>
                <a:gd name="T67" fmla="*/ 161 h 183"/>
                <a:gd name="T68" fmla="*/ 99 w 155"/>
                <a:gd name="T69" fmla="*/ 170 h 183"/>
                <a:gd name="T70" fmla="*/ 86 w 155"/>
                <a:gd name="T71" fmla="*/ 179 h 183"/>
                <a:gd name="T72" fmla="*/ 82 w 155"/>
                <a:gd name="T73" fmla="*/ 171 h 183"/>
                <a:gd name="T74" fmla="*/ 74 w 155"/>
                <a:gd name="T75" fmla="*/ 170 h 183"/>
                <a:gd name="T76" fmla="*/ 69 w 155"/>
                <a:gd name="T77" fmla="*/ 171 h 183"/>
                <a:gd name="T78" fmla="*/ 65 w 155"/>
                <a:gd name="T79" fmla="*/ 167 h 183"/>
                <a:gd name="T80" fmla="*/ 56 w 155"/>
                <a:gd name="T81" fmla="*/ 169 h 183"/>
                <a:gd name="T82" fmla="*/ 50 w 155"/>
                <a:gd name="T83" fmla="*/ 173 h 183"/>
                <a:gd name="T84" fmla="*/ 45 w 155"/>
                <a:gd name="T85" fmla="*/ 171 h 183"/>
                <a:gd name="T86" fmla="*/ 41 w 155"/>
                <a:gd name="T87" fmla="*/ 178 h 183"/>
                <a:gd name="T88" fmla="*/ 32 w 155"/>
                <a:gd name="T89" fmla="*/ 183 h 183"/>
                <a:gd name="T90" fmla="*/ 24 w 155"/>
                <a:gd name="T91" fmla="*/ 160 h 183"/>
                <a:gd name="T92" fmla="*/ 15 w 155"/>
                <a:gd name="T93" fmla="*/ 156 h 183"/>
                <a:gd name="T94" fmla="*/ 0 w 155"/>
                <a:gd name="T95" fmla="*/ 111 h 183"/>
                <a:gd name="T96" fmla="*/ 0 w 155"/>
                <a:gd name="T97" fmla="*/ 9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5" h="183">
                  <a:moveTo>
                    <a:pt x="0" y="98"/>
                  </a:moveTo>
                  <a:cubicBezTo>
                    <a:pt x="32" y="98"/>
                    <a:pt x="32" y="98"/>
                    <a:pt x="32" y="98"/>
                  </a:cubicBezTo>
                  <a:cubicBezTo>
                    <a:pt x="43" y="98"/>
                    <a:pt x="47" y="95"/>
                    <a:pt x="55" y="94"/>
                  </a:cubicBezTo>
                  <a:cubicBezTo>
                    <a:pt x="62" y="93"/>
                    <a:pt x="59" y="87"/>
                    <a:pt x="60" y="81"/>
                  </a:cubicBezTo>
                  <a:cubicBezTo>
                    <a:pt x="60" y="75"/>
                    <a:pt x="61" y="65"/>
                    <a:pt x="61" y="62"/>
                  </a:cubicBezTo>
                  <a:cubicBezTo>
                    <a:pt x="61" y="59"/>
                    <a:pt x="65" y="59"/>
                    <a:pt x="71" y="59"/>
                  </a:cubicBezTo>
                  <a:cubicBezTo>
                    <a:pt x="77" y="59"/>
                    <a:pt x="77" y="56"/>
                    <a:pt x="77" y="49"/>
                  </a:cubicBezTo>
                  <a:cubicBezTo>
                    <a:pt x="77" y="42"/>
                    <a:pt x="77" y="41"/>
                    <a:pt x="81" y="41"/>
                  </a:cubicBezTo>
                  <a:cubicBezTo>
                    <a:pt x="86" y="42"/>
                    <a:pt x="84" y="40"/>
                    <a:pt x="83" y="36"/>
                  </a:cubicBezTo>
                  <a:cubicBezTo>
                    <a:pt x="83" y="33"/>
                    <a:pt x="89" y="33"/>
                    <a:pt x="91" y="30"/>
                  </a:cubicBezTo>
                  <a:cubicBezTo>
                    <a:pt x="93" y="28"/>
                    <a:pt x="98" y="23"/>
                    <a:pt x="101" y="21"/>
                  </a:cubicBezTo>
                  <a:cubicBezTo>
                    <a:pt x="105" y="19"/>
                    <a:pt x="106" y="23"/>
                    <a:pt x="108" y="22"/>
                  </a:cubicBezTo>
                  <a:cubicBezTo>
                    <a:pt x="109" y="21"/>
                    <a:pt x="115" y="9"/>
                    <a:pt x="120" y="0"/>
                  </a:cubicBezTo>
                  <a:cubicBezTo>
                    <a:pt x="135" y="12"/>
                    <a:pt x="135" y="12"/>
                    <a:pt x="135" y="12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52" y="33"/>
                    <a:pt x="152" y="33"/>
                    <a:pt x="152" y="33"/>
                  </a:cubicBezTo>
                  <a:cubicBezTo>
                    <a:pt x="150" y="37"/>
                    <a:pt x="148" y="35"/>
                    <a:pt x="151" y="43"/>
                  </a:cubicBezTo>
                  <a:cubicBezTo>
                    <a:pt x="155" y="53"/>
                    <a:pt x="153" y="56"/>
                    <a:pt x="151" y="58"/>
                  </a:cubicBezTo>
                  <a:cubicBezTo>
                    <a:pt x="149" y="60"/>
                    <a:pt x="143" y="65"/>
                    <a:pt x="140" y="65"/>
                  </a:cubicBezTo>
                  <a:cubicBezTo>
                    <a:pt x="137" y="66"/>
                    <a:pt x="133" y="66"/>
                    <a:pt x="133" y="70"/>
                  </a:cubicBezTo>
                  <a:cubicBezTo>
                    <a:pt x="133" y="75"/>
                    <a:pt x="130" y="83"/>
                    <a:pt x="126" y="85"/>
                  </a:cubicBezTo>
                  <a:cubicBezTo>
                    <a:pt x="121" y="87"/>
                    <a:pt x="122" y="91"/>
                    <a:pt x="121" y="93"/>
                  </a:cubicBezTo>
                  <a:cubicBezTo>
                    <a:pt x="120" y="95"/>
                    <a:pt x="126" y="98"/>
                    <a:pt x="126" y="103"/>
                  </a:cubicBezTo>
                  <a:cubicBezTo>
                    <a:pt x="126" y="107"/>
                    <a:pt x="124" y="109"/>
                    <a:pt x="125" y="113"/>
                  </a:cubicBezTo>
                  <a:cubicBezTo>
                    <a:pt x="125" y="115"/>
                    <a:pt x="125" y="115"/>
                    <a:pt x="126" y="116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8" y="152"/>
                    <a:pt x="108" y="152"/>
                    <a:pt x="108" y="152"/>
                  </a:cubicBezTo>
                  <a:cubicBezTo>
                    <a:pt x="105" y="157"/>
                    <a:pt x="105" y="157"/>
                    <a:pt x="105" y="157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2" y="171"/>
                    <a:pt x="82" y="171"/>
                    <a:pt x="82" y="171"/>
                  </a:cubicBezTo>
                  <a:cubicBezTo>
                    <a:pt x="74" y="170"/>
                    <a:pt x="74" y="170"/>
                    <a:pt x="74" y="170"/>
                  </a:cubicBezTo>
                  <a:cubicBezTo>
                    <a:pt x="69" y="171"/>
                    <a:pt x="69" y="171"/>
                    <a:pt x="69" y="171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56" y="169"/>
                    <a:pt x="56" y="169"/>
                    <a:pt x="56" y="169"/>
                  </a:cubicBezTo>
                  <a:cubicBezTo>
                    <a:pt x="50" y="173"/>
                    <a:pt x="50" y="173"/>
                    <a:pt x="50" y="173"/>
                  </a:cubicBezTo>
                  <a:cubicBezTo>
                    <a:pt x="45" y="171"/>
                    <a:pt x="45" y="171"/>
                    <a:pt x="45" y="171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24" y="160"/>
                    <a:pt x="24" y="160"/>
                    <a:pt x="24" y="160"/>
                  </a:cubicBezTo>
                  <a:cubicBezTo>
                    <a:pt x="15" y="156"/>
                    <a:pt x="15" y="156"/>
                    <a:pt x="15" y="156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98"/>
                  </a:lnTo>
                  <a:close/>
                </a:path>
              </a:pathLst>
            </a:custGeom>
            <a:solidFill>
              <a:srgbClr val="2CACBA"/>
            </a:solidFill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55" name="Freeform 71"/>
            <p:cNvSpPr>
              <a:spLocks/>
            </p:cNvSpPr>
            <p:nvPr/>
          </p:nvSpPr>
          <p:spPr bwMode="auto">
            <a:xfrm>
              <a:off x="827" y="3905"/>
              <a:ext cx="89" cy="77"/>
            </a:xfrm>
            <a:custGeom>
              <a:avLst/>
              <a:gdLst>
                <a:gd name="T0" fmla="*/ 34 w 43"/>
                <a:gd name="T1" fmla="*/ 2 h 37"/>
                <a:gd name="T2" fmla="*/ 36 w 43"/>
                <a:gd name="T3" fmla="*/ 3 h 37"/>
                <a:gd name="T4" fmla="*/ 37 w 43"/>
                <a:gd name="T5" fmla="*/ 6 h 37"/>
                <a:gd name="T6" fmla="*/ 39 w 43"/>
                <a:gd name="T7" fmla="*/ 11 h 37"/>
                <a:gd name="T8" fmla="*/ 43 w 43"/>
                <a:gd name="T9" fmla="*/ 17 h 37"/>
                <a:gd name="T10" fmla="*/ 37 w 43"/>
                <a:gd name="T11" fmla="*/ 19 h 37"/>
                <a:gd name="T12" fmla="*/ 37 w 43"/>
                <a:gd name="T13" fmla="*/ 22 h 37"/>
                <a:gd name="T14" fmla="*/ 40 w 43"/>
                <a:gd name="T15" fmla="*/ 26 h 37"/>
                <a:gd name="T16" fmla="*/ 39 w 43"/>
                <a:gd name="T17" fmla="*/ 30 h 37"/>
                <a:gd name="T18" fmla="*/ 38 w 43"/>
                <a:gd name="T19" fmla="*/ 32 h 37"/>
                <a:gd name="T20" fmla="*/ 37 w 43"/>
                <a:gd name="T21" fmla="*/ 32 h 37"/>
                <a:gd name="T22" fmla="*/ 29 w 43"/>
                <a:gd name="T23" fmla="*/ 35 h 37"/>
                <a:gd name="T24" fmla="*/ 24 w 43"/>
                <a:gd name="T25" fmla="*/ 37 h 37"/>
                <a:gd name="T26" fmla="*/ 24 w 43"/>
                <a:gd name="T27" fmla="*/ 37 h 37"/>
                <a:gd name="T28" fmla="*/ 14 w 43"/>
                <a:gd name="T29" fmla="*/ 31 h 37"/>
                <a:gd name="T30" fmla="*/ 5 w 43"/>
                <a:gd name="T31" fmla="*/ 15 h 37"/>
                <a:gd name="T32" fmla="*/ 0 w 43"/>
                <a:gd name="T33" fmla="*/ 8 h 37"/>
                <a:gd name="T34" fmla="*/ 2 w 43"/>
                <a:gd name="T35" fmla="*/ 7 h 37"/>
                <a:gd name="T36" fmla="*/ 8 w 43"/>
                <a:gd name="T37" fmla="*/ 4 h 37"/>
                <a:gd name="T38" fmla="*/ 15 w 43"/>
                <a:gd name="T39" fmla="*/ 0 h 37"/>
                <a:gd name="T40" fmla="*/ 20 w 43"/>
                <a:gd name="T41" fmla="*/ 6 h 37"/>
                <a:gd name="T42" fmla="*/ 28 w 43"/>
                <a:gd name="T43" fmla="*/ 8 h 37"/>
                <a:gd name="T44" fmla="*/ 33 w 43"/>
                <a:gd name="T45" fmla="*/ 3 h 37"/>
                <a:gd name="T46" fmla="*/ 34 w 43"/>
                <a:gd name="T47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37">
                  <a:moveTo>
                    <a:pt x="34" y="2"/>
                  </a:moveTo>
                  <a:cubicBezTo>
                    <a:pt x="36" y="3"/>
                    <a:pt x="36" y="3"/>
                    <a:pt x="36" y="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37" y="18"/>
                    <a:pt x="37" y="19"/>
                  </a:cubicBezTo>
                  <a:cubicBezTo>
                    <a:pt x="36" y="20"/>
                    <a:pt x="37" y="22"/>
                    <a:pt x="37" y="22"/>
                  </a:cubicBezTo>
                  <a:cubicBezTo>
                    <a:pt x="37" y="22"/>
                    <a:pt x="40" y="26"/>
                    <a:pt x="40" y="26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7" y="36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1" y="34"/>
                    <a:pt x="17" y="34"/>
                    <a:pt x="14" y="31"/>
                  </a:cubicBezTo>
                  <a:cubicBezTo>
                    <a:pt x="11" y="28"/>
                    <a:pt x="7" y="22"/>
                    <a:pt x="5" y="15"/>
                  </a:cubicBezTo>
                  <a:cubicBezTo>
                    <a:pt x="4" y="12"/>
                    <a:pt x="2" y="10"/>
                    <a:pt x="0" y="8"/>
                  </a:cubicBezTo>
                  <a:cubicBezTo>
                    <a:pt x="1" y="8"/>
                    <a:pt x="1" y="7"/>
                    <a:pt x="2" y="7"/>
                  </a:cubicBezTo>
                  <a:cubicBezTo>
                    <a:pt x="3" y="5"/>
                    <a:pt x="7" y="4"/>
                    <a:pt x="8" y="4"/>
                  </a:cubicBezTo>
                  <a:cubicBezTo>
                    <a:pt x="9" y="3"/>
                    <a:pt x="13" y="1"/>
                    <a:pt x="15" y="0"/>
                  </a:cubicBezTo>
                  <a:cubicBezTo>
                    <a:pt x="17" y="0"/>
                    <a:pt x="19" y="5"/>
                    <a:pt x="20" y="6"/>
                  </a:cubicBezTo>
                  <a:cubicBezTo>
                    <a:pt x="21" y="8"/>
                    <a:pt x="26" y="8"/>
                    <a:pt x="28" y="8"/>
                  </a:cubicBezTo>
                  <a:cubicBezTo>
                    <a:pt x="29" y="8"/>
                    <a:pt x="32" y="6"/>
                    <a:pt x="33" y="3"/>
                  </a:cubicBezTo>
                  <a:cubicBezTo>
                    <a:pt x="34" y="3"/>
                    <a:pt x="34" y="2"/>
                    <a:pt x="34" y="2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56" name="Freeform 72"/>
            <p:cNvSpPr>
              <a:spLocks/>
            </p:cNvSpPr>
            <p:nvPr/>
          </p:nvSpPr>
          <p:spPr bwMode="auto">
            <a:xfrm>
              <a:off x="877" y="3972"/>
              <a:ext cx="89" cy="63"/>
            </a:xfrm>
            <a:custGeom>
              <a:avLst/>
              <a:gdLst>
                <a:gd name="T0" fmla="*/ 0 w 43"/>
                <a:gd name="T1" fmla="*/ 5 h 30"/>
                <a:gd name="T2" fmla="*/ 5 w 43"/>
                <a:gd name="T3" fmla="*/ 3 h 30"/>
                <a:gd name="T4" fmla="*/ 13 w 43"/>
                <a:gd name="T5" fmla="*/ 0 h 30"/>
                <a:gd name="T6" fmla="*/ 16 w 43"/>
                <a:gd name="T7" fmla="*/ 0 h 30"/>
                <a:gd name="T8" fmla="*/ 22 w 43"/>
                <a:gd name="T9" fmla="*/ 1 h 30"/>
                <a:gd name="T10" fmla="*/ 26 w 43"/>
                <a:gd name="T11" fmla="*/ 3 h 30"/>
                <a:gd name="T12" fmla="*/ 32 w 43"/>
                <a:gd name="T13" fmla="*/ 12 h 30"/>
                <a:gd name="T14" fmla="*/ 37 w 43"/>
                <a:gd name="T15" fmla="*/ 11 h 30"/>
                <a:gd name="T16" fmla="*/ 43 w 43"/>
                <a:gd name="T17" fmla="*/ 15 h 30"/>
                <a:gd name="T18" fmla="*/ 43 w 43"/>
                <a:gd name="T19" fmla="*/ 19 h 30"/>
                <a:gd name="T20" fmla="*/ 43 w 43"/>
                <a:gd name="T21" fmla="*/ 20 h 30"/>
                <a:gd name="T22" fmla="*/ 42 w 43"/>
                <a:gd name="T23" fmla="*/ 20 h 30"/>
                <a:gd name="T24" fmla="*/ 38 w 43"/>
                <a:gd name="T25" fmla="*/ 21 h 30"/>
                <a:gd name="T26" fmla="*/ 38 w 43"/>
                <a:gd name="T27" fmla="*/ 27 h 30"/>
                <a:gd name="T28" fmla="*/ 35 w 43"/>
                <a:gd name="T29" fmla="*/ 27 h 30"/>
                <a:gd name="T30" fmla="*/ 29 w 43"/>
                <a:gd name="T31" fmla="*/ 30 h 30"/>
                <a:gd name="T32" fmla="*/ 26 w 43"/>
                <a:gd name="T33" fmla="*/ 28 h 30"/>
                <a:gd name="T34" fmla="*/ 20 w 43"/>
                <a:gd name="T35" fmla="*/ 27 h 30"/>
                <a:gd name="T36" fmla="*/ 12 w 43"/>
                <a:gd name="T37" fmla="*/ 29 h 30"/>
                <a:gd name="T38" fmla="*/ 11 w 43"/>
                <a:gd name="T39" fmla="*/ 26 h 30"/>
                <a:gd name="T40" fmla="*/ 10 w 43"/>
                <a:gd name="T41" fmla="*/ 18 h 30"/>
                <a:gd name="T42" fmla="*/ 0 w 43"/>
                <a:gd name="T43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30">
                  <a:moveTo>
                    <a:pt x="0" y="5"/>
                  </a:moveTo>
                  <a:cubicBezTo>
                    <a:pt x="3" y="4"/>
                    <a:pt x="5" y="3"/>
                    <a:pt x="5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8" y="23"/>
                    <a:pt x="8" y="22"/>
                    <a:pt x="10" y="18"/>
                  </a:cubicBezTo>
                  <a:cubicBezTo>
                    <a:pt x="11" y="13"/>
                    <a:pt x="2" y="9"/>
                    <a:pt x="0" y="5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57" name="Freeform 73"/>
            <p:cNvSpPr>
              <a:spLocks/>
            </p:cNvSpPr>
            <p:nvPr/>
          </p:nvSpPr>
          <p:spPr bwMode="auto">
            <a:xfrm>
              <a:off x="902" y="4014"/>
              <a:ext cx="77" cy="62"/>
            </a:xfrm>
            <a:custGeom>
              <a:avLst/>
              <a:gdLst>
                <a:gd name="T0" fmla="*/ 0 w 37"/>
                <a:gd name="T1" fmla="*/ 9 h 30"/>
                <a:gd name="T2" fmla="*/ 8 w 37"/>
                <a:gd name="T3" fmla="*/ 7 h 30"/>
                <a:gd name="T4" fmla="*/ 14 w 37"/>
                <a:gd name="T5" fmla="*/ 8 h 30"/>
                <a:gd name="T6" fmla="*/ 17 w 37"/>
                <a:gd name="T7" fmla="*/ 10 h 30"/>
                <a:gd name="T8" fmla="*/ 23 w 37"/>
                <a:gd name="T9" fmla="*/ 7 h 30"/>
                <a:gd name="T10" fmla="*/ 26 w 37"/>
                <a:gd name="T11" fmla="*/ 7 h 30"/>
                <a:gd name="T12" fmla="*/ 26 w 37"/>
                <a:gd name="T13" fmla="*/ 1 h 30"/>
                <a:gd name="T14" fmla="*/ 30 w 37"/>
                <a:gd name="T15" fmla="*/ 0 h 30"/>
                <a:gd name="T16" fmla="*/ 34 w 37"/>
                <a:gd name="T17" fmla="*/ 2 h 30"/>
                <a:gd name="T18" fmla="*/ 37 w 37"/>
                <a:gd name="T19" fmla="*/ 5 h 30"/>
                <a:gd name="T20" fmla="*/ 37 w 37"/>
                <a:gd name="T21" fmla="*/ 11 h 30"/>
                <a:gd name="T22" fmla="*/ 32 w 37"/>
                <a:gd name="T23" fmla="*/ 12 h 30"/>
                <a:gd name="T24" fmla="*/ 32 w 37"/>
                <a:gd name="T25" fmla="*/ 13 h 30"/>
                <a:gd name="T26" fmla="*/ 27 w 37"/>
                <a:gd name="T27" fmla="*/ 11 h 30"/>
                <a:gd name="T28" fmla="*/ 25 w 37"/>
                <a:gd name="T29" fmla="*/ 17 h 30"/>
                <a:gd name="T30" fmla="*/ 25 w 37"/>
                <a:gd name="T31" fmla="*/ 24 h 30"/>
                <a:gd name="T32" fmla="*/ 23 w 37"/>
                <a:gd name="T33" fmla="*/ 28 h 30"/>
                <a:gd name="T34" fmla="*/ 20 w 37"/>
                <a:gd name="T35" fmla="*/ 30 h 30"/>
                <a:gd name="T36" fmla="*/ 15 w 37"/>
                <a:gd name="T37" fmla="*/ 26 h 30"/>
                <a:gd name="T38" fmla="*/ 3 w 37"/>
                <a:gd name="T39" fmla="*/ 22 h 30"/>
                <a:gd name="T40" fmla="*/ 4 w 37"/>
                <a:gd name="T41" fmla="*/ 15 h 30"/>
                <a:gd name="T42" fmla="*/ 0 w 37"/>
                <a:gd name="T4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0">
                  <a:moveTo>
                    <a:pt x="0" y="9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5" y="11"/>
                    <a:pt x="32" y="11"/>
                    <a:pt x="32" y="12"/>
                  </a:cubicBezTo>
                  <a:cubicBezTo>
                    <a:pt x="32" y="12"/>
                    <a:pt x="32" y="13"/>
                    <a:pt x="32" y="13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5" y="16"/>
                    <a:pt x="25" y="17"/>
                  </a:cubicBezTo>
                  <a:cubicBezTo>
                    <a:pt x="25" y="18"/>
                    <a:pt x="25" y="24"/>
                    <a:pt x="25" y="24"/>
                  </a:cubicBezTo>
                  <a:cubicBezTo>
                    <a:pt x="25" y="24"/>
                    <a:pt x="24" y="28"/>
                    <a:pt x="23" y="28"/>
                  </a:cubicBezTo>
                  <a:cubicBezTo>
                    <a:pt x="23" y="28"/>
                    <a:pt x="21" y="29"/>
                    <a:pt x="20" y="30"/>
                  </a:cubicBezTo>
                  <a:cubicBezTo>
                    <a:pt x="18" y="28"/>
                    <a:pt x="16" y="27"/>
                    <a:pt x="15" y="26"/>
                  </a:cubicBezTo>
                  <a:cubicBezTo>
                    <a:pt x="12" y="24"/>
                    <a:pt x="5" y="25"/>
                    <a:pt x="3" y="22"/>
                  </a:cubicBezTo>
                  <a:cubicBezTo>
                    <a:pt x="2" y="19"/>
                    <a:pt x="3" y="18"/>
                    <a:pt x="4" y="15"/>
                  </a:cubicBezTo>
                  <a:cubicBezTo>
                    <a:pt x="4" y="13"/>
                    <a:pt x="2" y="11"/>
                    <a:pt x="0" y="9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58" name="Freeform 74"/>
            <p:cNvSpPr>
              <a:spLocks/>
            </p:cNvSpPr>
            <p:nvPr/>
          </p:nvSpPr>
          <p:spPr bwMode="auto">
            <a:xfrm>
              <a:off x="943" y="4037"/>
              <a:ext cx="40" cy="64"/>
            </a:xfrm>
            <a:custGeom>
              <a:avLst/>
              <a:gdLst>
                <a:gd name="T0" fmla="*/ 12 w 19"/>
                <a:gd name="T1" fmla="*/ 2 h 31"/>
                <a:gd name="T2" fmla="*/ 7 w 19"/>
                <a:gd name="T3" fmla="*/ 0 h 31"/>
                <a:gd name="T4" fmla="*/ 5 w 19"/>
                <a:gd name="T5" fmla="*/ 6 h 31"/>
                <a:gd name="T6" fmla="*/ 5 w 19"/>
                <a:gd name="T7" fmla="*/ 13 h 31"/>
                <a:gd name="T8" fmla="*/ 3 w 19"/>
                <a:gd name="T9" fmla="*/ 17 h 31"/>
                <a:gd name="T10" fmla="*/ 0 w 19"/>
                <a:gd name="T11" fmla="*/ 19 h 31"/>
                <a:gd name="T12" fmla="*/ 1 w 19"/>
                <a:gd name="T13" fmla="*/ 20 h 31"/>
                <a:gd name="T14" fmla="*/ 5 w 19"/>
                <a:gd name="T15" fmla="*/ 31 h 31"/>
                <a:gd name="T16" fmla="*/ 14 w 19"/>
                <a:gd name="T17" fmla="*/ 24 h 31"/>
                <a:gd name="T18" fmla="*/ 19 w 19"/>
                <a:gd name="T19" fmla="*/ 10 h 31"/>
                <a:gd name="T20" fmla="*/ 12 w 19"/>
                <a:gd name="T2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1">
                  <a:moveTo>
                    <a:pt x="12" y="2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5" y="5"/>
                    <a:pt x="5" y="6"/>
                  </a:cubicBezTo>
                  <a:cubicBezTo>
                    <a:pt x="5" y="7"/>
                    <a:pt x="5" y="13"/>
                    <a:pt x="5" y="13"/>
                  </a:cubicBezTo>
                  <a:cubicBezTo>
                    <a:pt x="5" y="13"/>
                    <a:pt x="4" y="17"/>
                    <a:pt x="3" y="17"/>
                  </a:cubicBezTo>
                  <a:cubicBezTo>
                    <a:pt x="3" y="17"/>
                    <a:pt x="1" y="18"/>
                    <a:pt x="0" y="19"/>
                  </a:cubicBezTo>
                  <a:cubicBezTo>
                    <a:pt x="0" y="19"/>
                    <a:pt x="1" y="20"/>
                    <a:pt x="1" y="20"/>
                  </a:cubicBezTo>
                  <a:cubicBezTo>
                    <a:pt x="2" y="22"/>
                    <a:pt x="4" y="26"/>
                    <a:pt x="5" y="31"/>
                  </a:cubicBezTo>
                  <a:cubicBezTo>
                    <a:pt x="9" y="29"/>
                    <a:pt x="13" y="26"/>
                    <a:pt x="14" y="24"/>
                  </a:cubicBezTo>
                  <a:cubicBezTo>
                    <a:pt x="15" y="19"/>
                    <a:pt x="19" y="10"/>
                    <a:pt x="19" y="10"/>
                  </a:cubicBezTo>
                  <a:cubicBezTo>
                    <a:pt x="19" y="10"/>
                    <a:pt x="13" y="4"/>
                    <a:pt x="12" y="2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59" name="Freeform 75"/>
            <p:cNvSpPr>
              <a:spLocks/>
            </p:cNvSpPr>
            <p:nvPr/>
          </p:nvSpPr>
          <p:spPr bwMode="auto">
            <a:xfrm>
              <a:off x="956" y="3995"/>
              <a:ext cx="131" cy="246"/>
            </a:xfrm>
            <a:custGeom>
              <a:avLst/>
              <a:gdLst>
                <a:gd name="T0" fmla="*/ 0 w 63"/>
                <a:gd name="T1" fmla="*/ 65 h 118"/>
                <a:gd name="T2" fmla="*/ 7 w 63"/>
                <a:gd name="T3" fmla="*/ 61 h 118"/>
                <a:gd name="T4" fmla="*/ 17 w 63"/>
                <a:gd name="T5" fmla="*/ 58 h 118"/>
                <a:gd name="T6" fmla="*/ 21 w 63"/>
                <a:gd name="T7" fmla="*/ 55 h 118"/>
                <a:gd name="T8" fmla="*/ 26 w 63"/>
                <a:gd name="T9" fmla="*/ 60 h 118"/>
                <a:gd name="T10" fmla="*/ 29 w 63"/>
                <a:gd name="T11" fmla="*/ 50 h 118"/>
                <a:gd name="T12" fmla="*/ 44 w 63"/>
                <a:gd name="T13" fmla="*/ 40 h 118"/>
                <a:gd name="T14" fmla="*/ 44 w 63"/>
                <a:gd name="T15" fmla="*/ 31 h 118"/>
                <a:gd name="T16" fmla="*/ 37 w 63"/>
                <a:gd name="T17" fmla="*/ 31 h 118"/>
                <a:gd name="T18" fmla="*/ 34 w 63"/>
                <a:gd name="T19" fmla="*/ 27 h 118"/>
                <a:gd name="T20" fmla="*/ 28 w 63"/>
                <a:gd name="T21" fmla="*/ 21 h 118"/>
                <a:gd name="T22" fmla="*/ 29 w 63"/>
                <a:gd name="T23" fmla="*/ 17 h 118"/>
                <a:gd name="T24" fmla="*/ 28 w 63"/>
                <a:gd name="T25" fmla="*/ 11 h 118"/>
                <a:gd name="T26" fmla="*/ 33 w 63"/>
                <a:gd name="T27" fmla="*/ 10 h 118"/>
                <a:gd name="T28" fmla="*/ 35 w 63"/>
                <a:gd name="T29" fmla="*/ 3 h 118"/>
                <a:gd name="T30" fmla="*/ 43 w 63"/>
                <a:gd name="T31" fmla="*/ 4 h 118"/>
                <a:gd name="T32" fmla="*/ 49 w 63"/>
                <a:gd name="T33" fmla="*/ 0 h 118"/>
                <a:gd name="T34" fmla="*/ 60 w 63"/>
                <a:gd name="T35" fmla="*/ 8 h 118"/>
                <a:gd name="T36" fmla="*/ 61 w 63"/>
                <a:gd name="T37" fmla="*/ 14 h 118"/>
                <a:gd name="T38" fmla="*/ 62 w 63"/>
                <a:gd name="T39" fmla="*/ 17 h 118"/>
                <a:gd name="T40" fmla="*/ 60 w 63"/>
                <a:gd name="T41" fmla="*/ 24 h 118"/>
                <a:gd name="T42" fmla="*/ 61 w 63"/>
                <a:gd name="T43" fmla="*/ 43 h 118"/>
                <a:gd name="T44" fmla="*/ 57 w 63"/>
                <a:gd name="T45" fmla="*/ 52 h 118"/>
                <a:gd name="T46" fmla="*/ 49 w 63"/>
                <a:gd name="T47" fmla="*/ 68 h 118"/>
                <a:gd name="T48" fmla="*/ 45 w 63"/>
                <a:gd name="T49" fmla="*/ 83 h 118"/>
                <a:gd name="T50" fmla="*/ 48 w 63"/>
                <a:gd name="T51" fmla="*/ 102 h 118"/>
                <a:gd name="T52" fmla="*/ 49 w 63"/>
                <a:gd name="T53" fmla="*/ 112 h 118"/>
                <a:gd name="T54" fmla="*/ 41 w 63"/>
                <a:gd name="T55" fmla="*/ 113 h 118"/>
                <a:gd name="T56" fmla="*/ 29 w 63"/>
                <a:gd name="T57" fmla="*/ 115 h 118"/>
                <a:gd name="T58" fmla="*/ 18 w 63"/>
                <a:gd name="T59" fmla="*/ 111 h 118"/>
                <a:gd name="T60" fmla="*/ 14 w 63"/>
                <a:gd name="T61" fmla="*/ 97 h 118"/>
                <a:gd name="T62" fmla="*/ 12 w 63"/>
                <a:gd name="T63" fmla="*/ 84 h 118"/>
                <a:gd name="T64" fmla="*/ 2 w 63"/>
                <a:gd name="T65" fmla="*/ 70 h 118"/>
                <a:gd name="T66" fmla="*/ 0 w 63"/>
                <a:gd name="T67" fmla="*/ 6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118">
                  <a:moveTo>
                    <a:pt x="0" y="65"/>
                  </a:moveTo>
                  <a:cubicBezTo>
                    <a:pt x="2" y="63"/>
                    <a:pt x="4" y="61"/>
                    <a:pt x="7" y="61"/>
                  </a:cubicBezTo>
                  <a:cubicBezTo>
                    <a:pt x="14" y="60"/>
                    <a:pt x="16" y="58"/>
                    <a:pt x="17" y="58"/>
                  </a:cubicBezTo>
                  <a:cubicBezTo>
                    <a:pt x="17" y="57"/>
                    <a:pt x="21" y="55"/>
                    <a:pt x="21" y="55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7" y="54"/>
                    <a:pt x="29" y="50"/>
                  </a:cubicBezTo>
                  <a:cubicBezTo>
                    <a:pt x="32" y="46"/>
                    <a:pt x="44" y="40"/>
                    <a:pt x="44" y="4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6" y="29"/>
                    <a:pt x="34" y="27"/>
                  </a:cubicBezTo>
                  <a:cubicBezTo>
                    <a:pt x="32" y="25"/>
                    <a:pt x="28" y="21"/>
                    <a:pt x="28" y="21"/>
                  </a:cubicBezTo>
                  <a:cubicBezTo>
                    <a:pt x="28" y="21"/>
                    <a:pt x="31" y="19"/>
                    <a:pt x="29" y="17"/>
                  </a:cubicBezTo>
                  <a:cubicBezTo>
                    <a:pt x="28" y="14"/>
                    <a:pt x="27" y="11"/>
                    <a:pt x="28" y="11"/>
                  </a:cubicBezTo>
                  <a:cubicBezTo>
                    <a:pt x="29" y="11"/>
                    <a:pt x="33" y="11"/>
                    <a:pt x="33" y="10"/>
                  </a:cubicBezTo>
                  <a:cubicBezTo>
                    <a:pt x="33" y="8"/>
                    <a:pt x="34" y="3"/>
                    <a:pt x="35" y="3"/>
                  </a:cubicBezTo>
                  <a:cubicBezTo>
                    <a:pt x="37" y="3"/>
                    <a:pt x="40" y="6"/>
                    <a:pt x="43" y="4"/>
                  </a:cubicBezTo>
                  <a:cubicBezTo>
                    <a:pt x="44" y="3"/>
                    <a:pt x="46" y="1"/>
                    <a:pt x="49" y="0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60" y="19"/>
                    <a:pt x="60" y="20"/>
                    <a:pt x="60" y="24"/>
                  </a:cubicBezTo>
                  <a:cubicBezTo>
                    <a:pt x="61" y="29"/>
                    <a:pt x="62" y="39"/>
                    <a:pt x="61" y="43"/>
                  </a:cubicBezTo>
                  <a:cubicBezTo>
                    <a:pt x="61" y="48"/>
                    <a:pt x="63" y="48"/>
                    <a:pt x="57" y="52"/>
                  </a:cubicBezTo>
                  <a:cubicBezTo>
                    <a:pt x="50" y="56"/>
                    <a:pt x="49" y="63"/>
                    <a:pt x="49" y="68"/>
                  </a:cubicBezTo>
                  <a:cubicBezTo>
                    <a:pt x="49" y="73"/>
                    <a:pt x="45" y="78"/>
                    <a:pt x="45" y="83"/>
                  </a:cubicBezTo>
                  <a:cubicBezTo>
                    <a:pt x="45" y="87"/>
                    <a:pt x="48" y="95"/>
                    <a:pt x="48" y="102"/>
                  </a:cubicBezTo>
                  <a:cubicBezTo>
                    <a:pt x="48" y="106"/>
                    <a:pt x="49" y="109"/>
                    <a:pt x="49" y="112"/>
                  </a:cubicBezTo>
                  <a:cubicBezTo>
                    <a:pt x="46" y="113"/>
                    <a:pt x="43" y="113"/>
                    <a:pt x="41" y="113"/>
                  </a:cubicBezTo>
                  <a:cubicBezTo>
                    <a:pt x="35" y="113"/>
                    <a:pt x="31" y="113"/>
                    <a:pt x="29" y="115"/>
                  </a:cubicBezTo>
                  <a:cubicBezTo>
                    <a:pt x="26" y="118"/>
                    <a:pt x="20" y="114"/>
                    <a:pt x="18" y="111"/>
                  </a:cubicBezTo>
                  <a:cubicBezTo>
                    <a:pt x="16" y="107"/>
                    <a:pt x="14" y="100"/>
                    <a:pt x="14" y="97"/>
                  </a:cubicBezTo>
                  <a:cubicBezTo>
                    <a:pt x="14" y="94"/>
                    <a:pt x="13" y="88"/>
                    <a:pt x="12" y="84"/>
                  </a:cubicBezTo>
                  <a:cubicBezTo>
                    <a:pt x="12" y="80"/>
                    <a:pt x="3" y="74"/>
                    <a:pt x="2" y="70"/>
                  </a:cubicBezTo>
                  <a:cubicBezTo>
                    <a:pt x="1" y="68"/>
                    <a:pt x="0" y="67"/>
                    <a:pt x="0" y="65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60" name="Freeform 76"/>
            <p:cNvSpPr>
              <a:spLocks/>
            </p:cNvSpPr>
            <p:nvPr/>
          </p:nvSpPr>
          <p:spPr bwMode="auto">
            <a:xfrm>
              <a:off x="954" y="4026"/>
              <a:ext cx="94" cy="104"/>
            </a:xfrm>
            <a:custGeom>
              <a:avLst/>
              <a:gdLst>
                <a:gd name="T0" fmla="*/ 0 w 45"/>
                <a:gd name="T1" fmla="*/ 36 h 50"/>
                <a:gd name="T2" fmla="*/ 9 w 45"/>
                <a:gd name="T3" fmla="*/ 29 h 50"/>
                <a:gd name="T4" fmla="*/ 14 w 45"/>
                <a:gd name="T5" fmla="*/ 15 h 50"/>
                <a:gd name="T6" fmla="*/ 7 w 45"/>
                <a:gd name="T7" fmla="*/ 6 h 50"/>
                <a:gd name="T8" fmla="*/ 14 w 45"/>
                <a:gd name="T9" fmla="*/ 5 h 50"/>
                <a:gd name="T10" fmla="*/ 18 w 45"/>
                <a:gd name="T11" fmla="*/ 0 h 50"/>
                <a:gd name="T12" fmla="*/ 24 w 45"/>
                <a:gd name="T13" fmla="*/ 6 h 50"/>
                <a:gd name="T14" fmla="*/ 29 w 45"/>
                <a:gd name="T15" fmla="*/ 6 h 50"/>
                <a:gd name="T16" fmla="*/ 35 w 45"/>
                <a:gd name="T17" fmla="*/ 12 h 50"/>
                <a:gd name="T18" fmla="*/ 38 w 45"/>
                <a:gd name="T19" fmla="*/ 16 h 50"/>
                <a:gd name="T20" fmla="*/ 45 w 45"/>
                <a:gd name="T21" fmla="*/ 16 h 50"/>
                <a:gd name="T22" fmla="*/ 45 w 45"/>
                <a:gd name="T23" fmla="*/ 25 h 50"/>
                <a:gd name="T24" fmla="*/ 30 w 45"/>
                <a:gd name="T25" fmla="*/ 35 h 50"/>
                <a:gd name="T26" fmla="*/ 27 w 45"/>
                <a:gd name="T27" fmla="*/ 45 h 50"/>
                <a:gd name="T28" fmla="*/ 22 w 45"/>
                <a:gd name="T29" fmla="*/ 40 h 50"/>
                <a:gd name="T30" fmla="*/ 18 w 45"/>
                <a:gd name="T31" fmla="*/ 43 h 50"/>
                <a:gd name="T32" fmla="*/ 8 w 45"/>
                <a:gd name="T33" fmla="*/ 46 h 50"/>
                <a:gd name="T34" fmla="*/ 1 w 45"/>
                <a:gd name="T35" fmla="*/ 50 h 50"/>
                <a:gd name="T36" fmla="*/ 1 w 45"/>
                <a:gd name="T37" fmla="*/ 43 h 50"/>
                <a:gd name="T38" fmla="*/ 0 w 45"/>
                <a:gd name="T39" fmla="*/ 3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50">
                  <a:moveTo>
                    <a:pt x="0" y="36"/>
                  </a:moveTo>
                  <a:cubicBezTo>
                    <a:pt x="4" y="34"/>
                    <a:pt x="8" y="31"/>
                    <a:pt x="9" y="29"/>
                  </a:cubicBezTo>
                  <a:cubicBezTo>
                    <a:pt x="10" y="24"/>
                    <a:pt x="14" y="15"/>
                    <a:pt x="14" y="15"/>
                  </a:cubicBezTo>
                  <a:cubicBezTo>
                    <a:pt x="14" y="15"/>
                    <a:pt x="7" y="8"/>
                    <a:pt x="7" y="6"/>
                  </a:cubicBezTo>
                  <a:cubicBezTo>
                    <a:pt x="7" y="4"/>
                    <a:pt x="13" y="6"/>
                    <a:pt x="14" y="5"/>
                  </a:cubicBezTo>
                  <a:cubicBezTo>
                    <a:pt x="15" y="4"/>
                    <a:pt x="18" y="0"/>
                    <a:pt x="18" y="0"/>
                  </a:cubicBezTo>
                  <a:cubicBezTo>
                    <a:pt x="18" y="0"/>
                    <a:pt x="23" y="6"/>
                    <a:pt x="24" y="6"/>
                  </a:cubicBezTo>
                  <a:cubicBezTo>
                    <a:pt x="24" y="6"/>
                    <a:pt x="26" y="6"/>
                    <a:pt x="29" y="6"/>
                  </a:cubicBezTo>
                  <a:cubicBezTo>
                    <a:pt x="30" y="7"/>
                    <a:pt x="33" y="10"/>
                    <a:pt x="35" y="12"/>
                  </a:cubicBezTo>
                  <a:cubicBezTo>
                    <a:pt x="37" y="14"/>
                    <a:pt x="38" y="16"/>
                    <a:pt x="38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5"/>
                    <a:pt x="33" y="31"/>
                    <a:pt x="30" y="35"/>
                  </a:cubicBezTo>
                  <a:cubicBezTo>
                    <a:pt x="28" y="39"/>
                    <a:pt x="27" y="45"/>
                    <a:pt x="27" y="45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18" y="42"/>
                    <a:pt x="18" y="43"/>
                  </a:cubicBezTo>
                  <a:cubicBezTo>
                    <a:pt x="17" y="43"/>
                    <a:pt x="15" y="45"/>
                    <a:pt x="8" y="46"/>
                  </a:cubicBezTo>
                  <a:cubicBezTo>
                    <a:pt x="5" y="46"/>
                    <a:pt x="3" y="48"/>
                    <a:pt x="1" y="50"/>
                  </a:cubicBezTo>
                  <a:cubicBezTo>
                    <a:pt x="1" y="48"/>
                    <a:pt x="1" y="46"/>
                    <a:pt x="1" y="43"/>
                  </a:cubicBezTo>
                  <a:cubicBezTo>
                    <a:pt x="1" y="41"/>
                    <a:pt x="1" y="38"/>
                    <a:pt x="0" y="36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61" name="Freeform 77"/>
            <p:cNvSpPr>
              <a:spLocks/>
            </p:cNvSpPr>
            <p:nvPr/>
          </p:nvSpPr>
          <p:spPr bwMode="auto">
            <a:xfrm>
              <a:off x="954" y="3795"/>
              <a:ext cx="231" cy="235"/>
            </a:xfrm>
            <a:custGeom>
              <a:avLst/>
              <a:gdLst>
                <a:gd name="T0" fmla="*/ 86 w 111"/>
                <a:gd name="T1" fmla="*/ 105 h 113"/>
                <a:gd name="T2" fmla="*/ 63 w 111"/>
                <a:gd name="T3" fmla="*/ 113 h 113"/>
                <a:gd name="T4" fmla="*/ 61 w 111"/>
                <a:gd name="T5" fmla="*/ 104 h 113"/>
                <a:gd name="T6" fmla="*/ 49 w 111"/>
                <a:gd name="T7" fmla="*/ 86 h 113"/>
                <a:gd name="T8" fmla="*/ 42 w 111"/>
                <a:gd name="T9" fmla="*/ 70 h 113"/>
                <a:gd name="T10" fmla="*/ 35 w 111"/>
                <a:gd name="T11" fmla="*/ 49 h 113"/>
                <a:gd name="T12" fmla="*/ 24 w 111"/>
                <a:gd name="T13" fmla="*/ 32 h 113"/>
                <a:gd name="T14" fmla="*/ 9 w 111"/>
                <a:gd name="T15" fmla="*/ 25 h 113"/>
                <a:gd name="T16" fmla="*/ 0 w 111"/>
                <a:gd name="T17" fmla="*/ 18 h 113"/>
                <a:gd name="T18" fmla="*/ 10 w 111"/>
                <a:gd name="T19" fmla="*/ 17 h 113"/>
                <a:gd name="T20" fmla="*/ 22 w 111"/>
                <a:gd name="T21" fmla="*/ 13 h 113"/>
                <a:gd name="T22" fmla="*/ 30 w 111"/>
                <a:gd name="T23" fmla="*/ 24 h 113"/>
                <a:gd name="T24" fmla="*/ 43 w 111"/>
                <a:gd name="T25" fmla="*/ 38 h 113"/>
                <a:gd name="T26" fmla="*/ 55 w 111"/>
                <a:gd name="T27" fmla="*/ 31 h 113"/>
                <a:gd name="T28" fmla="*/ 69 w 111"/>
                <a:gd name="T29" fmla="*/ 18 h 113"/>
                <a:gd name="T30" fmla="*/ 60 w 111"/>
                <a:gd name="T31" fmla="*/ 16 h 113"/>
                <a:gd name="T32" fmla="*/ 64 w 111"/>
                <a:gd name="T33" fmla="*/ 5 h 113"/>
                <a:gd name="T34" fmla="*/ 75 w 111"/>
                <a:gd name="T35" fmla="*/ 7 h 113"/>
                <a:gd name="T36" fmla="*/ 81 w 111"/>
                <a:gd name="T37" fmla="*/ 5 h 113"/>
                <a:gd name="T38" fmla="*/ 86 w 111"/>
                <a:gd name="T39" fmla="*/ 1 h 113"/>
                <a:gd name="T40" fmla="*/ 91 w 111"/>
                <a:gd name="T41" fmla="*/ 11 h 113"/>
                <a:gd name="T42" fmla="*/ 99 w 111"/>
                <a:gd name="T43" fmla="*/ 21 h 113"/>
                <a:gd name="T44" fmla="*/ 99 w 111"/>
                <a:gd name="T45" fmla="*/ 30 h 113"/>
                <a:gd name="T46" fmla="*/ 104 w 111"/>
                <a:gd name="T47" fmla="*/ 45 h 113"/>
                <a:gd name="T48" fmla="*/ 110 w 111"/>
                <a:gd name="T49" fmla="*/ 50 h 113"/>
                <a:gd name="T50" fmla="*/ 105 w 111"/>
                <a:gd name="T51" fmla="*/ 59 h 113"/>
                <a:gd name="T52" fmla="*/ 104 w 111"/>
                <a:gd name="T53" fmla="*/ 64 h 113"/>
                <a:gd name="T54" fmla="*/ 104 w 111"/>
                <a:gd name="T55" fmla="*/ 70 h 113"/>
                <a:gd name="T56" fmla="*/ 97 w 111"/>
                <a:gd name="T57" fmla="*/ 73 h 113"/>
                <a:gd name="T58" fmla="*/ 89 w 111"/>
                <a:gd name="T59" fmla="*/ 72 h 113"/>
                <a:gd name="T60" fmla="*/ 91 w 111"/>
                <a:gd name="T61" fmla="*/ 82 h 113"/>
                <a:gd name="T62" fmla="*/ 92 w 111"/>
                <a:gd name="T63" fmla="*/ 9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" h="113">
                  <a:moveTo>
                    <a:pt x="92" y="99"/>
                  </a:moveTo>
                  <a:cubicBezTo>
                    <a:pt x="88" y="100"/>
                    <a:pt x="86" y="105"/>
                    <a:pt x="86" y="105"/>
                  </a:cubicBezTo>
                  <a:cubicBezTo>
                    <a:pt x="79" y="106"/>
                    <a:pt x="74" y="110"/>
                    <a:pt x="68" y="111"/>
                  </a:cubicBezTo>
                  <a:cubicBezTo>
                    <a:pt x="66" y="112"/>
                    <a:pt x="64" y="112"/>
                    <a:pt x="63" y="113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5"/>
                    <a:pt x="50" y="88"/>
                    <a:pt x="49" y="86"/>
                  </a:cubicBezTo>
                  <a:cubicBezTo>
                    <a:pt x="49" y="85"/>
                    <a:pt x="47" y="82"/>
                    <a:pt x="47" y="79"/>
                  </a:cubicBezTo>
                  <a:cubicBezTo>
                    <a:pt x="47" y="76"/>
                    <a:pt x="43" y="75"/>
                    <a:pt x="42" y="70"/>
                  </a:cubicBezTo>
                  <a:cubicBezTo>
                    <a:pt x="41" y="65"/>
                    <a:pt x="34" y="63"/>
                    <a:pt x="34" y="59"/>
                  </a:cubicBezTo>
                  <a:cubicBezTo>
                    <a:pt x="35" y="56"/>
                    <a:pt x="38" y="52"/>
                    <a:pt x="35" y="49"/>
                  </a:cubicBezTo>
                  <a:cubicBezTo>
                    <a:pt x="32" y="45"/>
                    <a:pt x="31" y="48"/>
                    <a:pt x="29" y="42"/>
                  </a:cubicBezTo>
                  <a:cubicBezTo>
                    <a:pt x="27" y="36"/>
                    <a:pt x="27" y="34"/>
                    <a:pt x="24" y="32"/>
                  </a:cubicBezTo>
                  <a:cubicBezTo>
                    <a:pt x="22" y="31"/>
                    <a:pt x="18" y="33"/>
                    <a:pt x="15" y="31"/>
                  </a:cubicBezTo>
                  <a:cubicBezTo>
                    <a:pt x="13" y="28"/>
                    <a:pt x="12" y="25"/>
                    <a:pt x="9" y="25"/>
                  </a:cubicBezTo>
                  <a:cubicBezTo>
                    <a:pt x="6" y="26"/>
                    <a:pt x="5" y="27"/>
                    <a:pt x="3" y="22"/>
                  </a:cubicBezTo>
                  <a:cubicBezTo>
                    <a:pt x="2" y="21"/>
                    <a:pt x="1" y="19"/>
                    <a:pt x="0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7" y="16"/>
                    <a:pt x="10" y="17"/>
                  </a:cubicBezTo>
                  <a:cubicBezTo>
                    <a:pt x="13" y="17"/>
                    <a:pt x="17" y="18"/>
                    <a:pt x="17" y="15"/>
                  </a:cubicBezTo>
                  <a:cubicBezTo>
                    <a:pt x="17" y="13"/>
                    <a:pt x="22" y="10"/>
                    <a:pt x="22" y="13"/>
                  </a:cubicBezTo>
                  <a:cubicBezTo>
                    <a:pt x="22" y="16"/>
                    <a:pt x="22" y="20"/>
                    <a:pt x="23" y="21"/>
                  </a:cubicBezTo>
                  <a:cubicBezTo>
                    <a:pt x="23" y="22"/>
                    <a:pt x="30" y="21"/>
                    <a:pt x="30" y="24"/>
                  </a:cubicBezTo>
                  <a:cubicBezTo>
                    <a:pt x="31" y="27"/>
                    <a:pt x="31" y="34"/>
                    <a:pt x="34" y="36"/>
                  </a:cubicBezTo>
                  <a:cubicBezTo>
                    <a:pt x="37" y="39"/>
                    <a:pt x="39" y="39"/>
                    <a:pt x="43" y="38"/>
                  </a:cubicBezTo>
                  <a:cubicBezTo>
                    <a:pt x="46" y="37"/>
                    <a:pt x="47" y="35"/>
                    <a:pt x="48" y="33"/>
                  </a:cubicBezTo>
                  <a:cubicBezTo>
                    <a:pt x="49" y="31"/>
                    <a:pt x="49" y="30"/>
                    <a:pt x="55" y="31"/>
                  </a:cubicBezTo>
                  <a:cubicBezTo>
                    <a:pt x="61" y="33"/>
                    <a:pt x="62" y="29"/>
                    <a:pt x="65" y="26"/>
                  </a:cubicBezTo>
                  <a:cubicBezTo>
                    <a:pt x="68" y="23"/>
                    <a:pt x="69" y="20"/>
                    <a:pt x="69" y="18"/>
                  </a:cubicBezTo>
                  <a:cubicBezTo>
                    <a:pt x="69" y="15"/>
                    <a:pt x="67" y="16"/>
                    <a:pt x="64" y="17"/>
                  </a:cubicBezTo>
                  <a:cubicBezTo>
                    <a:pt x="61" y="18"/>
                    <a:pt x="59" y="18"/>
                    <a:pt x="60" y="16"/>
                  </a:cubicBezTo>
                  <a:cubicBezTo>
                    <a:pt x="60" y="14"/>
                    <a:pt x="60" y="11"/>
                    <a:pt x="59" y="10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6" y="66"/>
                    <a:pt x="106" y="66"/>
                    <a:pt x="106" y="66"/>
                  </a:cubicBezTo>
                  <a:cubicBezTo>
                    <a:pt x="104" y="70"/>
                    <a:pt x="104" y="70"/>
                    <a:pt x="104" y="70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92" y="86"/>
                    <a:pt x="92" y="86"/>
                    <a:pt x="92" y="86"/>
                  </a:cubicBezTo>
                  <a:lnTo>
                    <a:pt x="92" y="99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62" name="Freeform 78"/>
            <p:cNvSpPr>
              <a:spLocks/>
            </p:cNvSpPr>
            <p:nvPr/>
          </p:nvSpPr>
          <p:spPr bwMode="auto">
            <a:xfrm>
              <a:off x="812" y="3801"/>
              <a:ext cx="65" cy="100"/>
            </a:xfrm>
            <a:custGeom>
              <a:avLst/>
              <a:gdLst>
                <a:gd name="T0" fmla="*/ 4 w 31"/>
                <a:gd name="T1" fmla="*/ 0 h 48"/>
                <a:gd name="T2" fmla="*/ 5 w 31"/>
                <a:gd name="T3" fmla="*/ 9 h 48"/>
                <a:gd name="T4" fmla="*/ 12 w 31"/>
                <a:gd name="T5" fmla="*/ 14 h 48"/>
                <a:gd name="T6" fmla="*/ 20 w 31"/>
                <a:gd name="T7" fmla="*/ 18 h 48"/>
                <a:gd name="T8" fmla="*/ 14 w 31"/>
                <a:gd name="T9" fmla="*/ 23 h 48"/>
                <a:gd name="T10" fmla="*/ 12 w 31"/>
                <a:gd name="T11" fmla="*/ 31 h 48"/>
                <a:gd name="T12" fmla="*/ 10 w 31"/>
                <a:gd name="T13" fmla="*/ 37 h 48"/>
                <a:gd name="T14" fmla="*/ 0 w 31"/>
                <a:gd name="T15" fmla="*/ 38 h 48"/>
                <a:gd name="T16" fmla="*/ 6 w 31"/>
                <a:gd name="T17" fmla="*/ 48 h 48"/>
                <a:gd name="T18" fmla="*/ 15 w 31"/>
                <a:gd name="T19" fmla="*/ 41 h 48"/>
                <a:gd name="T20" fmla="*/ 26 w 31"/>
                <a:gd name="T21" fmla="*/ 32 h 48"/>
                <a:gd name="T22" fmla="*/ 30 w 31"/>
                <a:gd name="T23" fmla="*/ 26 h 48"/>
                <a:gd name="T24" fmla="*/ 26 w 31"/>
                <a:gd name="T25" fmla="*/ 14 h 48"/>
                <a:gd name="T26" fmla="*/ 19 w 31"/>
                <a:gd name="T27" fmla="*/ 7 h 48"/>
                <a:gd name="T28" fmla="*/ 10 w 31"/>
                <a:gd name="T29" fmla="*/ 2 h 48"/>
                <a:gd name="T30" fmla="*/ 4 w 31"/>
                <a:gd name="T3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48">
                  <a:moveTo>
                    <a:pt x="4" y="0"/>
                  </a:moveTo>
                  <a:cubicBezTo>
                    <a:pt x="3" y="6"/>
                    <a:pt x="4" y="7"/>
                    <a:pt x="5" y="9"/>
                  </a:cubicBezTo>
                  <a:cubicBezTo>
                    <a:pt x="6" y="12"/>
                    <a:pt x="8" y="13"/>
                    <a:pt x="12" y="14"/>
                  </a:cubicBezTo>
                  <a:cubicBezTo>
                    <a:pt x="16" y="15"/>
                    <a:pt x="21" y="14"/>
                    <a:pt x="20" y="18"/>
                  </a:cubicBezTo>
                  <a:cubicBezTo>
                    <a:pt x="19" y="22"/>
                    <a:pt x="17" y="20"/>
                    <a:pt x="14" y="23"/>
                  </a:cubicBezTo>
                  <a:cubicBezTo>
                    <a:pt x="12" y="26"/>
                    <a:pt x="12" y="30"/>
                    <a:pt x="12" y="31"/>
                  </a:cubicBezTo>
                  <a:cubicBezTo>
                    <a:pt x="13" y="32"/>
                    <a:pt x="15" y="37"/>
                    <a:pt x="10" y="37"/>
                  </a:cubicBezTo>
                  <a:cubicBezTo>
                    <a:pt x="5" y="37"/>
                    <a:pt x="0" y="35"/>
                    <a:pt x="0" y="38"/>
                  </a:cubicBezTo>
                  <a:cubicBezTo>
                    <a:pt x="0" y="40"/>
                    <a:pt x="6" y="48"/>
                    <a:pt x="6" y="48"/>
                  </a:cubicBezTo>
                  <a:cubicBezTo>
                    <a:pt x="6" y="48"/>
                    <a:pt x="13" y="45"/>
                    <a:pt x="15" y="41"/>
                  </a:cubicBezTo>
                  <a:cubicBezTo>
                    <a:pt x="17" y="36"/>
                    <a:pt x="25" y="28"/>
                    <a:pt x="26" y="32"/>
                  </a:cubicBezTo>
                  <a:cubicBezTo>
                    <a:pt x="27" y="35"/>
                    <a:pt x="30" y="31"/>
                    <a:pt x="30" y="26"/>
                  </a:cubicBezTo>
                  <a:cubicBezTo>
                    <a:pt x="31" y="20"/>
                    <a:pt x="31" y="19"/>
                    <a:pt x="26" y="14"/>
                  </a:cubicBezTo>
                  <a:cubicBezTo>
                    <a:pt x="21" y="9"/>
                    <a:pt x="25" y="8"/>
                    <a:pt x="19" y="7"/>
                  </a:cubicBezTo>
                  <a:cubicBezTo>
                    <a:pt x="14" y="6"/>
                    <a:pt x="10" y="4"/>
                    <a:pt x="10" y="2"/>
                  </a:cubicBezTo>
                  <a:cubicBezTo>
                    <a:pt x="10" y="0"/>
                    <a:pt x="4" y="0"/>
                    <a:pt x="4" y="0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63" name="Freeform 79"/>
            <p:cNvSpPr>
              <a:spLocks/>
            </p:cNvSpPr>
            <p:nvPr/>
          </p:nvSpPr>
          <p:spPr bwMode="auto">
            <a:xfrm>
              <a:off x="1615" y="3584"/>
              <a:ext cx="241" cy="319"/>
            </a:xfrm>
            <a:custGeom>
              <a:avLst/>
              <a:gdLst>
                <a:gd name="T0" fmla="*/ 100 w 116"/>
                <a:gd name="T1" fmla="*/ 37 h 153"/>
                <a:gd name="T2" fmla="*/ 110 w 116"/>
                <a:gd name="T3" fmla="*/ 45 h 153"/>
                <a:gd name="T4" fmla="*/ 116 w 116"/>
                <a:gd name="T5" fmla="*/ 49 h 153"/>
                <a:gd name="T6" fmla="*/ 110 w 116"/>
                <a:gd name="T7" fmla="*/ 62 h 153"/>
                <a:gd name="T8" fmla="*/ 99 w 116"/>
                <a:gd name="T9" fmla="*/ 69 h 153"/>
                <a:gd name="T10" fmla="*/ 92 w 116"/>
                <a:gd name="T11" fmla="*/ 61 h 153"/>
                <a:gd name="T12" fmla="*/ 80 w 116"/>
                <a:gd name="T13" fmla="*/ 53 h 153"/>
                <a:gd name="T14" fmla="*/ 70 w 116"/>
                <a:gd name="T15" fmla="*/ 60 h 153"/>
                <a:gd name="T16" fmla="*/ 74 w 116"/>
                <a:gd name="T17" fmla="*/ 77 h 153"/>
                <a:gd name="T18" fmla="*/ 84 w 116"/>
                <a:gd name="T19" fmla="*/ 85 h 153"/>
                <a:gd name="T20" fmla="*/ 91 w 116"/>
                <a:gd name="T21" fmla="*/ 83 h 153"/>
                <a:gd name="T22" fmla="*/ 101 w 116"/>
                <a:gd name="T23" fmla="*/ 88 h 153"/>
                <a:gd name="T24" fmla="*/ 102 w 116"/>
                <a:gd name="T25" fmla="*/ 100 h 153"/>
                <a:gd name="T26" fmla="*/ 94 w 116"/>
                <a:gd name="T27" fmla="*/ 95 h 153"/>
                <a:gd name="T28" fmla="*/ 86 w 116"/>
                <a:gd name="T29" fmla="*/ 100 h 153"/>
                <a:gd name="T30" fmla="*/ 78 w 116"/>
                <a:gd name="T31" fmla="*/ 113 h 153"/>
                <a:gd name="T32" fmla="*/ 73 w 116"/>
                <a:gd name="T33" fmla="*/ 123 h 153"/>
                <a:gd name="T34" fmla="*/ 67 w 116"/>
                <a:gd name="T35" fmla="*/ 131 h 153"/>
                <a:gd name="T36" fmla="*/ 59 w 116"/>
                <a:gd name="T37" fmla="*/ 141 h 153"/>
                <a:gd name="T38" fmla="*/ 48 w 116"/>
                <a:gd name="T39" fmla="*/ 153 h 153"/>
                <a:gd name="T40" fmla="*/ 33 w 116"/>
                <a:gd name="T41" fmla="*/ 149 h 153"/>
                <a:gd name="T42" fmla="*/ 23 w 116"/>
                <a:gd name="T43" fmla="*/ 143 h 153"/>
                <a:gd name="T44" fmla="*/ 21 w 116"/>
                <a:gd name="T45" fmla="*/ 135 h 153"/>
                <a:gd name="T46" fmla="*/ 19 w 116"/>
                <a:gd name="T47" fmla="*/ 128 h 153"/>
                <a:gd name="T48" fmla="*/ 27 w 116"/>
                <a:gd name="T49" fmla="*/ 121 h 153"/>
                <a:gd name="T50" fmla="*/ 21 w 116"/>
                <a:gd name="T51" fmla="*/ 115 h 153"/>
                <a:gd name="T52" fmla="*/ 12 w 116"/>
                <a:gd name="T53" fmla="*/ 114 h 153"/>
                <a:gd name="T54" fmla="*/ 15 w 116"/>
                <a:gd name="T55" fmla="*/ 103 h 153"/>
                <a:gd name="T56" fmla="*/ 13 w 116"/>
                <a:gd name="T57" fmla="*/ 88 h 153"/>
                <a:gd name="T58" fmla="*/ 1 w 116"/>
                <a:gd name="T59" fmla="*/ 73 h 153"/>
                <a:gd name="T60" fmla="*/ 4 w 116"/>
                <a:gd name="T61" fmla="*/ 66 h 153"/>
                <a:gd name="T62" fmla="*/ 0 w 116"/>
                <a:gd name="T63" fmla="*/ 52 h 153"/>
                <a:gd name="T64" fmla="*/ 6 w 116"/>
                <a:gd name="T65" fmla="*/ 41 h 153"/>
                <a:gd name="T66" fmla="*/ 17 w 116"/>
                <a:gd name="T67" fmla="*/ 35 h 153"/>
                <a:gd name="T68" fmla="*/ 24 w 116"/>
                <a:gd name="T69" fmla="*/ 24 h 153"/>
                <a:gd name="T70" fmla="*/ 36 w 116"/>
                <a:gd name="T71" fmla="*/ 17 h 153"/>
                <a:gd name="T72" fmla="*/ 33 w 116"/>
                <a:gd name="T73" fmla="*/ 9 h 153"/>
                <a:gd name="T74" fmla="*/ 56 w 116"/>
                <a:gd name="T75" fmla="*/ 0 h 153"/>
                <a:gd name="T76" fmla="*/ 63 w 116"/>
                <a:gd name="T77" fmla="*/ 10 h 153"/>
                <a:gd name="T78" fmla="*/ 72 w 116"/>
                <a:gd name="T79" fmla="*/ 16 h 153"/>
                <a:gd name="T80" fmla="*/ 81 w 116"/>
                <a:gd name="T81" fmla="*/ 2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6" h="153">
                  <a:moveTo>
                    <a:pt x="90" y="27"/>
                  </a:moveTo>
                  <a:cubicBezTo>
                    <a:pt x="100" y="37"/>
                    <a:pt x="100" y="37"/>
                    <a:pt x="100" y="37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6" y="49"/>
                    <a:pt x="113" y="55"/>
                    <a:pt x="112" y="56"/>
                  </a:cubicBezTo>
                  <a:cubicBezTo>
                    <a:pt x="112" y="56"/>
                    <a:pt x="110" y="62"/>
                    <a:pt x="110" y="62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9" y="85"/>
                    <a:pt x="89" y="85"/>
                    <a:pt x="89" y="85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97" y="99"/>
                    <a:pt x="97" y="99"/>
                    <a:pt x="97" y="99"/>
                  </a:cubicBezTo>
                  <a:cubicBezTo>
                    <a:pt x="94" y="95"/>
                    <a:pt x="94" y="95"/>
                    <a:pt x="94" y="95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73" y="119"/>
                    <a:pt x="73" y="119"/>
                    <a:pt x="73" y="119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67" y="131"/>
                    <a:pt x="63" y="137"/>
                    <a:pt x="62" y="137"/>
                  </a:cubicBezTo>
                  <a:cubicBezTo>
                    <a:pt x="62" y="138"/>
                    <a:pt x="60" y="140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38" y="145"/>
                    <a:pt x="38" y="145"/>
                    <a:pt x="38" y="145"/>
                  </a:cubicBezTo>
                  <a:cubicBezTo>
                    <a:pt x="33" y="149"/>
                    <a:pt x="33" y="149"/>
                    <a:pt x="33" y="149"/>
                  </a:cubicBezTo>
                  <a:cubicBezTo>
                    <a:pt x="25" y="145"/>
                    <a:pt x="25" y="145"/>
                    <a:pt x="25" y="145"/>
                  </a:cubicBezTo>
                  <a:cubicBezTo>
                    <a:pt x="23" y="143"/>
                    <a:pt x="23" y="143"/>
                    <a:pt x="23" y="143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21" y="135"/>
                    <a:pt x="25" y="131"/>
                    <a:pt x="25" y="130"/>
                  </a:cubicBezTo>
                  <a:cubicBezTo>
                    <a:pt x="26" y="129"/>
                    <a:pt x="19" y="128"/>
                    <a:pt x="19" y="128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7" y="115"/>
                    <a:pt x="27" y="115"/>
                    <a:pt x="27" y="115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26"/>
                    <a:pt x="81" y="26"/>
                    <a:pt x="81" y="26"/>
                  </a:cubicBezTo>
                  <a:lnTo>
                    <a:pt x="90" y="27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64" name="Freeform 80"/>
            <p:cNvSpPr>
              <a:spLocks/>
            </p:cNvSpPr>
            <p:nvPr/>
          </p:nvSpPr>
          <p:spPr bwMode="auto">
            <a:xfrm>
              <a:off x="1281" y="3445"/>
              <a:ext cx="154" cy="106"/>
            </a:xfrm>
            <a:custGeom>
              <a:avLst/>
              <a:gdLst>
                <a:gd name="T0" fmla="*/ 0 w 154"/>
                <a:gd name="T1" fmla="*/ 33 h 106"/>
                <a:gd name="T2" fmla="*/ 4 w 154"/>
                <a:gd name="T3" fmla="*/ 33 h 106"/>
                <a:gd name="T4" fmla="*/ 15 w 154"/>
                <a:gd name="T5" fmla="*/ 25 h 106"/>
                <a:gd name="T6" fmla="*/ 15 w 154"/>
                <a:gd name="T7" fmla="*/ 19 h 106"/>
                <a:gd name="T8" fmla="*/ 23 w 154"/>
                <a:gd name="T9" fmla="*/ 19 h 106"/>
                <a:gd name="T10" fmla="*/ 31 w 154"/>
                <a:gd name="T11" fmla="*/ 6 h 106"/>
                <a:gd name="T12" fmla="*/ 48 w 154"/>
                <a:gd name="T13" fmla="*/ 4 h 106"/>
                <a:gd name="T14" fmla="*/ 48 w 154"/>
                <a:gd name="T15" fmla="*/ 0 h 106"/>
                <a:gd name="T16" fmla="*/ 56 w 154"/>
                <a:gd name="T17" fmla="*/ 4 h 106"/>
                <a:gd name="T18" fmla="*/ 71 w 154"/>
                <a:gd name="T19" fmla="*/ 4 h 106"/>
                <a:gd name="T20" fmla="*/ 71 w 154"/>
                <a:gd name="T21" fmla="*/ 14 h 106"/>
                <a:gd name="T22" fmla="*/ 81 w 154"/>
                <a:gd name="T23" fmla="*/ 23 h 106"/>
                <a:gd name="T24" fmla="*/ 81 w 154"/>
                <a:gd name="T25" fmla="*/ 37 h 106"/>
                <a:gd name="T26" fmla="*/ 92 w 154"/>
                <a:gd name="T27" fmla="*/ 48 h 106"/>
                <a:gd name="T28" fmla="*/ 92 w 154"/>
                <a:gd name="T29" fmla="*/ 56 h 106"/>
                <a:gd name="T30" fmla="*/ 104 w 154"/>
                <a:gd name="T31" fmla="*/ 56 h 106"/>
                <a:gd name="T32" fmla="*/ 115 w 154"/>
                <a:gd name="T33" fmla="*/ 50 h 106"/>
                <a:gd name="T34" fmla="*/ 127 w 154"/>
                <a:gd name="T35" fmla="*/ 52 h 106"/>
                <a:gd name="T36" fmla="*/ 131 w 154"/>
                <a:gd name="T37" fmla="*/ 44 h 106"/>
                <a:gd name="T38" fmla="*/ 144 w 154"/>
                <a:gd name="T39" fmla="*/ 46 h 106"/>
                <a:gd name="T40" fmla="*/ 144 w 154"/>
                <a:gd name="T41" fmla="*/ 58 h 106"/>
                <a:gd name="T42" fmla="*/ 154 w 154"/>
                <a:gd name="T43" fmla="*/ 62 h 106"/>
                <a:gd name="T44" fmla="*/ 154 w 154"/>
                <a:gd name="T45" fmla="*/ 75 h 106"/>
                <a:gd name="T46" fmla="*/ 150 w 154"/>
                <a:gd name="T47" fmla="*/ 77 h 106"/>
                <a:gd name="T48" fmla="*/ 152 w 154"/>
                <a:gd name="T49" fmla="*/ 87 h 106"/>
                <a:gd name="T50" fmla="*/ 146 w 154"/>
                <a:gd name="T51" fmla="*/ 92 h 106"/>
                <a:gd name="T52" fmla="*/ 148 w 154"/>
                <a:gd name="T53" fmla="*/ 104 h 106"/>
                <a:gd name="T54" fmla="*/ 127 w 154"/>
                <a:gd name="T55" fmla="*/ 106 h 106"/>
                <a:gd name="T56" fmla="*/ 115 w 154"/>
                <a:gd name="T57" fmla="*/ 96 h 106"/>
                <a:gd name="T58" fmla="*/ 104 w 154"/>
                <a:gd name="T59" fmla="*/ 106 h 106"/>
                <a:gd name="T60" fmla="*/ 96 w 154"/>
                <a:gd name="T61" fmla="*/ 104 h 106"/>
                <a:gd name="T62" fmla="*/ 83 w 154"/>
                <a:gd name="T63" fmla="*/ 92 h 106"/>
                <a:gd name="T64" fmla="*/ 69 w 154"/>
                <a:gd name="T65" fmla="*/ 89 h 106"/>
                <a:gd name="T66" fmla="*/ 61 w 154"/>
                <a:gd name="T67" fmla="*/ 92 h 106"/>
                <a:gd name="T68" fmla="*/ 48 w 154"/>
                <a:gd name="T69" fmla="*/ 79 h 106"/>
                <a:gd name="T70" fmla="*/ 48 w 154"/>
                <a:gd name="T71" fmla="*/ 62 h 106"/>
                <a:gd name="T72" fmla="*/ 38 w 154"/>
                <a:gd name="T73" fmla="*/ 54 h 106"/>
                <a:gd name="T74" fmla="*/ 23 w 154"/>
                <a:gd name="T75" fmla="*/ 52 h 106"/>
                <a:gd name="T76" fmla="*/ 13 w 154"/>
                <a:gd name="T77" fmla="*/ 44 h 106"/>
                <a:gd name="T78" fmla="*/ 4 w 154"/>
                <a:gd name="T79" fmla="*/ 44 h 106"/>
                <a:gd name="T80" fmla="*/ 0 w 154"/>
                <a:gd name="T81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4" h="106">
                  <a:moveTo>
                    <a:pt x="0" y="33"/>
                  </a:moveTo>
                  <a:lnTo>
                    <a:pt x="4" y="33"/>
                  </a:lnTo>
                  <a:lnTo>
                    <a:pt x="15" y="25"/>
                  </a:lnTo>
                  <a:lnTo>
                    <a:pt x="15" y="19"/>
                  </a:lnTo>
                  <a:lnTo>
                    <a:pt x="23" y="19"/>
                  </a:lnTo>
                  <a:lnTo>
                    <a:pt x="31" y="6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56" y="4"/>
                  </a:lnTo>
                  <a:lnTo>
                    <a:pt x="71" y="4"/>
                  </a:lnTo>
                  <a:lnTo>
                    <a:pt x="71" y="14"/>
                  </a:lnTo>
                  <a:lnTo>
                    <a:pt x="81" y="23"/>
                  </a:lnTo>
                  <a:lnTo>
                    <a:pt x="81" y="37"/>
                  </a:lnTo>
                  <a:lnTo>
                    <a:pt x="92" y="48"/>
                  </a:lnTo>
                  <a:lnTo>
                    <a:pt x="92" y="56"/>
                  </a:lnTo>
                  <a:lnTo>
                    <a:pt x="104" y="56"/>
                  </a:lnTo>
                  <a:lnTo>
                    <a:pt x="115" y="50"/>
                  </a:lnTo>
                  <a:lnTo>
                    <a:pt x="127" y="52"/>
                  </a:lnTo>
                  <a:lnTo>
                    <a:pt x="131" y="44"/>
                  </a:lnTo>
                  <a:lnTo>
                    <a:pt x="144" y="46"/>
                  </a:lnTo>
                  <a:lnTo>
                    <a:pt x="144" y="58"/>
                  </a:lnTo>
                  <a:lnTo>
                    <a:pt x="154" y="62"/>
                  </a:lnTo>
                  <a:lnTo>
                    <a:pt x="154" y="75"/>
                  </a:lnTo>
                  <a:lnTo>
                    <a:pt x="150" y="77"/>
                  </a:lnTo>
                  <a:lnTo>
                    <a:pt x="152" y="87"/>
                  </a:lnTo>
                  <a:lnTo>
                    <a:pt x="146" y="92"/>
                  </a:lnTo>
                  <a:lnTo>
                    <a:pt x="148" y="104"/>
                  </a:lnTo>
                  <a:lnTo>
                    <a:pt x="127" y="106"/>
                  </a:lnTo>
                  <a:lnTo>
                    <a:pt x="115" y="96"/>
                  </a:lnTo>
                  <a:lnTo>
                    <a:pt x="104" y="106"/>
                  </a:lnTo>
                  <a:lnTo>
                    <a:pt x="96" y="104"/>
                  </a:lnTo>
                  <a:lnTo>
                    <a:pt x="83" y="92"/>
                  </a:lnTo>
                  <a:lnTo>
                    <a:pt x="69" y="89"/>
                  </a:lnTo>
                  <a:lnTo>
                    <a:pt x="61" y="92"/>
                  </a:lnTo>
                  <a:lnTo>
                    <a:pt x="48" y="79"/>
                  </a:lnTo>
                  <a:lnTo>
                    <a:pt x="48" y="62"/>
                  </a:lnTo>
                  <a:lnTo>
                    <a:pt x="38" y="54"/>
                  </a:lnTo>
                  <a:lnTo>
                    <a:pt x="23" y="52"/>
                  </a:lnTo>
                  <a:lnTo>
                    <a:pt x="13" y="44"/>
                  </a:lnTo>
                  <a:lnTo>
                    <a:pt x="4" y="44"/>
                  </a:lnTo>
                  <a:lnTo>
                    <a:pt x="0" y="33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65" name="Freeform 81"/>
            <p:cNvSpPr>
              <a:spLocks/>
            </p:cNvSpPr>
            <p:nvPr/>
          </p:nvSpPr>
          <p:spPr bwMode="auto">
            <a:xfrm>
              <a:off x="1450" y="3491"/>
              <a:ext cx="240" cy="202"/>
            </a:xfrm>
            <a:custGeom>
              <a:avLst/>
              <a:gdLst>
                <a:gd name="T0" fmla="*/ 0 w 240"/>
                <a:gd name="T1" fmla="*/ 52 h 202"/>
                <a:gd name="T2" fmla="*/ 12 w 240"/>
                <a:gd name="T3" fmla="*/ 48 h 202"/>
                <a:gd name="T4" fmla="*/ 27 w 240"/>
                <a:gd name="T5" fmla="*/ 54 h 202"/>
                <a:gd name="T6" fmla="*/ 44 w 240"/>
                <a:gd name="T7" fmla="*/ 48 h 202"/>
                <a:gd name="T8" fmla="*/ 44 w 240"/>
                <a:gd name="T9" fmla="*/ 29 h 202"/>
                <a:gd name="T10" fmla="*/ 69 w 240"/>
                <a:gd name="T11" fmla="*/ 21 h 202"/>
                <a:gd name="T12" fmla="*/ 83 w 240"/>
                <a:gd name="T13" fmla="*/ 16 h 202"/>
                <a:gd name="T14" fmla="*/ 102 w 240"/>
                <a:gd name="T15" fmla="*/ 8 h 202"/>
                <a:gd name="T16" fmla="*/ 112 w 240"/>
                <a:gd name="T17" fmla="*/ 0 h 202"/>
                <a:gd name="T18" fmla="*/ 121 w 240"/>
                <a:gd name="T19" fmla="*/ 6 h 202"/>
                <a:gd name="T20" fmla="*/ 140 w 240"/>
                <a:gd name="T21" fmla="*/ 6 h 202"/>
                <a:gd name="T22" fmla="*/ 144 w 240"/>
                <a:gd name="T23" fmla="*/ 14 h 202"/>
                <a:gd name="T24" fmla="*/ 154 w 240"/>
                <a:gd name="T25" fmla="*/ 12 h 202"/>
                <a:gd name="T26" fmla="*/ 160 w 240"/>
                <a:gd name="T27" fmla="*/ 35 h 202"/>
                <a:gd name="T28" fmla="*/ 171 w 240"/>
                <a:gd name="T29" fmla="*/ 50 h 202"/>
                <a:gd name="T30" fmla="*/ 187 w 240"/>
                <a:gd name="T31" fmla="*/ 56 h 202"/>
                <a:gd name="T32" fmla="*/ 200 w 240"/>
                <a:gd name="T33" fmla="*/ 68 h 202"/>
                <a:gd name="T34" fmla="*/ 212 w 240"/>
                <a:gd name="T35" fmla="*/ 75 h 202"/>
                <a:gd name="T36" fmla="*/ 223 w 240"/>
                <a:gd name="T37" fmla="*/ 79 h 202"/>
                <a:gd name="T38" fmla="*/ 223 w 240"/>
                <a:gd name="T39" fmla="*/ 87 h 202"/>
                <a:gd name="T40" fmla="*/ 231 w 240"/>
                <a:gd name="T41" fmla="*/ 93 h 202"/>
                <a:gd name="T42" fmla="*/ 221 w 240"/>
                <a:gd name="T43" fmla="*/ 104 h 202"/>
                <a:gd name="T44" fmla="*/ 237 w 240"/>
                <a:gd name="T45" fmla="*/ 110 h 202"/>
                <a:gd name="T46" fmla="*/ 233 w 240"/>
                <a:gd name="T47" fmla="*/ 112 h 202"/>
                <a:gd name="T48" fmla="*/ 237 w 240"/>
                <a:gd name="T49" fmla="*/ 118 h 202"/>
                <a:gd name="T50" fmla="*/ 240 w 240"/>
                <a:gd name="T51" fmla="*/ 129 h 202"/>
                <a:gd name="T52" fmla="*/ 227 w 240"/>
                <a:gd name="T53" fmla="*/ 139 h 202"/>
                <a:gd name="T54" fmla="*/ 215 w 240"/>
                <a:gd name="T55" fmla="*/ 143 h 202"/>
                <a:gd name="T56" fmla="*/ 194 w 240"/>
                <a:gd name="T57" fmla="*/ 143 h 202"/>
                <a:gd name="T58" fmla="*/ 200 w 240"/>
                <a:gd name="T59" fmla="*/ 166 h 202"/>
                <a:gd name="T60" fmla="*/ 187 w 240"/>
                <a:gd name="T61" fmla="*/ 177 h 202"/>
                <a:gd name="T62" fmla="*/ 177 w 240"/>
                <a:gd name="T63" fmla="*/ 179 h 202"/>
                <a:gd name="T64" fmla="*/ 177 w 240"/>
                <a:gd name="T65" fmla="*/ 189 h 202"/>
                <a:gd name="T66" fmla="*/ 165 w 240"/>
                <a:gd name="T67" fmla="*/ 202 h 202"/>
                <a:gd name="T68" fmla="*/ 165 w 240"/>
                <a:gd name="T69" fmla="*/ 200 h 202"/>
                <a:gd name="T70" fmla="*/ 154 w 240"/>
                <a:gd name="T71" fmla="*/ 191 h 202"/>
                <a:gd name="T72" fmla="*/ 160 w 240"/>
                <a:gd name="T73" fmla="*/ 181 h 202"/>
                <a:gd name="T74" fmla="*/ 154 w 240"/>
                <a:gd name="T75" fmla="*/ 171 h 202"/>
                <a:gd name="T76" fmla="*/ 140 w 240"/>
                <a:gd name="T77" fmla="*/ 171 h 202"/>
                <a:gd name="T78" fmla="*/ 135 w 240"/>
                <a:gd name="T79" fmla="*/ 160 h 202"/>
                <a:gd name="T80" fmla="*/ 140 w 240"/>
                <a:gd name="T81" fmla="*/ 148 h 202"/>
                <a:gd name="T82" fmla="*/ 112 w 240"/>
                <a:gd name="T83" fmla="*/ 131 h 202"/>
                <a:gd name="T84" fmla="*/ 100 w 240"/>
                <a:gd name="T85" fmla="*/ 141 h 202"/>
                <a:gd name="T86" fmla="*/ 81 w 240"/>
                <a:gd name="T87" fmla="*/ 123 h 202"/>
                <a:gd name="T88" fmla="*/ 81 w 240"/>
                <a:gd name="T89" fmla="*/ 125 h 202"/>
                <a:gd name="T90" fmla="*/ 81 w 240"/>
                <a:gd name="T91" fmla="*/ 118 h 202"/>
                <a:gd name="T92" fmla="*/ 69 w 240"/>
                <a:gd name="T93" fmla="*/ 104 h 202"/>
                <a:gd name="T94" fmla="*/ 67 w 240"/>
                <a:gd name="T95" fmla="*/ 91 h 202"/>
                <a:gd name="T96" fmla="*/ 60 w 240"/>
                <a:gd name="T97" fmla="*/ 81 h 202"/>
                <a:gd name="T98" fmla="*/ 54 w 240"/>
                <a:gd name="T99" fmla="*/ 85 h 202"/>
                <a:gd name="T100" fmla="*/ 48 w 240"/>
                <a:gd name="T101" fmla="*/ 87 h 202"/>
                <a:gd name="T102" fmla="*/ 23 w 240"/>
                <a:gd name="T103" fmla="*/ 64 h 202"/>
                <a:gd name="T104" fmla="*/ 14 w 240"/>
                <a:gd name="T105" fmla="*/ 62 h 202"/>
                <a:gd name="T106" fmla="*/ 2 w 240"/>
                <a:gd name="T107" fmla="*/ 64 h 202"/>
                <a:gd name="T108" fmla="*/ 2 w 240"/>
                <a:gd name="T109" fmla="*/ 54 h 202"/>
                <a:gd name="T110" fmla="*/ 0 w 240"/>
                <a:gd name="T111" fmla="*/ 5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0" h="202">
                  <a:moveTo>
                    <a:pt x="0" y="52"/>
                  </a:moveTo>
                  <a:lnTo>
                    <a:pt x="12" y="48"/>
                  </a:lnTo>
                  <a:lnTo>
                    <a:pt x="27" y="54"/>
                  </a:lnTo>
                  <a:lnTo>
                    <a:pt x="44" y="48"/>
                  </a:lnTo>
                  <a:lnTo>
                    <a:pt x="44" y="29"/>
                  </a:lnTo>
                  <a:lnTo>
                    <a:pt x="69" y="21"/>
                  </a:lnTo>
                  <a:lnTo>
                    <a:pt x="83" y="16"/>
                  </a:lnTo>
                  <a:lnTo>
                    <a:pt x="102" y="8"/>
                  </a:lnTo>
                  <a:lnTo>
                    <a:pt x="112" y="0"/>
                  </a:lnTo>
                  <a:lnTo>
                    <a:pt x="121" y="6"/>
                  </a:lnTo>
                  <a:lnTo>
                    <a:pt x="140" y="6"/>
                  </a:lnTo>
                  <a:lnTo>
                    <a:pt x="144" y="14"/>
                  </a:lnTo>
                  <a:lnTo>
                    <a:pt x="154" y="12"/>
                  </a:lnTo>
                  <a:lnTo>
                    <a:pt x="160" y="35"/>
                  </a:lnTo>
                  <a:lnTo>
                    <a:pt x="171" y="50"/>
                  </a:lnTo>
                  <a:lnTo>
                    <a:pt x="187" y="56"/>
                  </a:lnTo>
                  <a:lnTo>
                    <a:pt x="200" y="68"/>
                  </a:lnTo>
                  <a:lnTo>
                    <a:pt x="212" y="75"/>
                  </a:lnTo>
                  <a:lnTo>
                    <a:pt x="223" y="79"/>
                  </a:lnTo>
                  <a:lnTo>
                    <a:pt x="223" y="87"/>
                  </a:lnTo>
                  <a:lnTo>
                    <a:pt x="231" y="93"/>
                  </a:lnTo>
                  <a:lnTo>
                    <a:pt x="221" y="104"/>
                  </a:lnTo>
                  <a:lnTo>
                    <a:pt x="237" y="110"/>
                  </a:lnTo>
                  <a:lnTo>
                    <a:pt x="233" y="112"/>
                  </a:lnTo>
                  <a:lnTo>
                    <a:pt x="237" y="118"/>
                  </a:lnTo>
                  <a:lnTo>
                    <a:pt x="240" y="129"/>
                  </a:lnTo>
                  <a:lnTo>
                    <a:pt x="227" y="139"/>
                  </a:lnTo>
                  <a:lnTo>
                    <a:pt x="215" y="143"/>
                  </a:lnTo>
                  <a:lnTo>
                    <a:pt x="194" y="143"/>
                  </a:lnTo>
                  <a:lnTo>
                    <a:pt x="200" y="166"/>
                  </a:lnTo>
                  <a:lnTo>
                    <a:pt x="187" y="177"/>
                  </a:lnTo>
                  <a:lnTo>
                    <a:pt x="177" y="179"/>
                  </a:lnTo>
                  <a:lnTo>
                    <a:pt x="177" y="189"/>
                  </a:lnTo>
                  <a:lnTo>
                    <a:pt x="165" y="202"/>
                  </a:lnTo>
                  <a:lnTo>
                    <a:pt x="165" y="200"/>
                  </a:lnTo>
                  <a:lnTo>
                    <a:pt x="154" y="191"/>
                  </a:lnTo>
                  <a:lnTo>
                    <a:pt x="160" y="181"/>
                  </a:lnTo>
                  <a:lnTo>
                    <a:pt x="154" y="171"/>
                  </a:lnTo>
                  <a:lnTo>
                    <a:pt x="140" y="171"/>
                  </a:lnTo>
                  <a:lnTo>
                    <a:pt x="135" y="160"/>
                  </a:lnTo>
                  <a:lnTo>
                    <a:pt x="140" y="148"/>
                  </a:lnTo>
                  <a:lnTo>
                    <a:pt x="112" y="131"/>
                  </a:lnTo>
                  <a:lnTo>
                    <a:pt x="100" y="141"/>
                  </a:lnTo>
                  <a:lnTo>
                    <a:pt x="81" y="123"/>
                  </a:lnTo>
                  <a:lnTo>
                    <a:pt x="81" y="125"/>
                  </a:lnTo>
                  <a:lnTo>
                    <a:pt x="81" y="118"/>
                  </a:lnTo>
                  <a:lnTo>
                    <a:pt x="69" y="104"/>
                  </a:lnTo>
                  <a:lnTo>
                    <a:pt x="67" y="91"/>
                  </a:lnTo>
                  <a:lnTo>
                    <a:pt x="60" y="81"/>
                  </a:lnTo>
                  <a:lnTo>
                    <a:pt x="54" y="85"/>
                  </a:lnTo>
                  <a:lnTo>
                    <a:pt x="48" y="87"/>
                  </a:lnTo>
                  <a:lnTo>
                    <a:pt x="23" y="64"/>
                  </a:lnTo>
                  <a:lnTo>
                    <a:pt x="14" y="62"/>
                  </a:lnTo>
                  <a:lnTo>
                    <a:pt x="2" y="64"/>
                  </a:lnTo>
                  <a:lnTo>
                    <a:pt x="2" y="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66" name="Freeform 82"/>
            <p:cNvSpPr>
              <a:spLocks/>
            </p:cNvSpPr>
            <p:nvPr/>
          </p:nvSpPr>
          <p:spPr bwMode="auto">
            <a:xfrm>
              <a:off x="1429" y="3455"/>
              <a:ext cx="94" cy="90"/>
            </a:xfrm>
            <a:custGeom>
              <a:avLst/>
              <a:gdLst>
                <a:gd name="T0" fmla="*/ 0 w 94"/>
                <a:gd name="T1" fmla="*/ 50 h 90"/>
                <a:gd name="T2" fmla="*/ 23 w 94"/>
                <a:gd name="T3" fmla="*/ 32 h 90"/>
                <a:gd name="T4" fmla="*/ 23 w 94"/>
                <a:gd name="T5" fmla="*/ 15 h 90"/>
                <a:gd name="T6" fmla="*/ 44 w 94"/>
                <a:gd name="T7" fmla="*/ 0 h 90"/>
                <a:gd name="T8" fmla="*/ 56 w 94"/>
                <a:gd name="T9" fmla="*/ 7 h 90"/>
                <a:gd name="T10" fmla="*/ 83 w 94"/>
                <a:gd name="T11" fmla="*/ 7 h 90"/>
                <a:gd name="T12" fmla="*/ 83 w 94"/>
                <a:gd name="T13" fmla="*/ 17 h 90"/>
                <a:gd name="T14" fmla="*/ 94 w 94"/>
                <a:gd name="T15" fmla="*/ 27 h 90"/>
                <a:gd name="T16" fmla="*/ 85 w 94"/>
                <a:gd name="T17" fmla="*/ 40 h 90"/>
                <a:gd name="T18" fmla="*/ 94 w 94"/>
                <a:gd name="T19" fmla="*/ 54 h 90"/>
                <a:gd name="T20" fmla="*/ 90 w 94"/>
                <a:gd name="T21" fmla="*/ 57 h 90"/>
                <a:gd name="T22" fmla="*/ 65 w 94"/>
                <a:gd name="T23" fmla="*/ 65 h 90"/>
                <a:gd name="T24" fmla="*/ 65 w 94"/>
                <a:gd name="T25" fmla="*/ 84 h 90"/>
                <a:gd name="T26" fmla="*/ 48 w 94"/>
                <a:gd name="T27" fmla="*/ 90 h 90"/>
                <a:gd name="T28" fmla="*/ 33 w 94"/>
                <a:gd name="T29" fmla="*/ 84 h 90"/>
                <a:gd name="T30" fmla="*/ 21 w 94"/>
                <a:gd name="T31" fmla="*/ 88 h 90"/>
                <a:gd name="T32" fmla="*/ 4 w 94"/>
                <a:gd name="T33" fmla="*/ 77 h 90"/>
                <a:gd name="T34" fmla="*/ 4 w 94"/>
                <a:gd name="T35" fmla="*/ 77 h 90"/>
                <a:gd name="T36" fmla="*/ 2 w 94"/>
                <a:gd name="T37" fmla="*/ 67 h 90"/>
                <a:gd name="T38" fmla="*/ 6 w 94"/>
                <a:gd name="T39" fmla="*/ 65 h 90"/>
                <a:gd name="T40" fmla="*/ 6 w 94"/>
                <a:gd name="T41" fmla="*/ 52 h 90"/>
                <a:gd name="T42" fmla="*/ 0 w 94"/>
                <a:gd name="T43" fmla="*/ 5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4" h="90">
                  <a:moveTo>
                    <a:pt x="0" y="50"/>
                  </a:moveTo>
                  <a:lnTo>
                    <a:pt x="23" y="32"/>
                  </a:lnTo>
                  <a:lnTo>
                    <a:pt x="23" y="15"/>
                  </a:lnTo>
                  <a:lnTo>
                    <a:pt x="44" y="0"/>
                  </a:lnTo>
                  <a:lnTo>
                    <a:pt x="56" y="7"/>
                  </a:lnTo>
                  <a:lnTo>
                    <a:pt x="83" y="7"/>
                  </a:lnTo>
                  <a:lnTo>
                    <a:pt x="83" y="17"/>
                  </a:lnTo>
                  <a:lnTo>
                    <a:pt x="94" y="27"/>
                  </a:lnTo>
                  <a:lnTo>
                    <a:pt x="85" y="40"/>
                  </a:lnTo>
                  <a:lnTo>
                    <a:pt x="94" y="54"/>
                  </a:lnTo>
                  <a:lnTo>
                    <a:pt x="90" y="57"/>
                  </a:lnTo>
                  <a:lnTo>
                    <a:pt x="65" y="65"/>
                  </a:lnTo>
                  <a:lnTo>
                    <a:pt x="65" y="84"/>
                  </a:lnTo>
                  <a:lnTo>
                    <a:pt x="48" y="90"/>
                  </a:lnTo>
                  <a:lnTo>
                    <a:pt x="33" y="84"/>
                  </a:lnTo>
                  <a:lnTo>
                    <a:pt x="21" y="88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2" y="67"/>
                  </a:lnTo>
                  <a:lnTo>
                    <a:pt x="6" y="65"/>
                  </a:lnTo>
                  <a:lnTo>
                    <a:pt x="6" y="52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67" name="Freeform 83"/>
            <p:cNvSpPr>
              <a:spLocks/>
            </p:cNvSpPr>
            <p:nvPr/>
          </p:nvSpPr>
          <p:spPr bwMode="auto">
            <a:xfrm>
              <a:off x="1464" y="3409"/>
              <a:ext cx="142" cy="103"/>
            </a:xfrm>
            <a:custGeom>
              <a:avLst/>
              <a:gdLst>
                <a:gd name="T0" fmla="*/ 55 w 142"/>
                <a:gd name="T1" fmla="*/ 13 h 103"/>
                <a:gd name="T2" fmla="*/ 71 w 142"/>
                <a:gd name="T3" fmla="*/ 34 h 103"/>
                <a:gd name="T4" fmla="*/ 86 w 142"/>
                <a:gd name="T5" fmla="*/ 28 h 103"/>
                <a:gd name="T6" fmla="*/ 92 w 142"/>
                <a:gd name="T7" fmla="*/ 34 h 103"/>
                <a:gd name="T8" fmla="*/ 101 w 142"/>
                <a:gd name="T9" fmla="*/ 23 h 103"/>
                <a:gd name="T10" fmla="*/ 113 w 142"/>
                <a:gd name="T11" fmla="*/ 36 h 103"/>
                <a:gd name="T12" fmla="*/ 126 w 142"/>
                <a:gd name="T13" fmla="*/ 36 h 103"/>
                <a:gd name="T14" fmla="*/ 128 w 142"/>
                <a:gd name="T15" fmla="*/ 53 h 103"/>
                <a:gd name="T16" fmla="*/ 142 w 142"/>
                <a:gd name="T17" fmla="*/ 57 h 103"/>
                <a:gd name="T18" fmla="*/ 140 w 142"/>
                <a:gd name="T19" fmla="*/ 80 h 103"/>
                <a:gd name="T20" fmla="*/ 140 w 142"/>
                <a:gd name="T21" fmla="*/ 94 h 103"/>
                <a:gd name="T22" fmla="*/ 130 w 142"/>
                <a:gd name="T23" fmla="*/ 96 h 103"/>
                <a:gd name="T24" fmla="*/ 126 w 142"/>
                <a:gd name="T25" fmla="*/ 88 h 103"/>
                <a:gd name="T26" fmla="*/ 107 w 142"/>
                <a:gd name="T27" fmla="*/ 88 h 103"/>
                <a:gd name="T28" fmla="*/ 98 w 142"/>
                <a:gd name="T29" fmla="*/ 82 h 103"/>
                <a:gd name="T30" fmla="*/ 88 w 142"/>
                <a:gd name="T31" fmla="*/ 90 h 103"/>
                <a:gd name="T32" fmla="*/ 69 w 142"/>
                <a:gd name="T33" fmla="*/ 98 h 103"/>
                <a:gd name="T34" fmla="*/ 55 w 142"/>
                <a:gd name="T35" fmla="*/ 103 h 103"/>
                <a:gd name="T36" fmla="*/ 59 w 142"/>
                <a:gd name="T37" fmla="*/ 100 h 103"/>
                <a:gd name="T38" fmla="*/ 50 w 142"/>
                <a:gd name="T39" fmla="*/ 86 h 103"/>
                <a:gd name="T40" fmla="*/ 59 w 142"/>
                <a:gd name="T41" fmla="*/ 73 h 103"/>
                <a:gd name="T42" fmla="*/ 48 w 142"/>
                <a:gd name="T43" fmla="*/ 63 h 103"/>
                <a:gd name="T44" fmla="*/ 48 w 142"/>
                <a:gd name="T45" fmla="*/ 53 h 103"/>
                <a:gd name="T46" fmla="*/ 21 w 142"/>
                <a:gd name="T47" fmla="*/ 53 h 103"/>
                <a:gd name="T48" fmla="*/ 9 w 142"/>
                <a:gd name="T49" fmla="*/ 46 h 103"/>
                <a:gd name="T50" fmla="*/ 0 w 142"/>
                <a:gd name="T51" fmla="*/ 34 h 103"/>
                <a:gd name="T52" fmla="*/ 11 w 142"/>
                <a:gd name="T53" fmla="*/ 23 h 103"/>
                <a:gd name="T54" fmla="*/ 9 w 142"/>
                <a:gd name="T55" fmla="*/ 11 h 103"/>
                <a:gd name="T56" fmla="*/ 28 w 142"/>
                <a:gd name="T57" fmla="*/ 11 h 103"/>
                <a:gd name="T58" fmla="*/ 34 w 142"/>
                <a:gd name="T59" fmla="*/ 0 h 103"/>
                <a:gd name="T60" fmla="*/ 55 w 142"/>
                <a:gd name="T61" fmla="*/ 1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2" h="103">
                  <a:moveTo>
                    <a:pt x="55" y="13"/>
                  </a:moveTo>
                  <a:lnTo>
                    <a:pt x="71" y="34"/>
                  </a:lnTo>
                  <a:lnTo>
                    <a:pt x="86" y="28"/>
                  </a:lnTo>
                  <a:lnTo>
                    <a:pt x="92" y="34"/>
                  </a:lnTo>
                  <a:lnTo>
                    <a:pt x="101" y="23"/>
                  </a:lnTo>
                  <a:lnTo>
                    <a:pt x="113" y="36"/>
                  </a:lnTo>
                  <a:lnTo>
                    <a:pt x="126" y="36"/>
                  </a:lnTo>
                  <a:lnTo>
                    <a:pt x="128" y="53"/>
                  </a:lnTo>
                  <a:lnTo>
                    <a:pt x="142" y="57"/>
                  </a:lnTo>
                  <a:lnTo>
                    <a:pt x="140" y="80"/>
                  </a:lnTo>
                  <a:lnTo>
                    <a:pt x="140" y="94"/>
                  </a:lnTo>
                  <a:lnTo>
                    <a:pt x="130" y="96"/>
                  </a:lnTo>
                  <a:lnTo>
                    <a:pt x="126" y="88"/>
                  </a:lnTo>
                  <a:lnTo>
                    <a:pt x="107" y="88"/>
                  </a:lnTo>
                  <a:lnTo>
                    <a:pt x="98" y="82"/>
                  </a:lnTo>
                  <a:lnTo>
                    <a:pt x="88" y="90"/>
                  </a:lnTo>
                  <a:lnTo>
                    <a:pt x="69" y="98"/>
                  </a:lnTo>
                  <a:lnTo>
                    <a:pt x="55" y="103"/>
                  </a:lnTo>
                  <a:lnTo>
                    <a:pt x="59" y="100"/>
                  </a:lnTo>
                  <a:lnTo>
                    <a:pt x="50" y="86"/>
                  </a:lnTo>
                  <a:lnTo>
                    <a:pt x="59" y="73"/>
                  </a:lnTo>
                  <a:lnTo>
                    <a:pt x="48" y="63"/>
                  </a:lnTo>
                  <a:lnTo>
                    <a:pt x="48" y="53"/>
                  </a:lnTo>
                  <a:lnTo>
                    <a:pt x="21" y="53"/>
                  </a:lnTo>
                  <a:lnTo>
                    <a:pt x="9" y="46"/>
                  </a:lnTo>
                  <a:lnTo>
                    <a:pt x="0" y="34"/>
                  </a:lnTo>
                  <a:lnTo>
                    <a:pt x="11" y="23"/>
                  </a:lnTo>
                  <a:lnTo>
                    <a:pt x="9" y="11"/>
                  </a:lnTo>
                  <a:lnTo>
                    <a:pt x="28" y="11"/>
                  </a:lnTo>
                  <a:lnTo>
                    <a:pt x="34" y="0"/>
                  </a:lnTo>
                  <a:lnTo>
                    <a:pt x="55" y="13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68" name="Freeform 84"/>
            <p:cNvSpPr>
              <a:spLocks/>
            </p:cNvSpPr>
            <p:nvPr/>
          </p:nvSpPr>
          <p:spPr bwMode="auto">
            <a:xfrm>
              <a:off x="1621" y="3434"/>
              <a:ext cx="137" cy="167"/>
            </a:xfrm>
            <a:custGeom>
              <a:avLst/>
              <a:gdLst>
                <a:gd name="T0" fmla="*/ 100 w 137"/>
                <a:gd name="T1" fmla="*/ 153 h 167"/>
                <a:gd name="T2" fmla="*/ 94 w 137"/>
                <a:gd name="T3" fmla="*/ 138 h 167"/>
                <a:gd name="T4" fmla="*/ 94 w 137"/>
                <a:gd name="T5" fmla="*/ 125 h 167"/>
                <a:gd name="T6" fmla="*/ 119 w 137"/>
                <a:gd name="T7" fmla="*/ 117 h 167"/>
                <a:gd name="T8" fmla="*/ 123 w 137"/>
                <a:gd name="T9" fmla="*/ 90 h 167"/>
                <a:gd name="T10" fmla="*/ 125 w 137"/>
                <a:gd name="T11" fmla="*/ 73 h 167"/>
                <a:gd name="T12" fmla="*/ 135 w 137"/>
                <a:gd name="T13" fmla="*/ 63 h 167"/>
                <a:gd name="T14" fmla="*/ 137 w 137"/>
                <a:gd name="T15" fmla="*/ 30 h 167"/>
                <a:gd name="T16" fmla="*/ 125 w 137"/>
                <a:gd name="T17" fmla="*/ 28 h 167"/>
                <a:gd name="T18" fmla="*/ 129 w 137"/>
                <a:gd name="T19" fmla="*/ 15 h 167"/>
                <a:gd name="T20" fmla="*/ 108 w 137"/>
                <a:gd name="T21" fmla="*/ 11 h 167"/>
                <a:gd name="T22" fmla="*/ 91 w 137"/>
                <a:gd name="T23" fmla="*/ 0 h 167"/>
                <a:gd name="T24" fmla="*/ 73 w 137"/>
                <a:gd name="T25" fmla="*/ 23 h 167"/>
                <a:gd name="T26" fmla="*/ 66 w 137"/>
                <a:gd name="T27" fmla="*/ 44 h 167"/>
                <a:gd name="T28" fmla="*/ 54 w 137"/>
                <a:gd name="T29" fmla="*/ 46 h 167"/>
                <a:gd name="T30" fmla="*/ 41 w 137"/>
                <a:gd name="T31" fmla="*/ 38 h 167"/>
                <a:gd name="T32" fmla="*/ 27 w 137"/>
                <a:gd name="T33" fmla="*/ 46 h 167"/>
                <a:gd name="T34" fmla="*/ 25 w 137"/>
                <a:gd name="T35" fmla="*/ 71 h 167"/>
                <a:gd name="T36" fmla="*/ 10 w 137"/>
                <a:gd name="T37" fmla="*/ 96 h 167"/>
                <a:gd name="T38" fmla="*/ 0 w 137"/>
                <a:gd name="T39" fmla="*/ 107 h 167"/>
                <a:gd name="T40" fmla="*/ 0 w 137"/>
                <a:gd name="T41" fmla="*/ 107 h 167"/>
                <a:gd name="T42" fmla="*/ 16 w 137"/>
                <a:gd name="T43" fmla="*/ 113 h 167"/>
                <a:gd name="T44" fmla="*/ 29 w 137"/>
                <a:gd name="T45" fmla="*/ 125 h 167"/>
                <a:gd name="T46" fmla="*/ 41 w 137"/>
                <a:gd name="T47" fmla="*/ 132 h 167"/>
                <a:gd name="T48" fmla="*/ 52 w 137"/>
                <a:gd name="T49" fmla="*/ 136 h 167"/>
                <a:gd name="T50" fmla="*/ 52 w 137"/>
                <a:gd name="T51" fmla="*/ 144 h 167"/>
                <a:gd name="T52" fmla="*/ 60 w 137"/>
                <a:gd name="T53" fmla="*/ 150 h 167"/>
                <a:gd name="T54" fmla="*/ 50 w 137"/>
                <a:gd name="T55" fmla="*/ 161 h 167"/>
                <a:gd name="T56" fmla="*/ 66 w 137"/>
                <a:gd name="T57" fmla="*/ 167 h 167"/>
                <a:gd name="T58" fmla="*/ 100 w 137"/>
                <a:gd name="T59" fmla="*/ 15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167">
                  <a:moveTo>
                    <a:pt x="100" y="153"/>
                  </a:moveTo>
                  <a:lnTo>
                    <a:pt x="94" y="138"/>
                  </a:lnTo>
                  <a:lnTo>
                    <a:pt x="94" y="125"/>
                  </a:lnTo>
                  <a:lnTo>
                    <a:pt x="119" y="117"/>
                  </a:lnTo>
                  <a:lnTo>
                    <a:pt x="123" y="90"/>
                  </a:lnTo>
                  <a:lnTo>
                    <a:pt x="125" y="73"/>
                  </a:lnTo>
                  <a:lnTo>
                    <a:pt x="135" y="63"/>
                  </a:lnTo>
                  <a:lnTo>
                    <a:pt x="137" y="30"/>
                  </a:lnTo>
                  <a:lnTo>
                    <a:pt x="125" y="28"/>
                  </a:lnTo>
                  <a:lnTo>
                    <a:pt x="129" y="15"/>
                  </a:lnTo>
                  <a:lnTo>
                    <a:pt x="108" y="11"/>
                  </a:lnTo>
                  <a:lnTo>
                    <a:pt x="91" y="0"/>
                  </a:lnTo>
                  <a:lnTo>
                    <a:pt x="73" y="23"/>
                  </a:lnTo>
                  <a:lnTo>
                    <a:pt x="66" y="44"/>
                  </a:lnTo>
                  <a:lnTo>
                    <a:pt x="54" y="46"/>
                  </a:lnTo>
                  <a:lnTo>
                    <a:pt x="41" y="38"/>
                  </a:lnTo>
                  <a:lnTo>
                    <a:pt x="27" y="46"/>
                  </a:lnTo>
                  <a:lnTo>
                    <a:pt x="25" y="71"/>
                  </a:lnTo>
                  <a:lnTo>
                    <a:pt x="10" y="96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16" y="113"/>
                  </a:lnTo>
                  <a:lnTo>
                    <a:pt x="29" y="125"/>
                  </a:lnTo>
                  <a:lnTo>
                    <a:pt x="41" y="132"/>
                  </a:lnTo>
                  <a:lnTo>
                    <a:pt x="52" y="136"/>
                  </a:lnTo>
                  <a:lnTo>
                    <a:pt x="52" y="144"/>
                  </a:lnTo>
                  <a:lnTo>
                    <a:pt x="60" y="150"/>
                  </a:lnTo>
                  <a:lnTo>
                    <a:pt x="50" y="161"/>
                  </a:lnTo>
                  <a:lnTo>
                    <a:pt x="66" y="167"/>
                  </a:lnTo>
                  <a:lnTo>
                    <a:pt x="100" y="153"/>
                  </a:lnTo>
                  <a:close/>
                </a:path>
              </a:pathLst>
            </a:custGeom>
            <a:solidFill>
              <a:srgbClr val="F2F2F2"/>
            </a:solidFill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69" name="Freeform 85"/>
            <p:cNvSpPr>
              <a:spLocks/>
            </p:cNvSpPr>
            <p:nvPr/>
          </p:nvSpPr>
          <p:spPr bwMode="auto">
            <a:xfrm>
              <a:off x="3194" y="3676"/>
              <a:ext cx="605" cy="538"/>
            </a:xfrm>
            <a:custGeom>
              <a:avLst/>
              <a:gdLst>
                <a:gd name="T0" fmla="*/ 23 w 290"/>
                <a:gd name="T1" fmla="*/ 178 h 258"/>
                <a:gd name="T2" fmla="*/ 28 w 290"/>
                <a:gd name="T3" fmla="*/ 185 h 258"/>
                <a:gd name="T4" fmla="*/ 45 w 290"/>
                <a:gd name="T5" fmla="*/ 192 h 258"/>
                <a:gd name="T6" fmla="*/ 67 w 290"/>
                <a:gd name="T7" fmla="*/ 202 h 258"/>
                <a:gd name="T8" fmla="*/ 85 w 290"/>
                <a:gd name="T9" fmla="*/ 210 h 258"/>
                <a:gd name="T10" fmla="*/ 97 w 290"/>
                <a:gd name="T11" fmla="*/ 222 h 258"/>
                <a:gd name="T12" fmla="*/ 107 w 290"/>
                <a:gd name="T13" fmla="*/ 223 h 258"/>
                <a:gd name="T14" fmla="*/ 113 w 290"/>
                <a:gd name="T15" fmla="*/ 212 h 258"/>
                <a:gd name="T16" fmla="*/ 133 w 290"/>
                <a:gd name="T17" fmla="*/ 184 h 258"/>
                <a:gd name="T18" fmla="*/ 161 w 290"/>
                <a:gd name="T19" fmla="*/ 129 h 258"/>
                <a:gd name="T20" fmla="*/ 157 w 290"/>
                <a:gd name="T21" fmla="*/ 110 h 258"/>
                <a:gd name="T22" fmla="*/ 158 w 290"/>
                <a:gd name="T23" fmla="*/ 69 h 258"/>
                <a:gd name="T24" fmla="*/ 146 w 290"/>
                <a:gd name="T25" fmla="*/ 51 h 258"/>
                <a:gd name="T26" fmla="*/ 161 w 290"/>
                <a:gd name="T27" fmla="*/ 48 h 258"/>
                <a:gd name="T28" fmla="*/ 166 w 290"/>
                <a:gd name="T29" fmla="*/ 38 h 258"/>
                <a:gd name="T30" fmla="*/ 182 w 290"/>
                <a:gd name="T31" fmla="*/ 37 h 258"/>
                <a:gd name="T32" fmla="*/ 186 w 290"/>
                <a:gd name="T33" fmla="*/ 25 h 258"/>
                <a:gd name="T34" fmla="*/ 198 w 290"/>
                <a:gd name="T35" fmla="*/ 32 h 258"/>
                <a:gd name="T36" fmla="*/ 206 w 290"/>
                <a:gd name="T37" fmla="*/ 32 h 258"/>
                <a:gd name="T38" fmla="*/ 219 w 290"/>
                <a:gd name="T39" fmla="*/ 26 h 258"/>
                <a:gd name="T40" fmla="*/ 232 w 290"/>
                <a:gd name="T41" fmla="*/ 25 h 258"/>
                <a:gd name="T42" fmla="*/ 236 w 290"/>
                <a:gd name="T43" fmla="*/ 13 h 258"/>
                <a:gd name="T44" fmla="*/ 249 w 290"/>
                <a:gd name="T45" fmla="*/ 0 h 258"/>
                <a:gd name="T46" fmla="*/ 250 w 290"/>
                <a:gd name="T47" fmla="*/ 11 h 258"/>
                <a:gd name="T48" fmla="*/ 255 w 290"/>
                <a:gd name="T49" fmla="*/ 23 h 258"/>
                <a:gd name="T50" fmla="*/ 265 w 290"/>
                <a:gd name="T51" fmla="*/ 40 h 258"/>
                <a:gd name="T52" fmla="*/ 273 w 290"/>
                <a:gd name="T53" fmla="*/ 50 h 258"/>
                <a:gd name="T54" fmla="*/ 289 w 290"/>
                <a:gd name="T55" fmla="*/ 59 h 258"/>
                <a:gd name="T56" fmla="*/ 288 w 290"/>
                <a:gd name="T57" fmla="*/ 75 h 258"/>
                <a:gd name="T58" fmla="*/ 265 w 290"/>
                <a:gd name="T59" fmla="*/ 99 h 258"/>
                <a:gd name="T60" fmla="*/ 255 w 290"/>
                <a:gd name="T61" fmla="*/ 114 h 258"/>
                <a:gd name="T62" fmla="*/ 266 w 290"/>
                <a:gd name="T63" fmla="*/ 129 h 258"/>
                <a:gd name="T64" fmla="*/ 252 w 290"/>
                <a:gd name="T65" fmla="*/ 153 h 258"/>
                <a:gd name="T66" fmla="*/ 233 w 290"/>
                <a:gd name="T67" fmla="*/ 170 h 258"/>
                <a:gd name="T68" fmla="*/ 221 w 290"/>
                <a:gd name="T69" fmla="*/ 190 h 258"/>
                <a:gd name="T70" fmla="*/ 195 w 290"/>
                <a:gd name="T71" fmla="*/ 200 h 258"/>
                <a:gd name="T72" fmla="*/ 184 w 290"/>
                <a:gd name="T73" fmla="*/ 208 h 258"/>
                <a:gd name="T74" fmla="*/ 184 w 290"/>
                <a:gd name="T75" fmla="*/ 229 h 258"/>
                <a:gd name="T76" fmla="*/ 182 w 290"/>
                <a:gd name="T77" fmla="*/ 237 h 258"/>
                <a:gd name="T78" fmla="*/ 176 w 290"/>
                <a:gd name="T79" fmla="*/ 246 h 258"/>
                <a:gd name="T80" fmla="*/ 156 w 290"/>
                <a:gd name="T81" fmla="*/ 238 h 258"/>
                <a:gd name="T82" fmla="*/ 122 w 290"/>
                <a:gd name="T83" fmla="*/ 245 h 258"/>
                <a:gd name="T84" fmla="*/ 102 w 290"/>
                <a:gd name="T85" fmla="*/ 257 h 258"/>
                <a:gd name="T86" fmla="*/ 73 w 290"/>
                <a:gd name="T87" fmla="*/ 243 h 258"/>
                <a:gd name="T88" fmla="*/ 58 w 290"/>
                <a:gd name="T89" fmla="*/ 225 h 258"/>
                <a:gd name="T90" fmla="*/ 35 w 290"/>
                <a:gd name="T91" fmla="*/ 219 h 258"/>
                <a:gd name="T92" fmla="*/ 11 w 290"/>
                <a:gd name="T93" fmla="*/ 215 h 258"/>
                <a:gd name="T94" fmla="*/ 0 w 290"/>
                <a:gd name="T95" fmla="*/ 205 h 258"/>
                <a:gd name="T96" fmla="*/ 9 w 290"/>
                <a:gd name="T97" fmla="*/ 19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0" h="258">
                  <a:moveTo>
                    <a:pt x="9" y="191"/>
                  </a:moveTo>
                  <a:cubicBezTo>
                    <a:pt x="23" y="178"/>
                    <a:pt x="23" y="178"/>
                    <a:pt x="23" y="178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36" y="191"/>
                    <a:pt x="36" y="191"/>
                    <a:pt x="36" y="191"/>
                  </a:cubicBezTo>
                  <a:cubicBezTo>
                    <a:pt x="45" y="192"/>
                    <a:pt x="45" y="192"/>
                    <a:pt x="45" y="192"/>
                  </a:cubicBezTo>
                  <a:cubicBezTo>
                    <a:pt x="60" y="204"/>
                    <a:pt x="60" y="204"/>
                    <a:pt x="60" y="204"/>
                  </a:cubicBezTo>
                  <a:cubicBezTo>
                    <a:pt x="67" y="202"/>
                    <a:pt x="67" y="202"/>
                    <a:pt x="67" y="202"/>
                  </a:cubicBezTo>
                  <a:cubicBezTo>
                    <a:pt x="77" y="211"/>
                    <a:pt x="77" y="211"/>
                    <a:pt x="77" y="211"/>
                  </a:cubicBezTo>
                  <a:cubicBezTo>
                    <a:pt x="85" y="210"/>
                    <a:pt x="85" y="210"/>
                    <a:pt x="85" y="210"/>
                  </a:cubicBezTo>
                  <a:cubicBezTo>
                    <a:pt x="88" y="221"/>
                    <a:pt x="88" y="221"/>
                    <a:pt x="88" y="221"/>
                  </a:cubicBezTo>
                  <a:cubicBezTo>
                    <a:pt x="97" y="222"/>
                    <a:pt x="97" y="222"/>
                    <a:pt x="97" y="222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7" y="223"/>
                    <a:pt x="107" y="223"/>
                    <a:pt x="107" y="223"/>
                  </a:cubicBezTo>
                  <a:cubicBezTo>
                    <a:pt x="112" y="223"/>
                    <a:pt x="112" y="223"/>
                    <a:pt x="112" y="223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61" y="129"/>
                    <a:pt x="161" y="129"/>
                    <a:pt x="161" y="129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8" y="69"/>
                    <a:pt x="158" y="69"/>
                    <a:pt x="158" y="69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46" y="51"/>
                    <a:pt x="146" y="51"/>
                    <a:pt x="146" y="51"/>
                  </a:cubicBezTo>
                  <a:cubicBezTo>
                    <a:pt x="154" y="46"/>
                    <a:pt x="154" y="46"/>
                    <a:pt x="154" y="46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2" y="39"/>
                    <a:pt x="162" y="39"/>
                    <a:pt x="162" y="39"/>
                  </a:cubicBezTo>
                  <a:cubicBezTo>
                    <a:pt x="166" y="38"/>
                    <a:pt x="166" y="38"/>
                    <a:pt x="166" y="38"/>
                  </a:cubicBezTo>
                  <a:cubicBezTo>
                    <a:pt x="174" y="40"/>
                    <a:pt x="174" y="40"/>
                    <a:pt x="174" y="40"/>
                  </a:cubicBezTo>
                  <a:cubicBezTo>
                    <a:pt x="182" y="37"/>
                    <a:pt x="182" y="37"/>
                    <a:pt x="182" y="37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6" y="25"/>
                    <a:pt x="186" y="25"/>
                    <a:pt x="186" y="25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98" y="32"/>
                    <a:pt x="198" y="32"/>
                    <a:pt x="198" y="32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6" y="32"/>
                    <a:pt x="206" y="32"/>
                    <a:pt x="206" y="32"/>
                  </a:cubicBezTo>
                  <a:cubicBezTo>
                    <a:pt x="216" y="32"/>
                    <a:pt x="216" y="32"/>
                    <a:pt x="216" y="32"/>
                  </a:cubicBezTo>
                  <a:cubicBezTo>
                    <a:pt x="219" y="26"/>
                    <a:pt x="219" y="26"/>
                    <a:pt x="219" y="26"/>
                  </a:cubicBezTo>
                  <a:cubicBezTo>
                    <a:pt x="226" y="31"/>
                    <a:pt x="226" y="31"/>
                    <a:pt x="226" y="31"/>
                  </a:cubicBezTo>
                  <a:cubicBezTo>
                    <a:pt x="232" y="25"/>
                    <a:pt x="232" y="25"/>
                    <a:pt x="232" y="25"/>
                  </a:cubicBezTo>
                  <a:cubicBezTo>
                    <a:pt x="238" y="25"/>
                    <a:pt x="238" y="25"/>
                    <a:pt x="238" y="25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57" y="4"/>
                    <a:pt x="257" y="4"/>
                    <a:pt x="257" y="4"/>
                  </a:cubicBezTo>
                  <a:cubicBezTo>
                    <a:pt x="250" y="11"/>
                    <a:pt x="250" y="11"/>
                    <a:pt x="250" y="11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55" y="23"/>
                    <a:pt x="255" y="23"/>
                    <a:pt x="255" y="23"/>
                  </a:cubicBezTo>
                  <a:cubicBezTo>
                    <a:pt x="258" y="33"/>
                    <a:pt x="258" y="33"/>
                    <a:pt x="258" y="33"/>
                  </a:cubicBezTo>
                  <a:cubicBezTo>
                    <a:pt x="265" y="40"/>
                    <a:pt x="265" y="40"/>
                    <a:pt x="265" y="40"/>
                  </a:cubicBezTo>
                  <a:cubicBezTo>
                    <a:pt x="267" y="50"/>
                    <a:pt x="267" y="50"/>
                    <a:pt x="267" y="50"/>
                  </a:cubicBezTo>
                  <a:cubicBezTo>
                    <a:pt x="273" y="50"/>
                    <a:pt x="273" y="50"/>
                    <a:pt x="273" y="50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89" y="59"/>
                    <a:pt x="289" y="59"/>
                    <a:pt x="289" y="59"/>
                  </a:cubicBezTo>
                  <a:cubicBezTo>
                    <a:pt x="290" y="70"/>
                    <a:pt x="290" y="70"/>
                    <a:pt x="290" y="70"/>
                  </a:cubicBezTo>
                  <a:cubicBezTo>
                    <a:pt x="288" y="75"/>
                    <a:pt x="288" y="75"/>
                    <a:pt x="288" y="75"/>
                  </a:cubicBezTo>
                  <a:cubicBezTo>
                    <a:pt x="279" y="77"/>
                    <a:pt x="279" y="77"/>
                    <a:pt x="279" y="77"/>
                  </a:cubicBezTo>
                  <a:cubicBezTo>
                    <a:pt x="265" y="99"/>
                    <a:pt x="265" y="99"/>
                    <a:pt x="265" y="99"/>
                  </a:cubicBezTo>
                  <a:cubicBezTo>
                    <a:pt x="257" y="106"/>
                    <a:pt x="257" y="106"/>
                    <a:pt x="257" y="106"/>
                  </a:cubicBezTo>
                  <a:cubicBezTo>
                    <a:pt x="255" y="114"/>
                    <a:pt x="255" y="114"/>
                    <a:pt x="255" y="114"/>
                  </a:cubicBezTo>
                  <a:cubicBezTo>
                    <a:pt x="261" y="123"/>
                    <a:pt x="261" y="123"/>
                    <a:pt x="261" y="123"/>
                  </a:cubicBezTo>
                  <a:cubicBezTo>
                    <a:pt x="266" y="129"/>
                    <a:pt x="266" y="129"/>
                    <a:pt x="266" y="129"/>
                  </a:cubicBezTo>
                  <a:cubicBezTo>
                    <a:pt x="265" y="139"/>
                    <a:pt x="265" y="139"/>
                    <a:pt x="265" y="139"/>
                  </a:cubicBezTo>
                  <a:cubicBezTo>
                    <a:pt x="252" y="153"/>
                    <a:pt x="252" y="153"/>
                    <a:pt x="252" y="153"/>
                  </a:cubicBezTo>
                  <a:cubicBezTo>
                    <a:pt x="235" y="160"/>
                    <a:pt x="235" y="160"/>
                    <a:pt x="235" y="160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24" y="178"/>
                    <a:pt x="224" y="178"/>
                    <a:pt x="224" y="178"/>
                  </a:cubicBezTo>
                  <a:cubicBezTo>
                    <a:pt x="221" y="190"/>
                    <a:pt x="221" y="190"/>
                    <a:pt x="221" y="190"/>
                  </a:cubicBezTo>
                  <a:cubicBezTo>
                    <a:pt x="209" y="189"/>
                    <a:pt x="209" y="189"/>
                    <a:pt x="209" y="189"/>
                  </a:cubicBezTo>
                  <a:cubicBezTo>
                    <a:pt x="195" y="200"/>
                    <a:pt x="195" y="200"/>
                    <a:pt x="195" y="200"/>
                  </a:cubicBezTo>
                  <a:cubicBezTo>
                    <a:pt x="184" y="200"/>
                    <a:pt x="184" y="200"/>
                    <a:pt x="184" y="200"/>
                  </a:cubicBezTo>
                  <a:cubicBezTo>
                    <a:pt x="184" y="208"/>
                    <a:pt x="184" y="208"/>
                    <a:pt x="184" y="208"/>
                  </a:cubicBezTo>
                  <a:cubicBezTo>
                    <a:pt x="183" y="214"/>
                    <a:pt x="183" y="214"/>
                    <a:pt x="183" y="214"/>
                  </a:cubicBezTo>
                  <a:cubicBezTo>
                    <a:pt x="184" y="229"/>
                    <a:pt x="184" y="229"/>
                    <a:pt x="184" y="229"/>
                  </a:cubicBezTo>
                  <a:cubicBezTo>
                    <a:pt x="191" y="229"/>
                    <a:pt x="191" y="229"/>
                    <a:pt x="191" y="229"/>
                  </a:cubicBezTo>
                  <a:cubicBezTo>
                    <a:pt x="182" y="237"/>
                    <a:pt x="182" y="237"/>
                    <a:pt x="182" y="237"/>
                  </a:cubicBezTo>
                  <a:cubicBezTo>
                    <a:pt x="181" y="244"/>
                    <a:pt x="181" y="244"/>
                    <a:pt x="181" y="244"/>
                  </a:cubicBezTo>
                  <a:cubicBezTo>
                    <a:pt x="180" y="243"/>
                    <a:pt x="177" y="245"/>
                    <a:pt x="176" y="246"/>
                  </a:cubicBezTo>
                  <a:cubicBezTo>
                    <a:pt x="173" y="247"/>
                    <a:pt x="165" y="248"/>
                    <a:pt x="164" y="244"/>
                  </a:cubicBezTo>
                  <a:cubicBezTo>
                    <a:pt x="164" y="239"/>
                    <a:pt x="159" y="238"/>
                    <a:pt x="156" y="238"/>
                  </a:cubicBezTo>
                  <a:cubicBezTo>
                    <a:pt x="153" y="237"/>
                    <a:pt x="152" y="244"/>
                    <a:pt x="146" y="241"/>
                  </a:cubicBezTo>
                  <a:cubicBezTo>
                    <a:pt x="139" y="237"/>
                    <a:pt x="127" y="243"/>
                    <a:pt x="122" y="245"/>
                  </a:cubicBezTo>
                  <a:cubicBezTo>
                    <a:pt x="117" y="246"/>
                    <a:pt x="115" y="252"/>
                    <a:pt x="112" y="253"/>
                  </a:cubicBezTo>
                  <a:cubicBezTo>
                    <a:pt x="109" y="253"/>
                    <a:pt x="104" y="258"/>
                    <a:pt x="102" y="257"/>
                  </a:cubicBezTo>
                  <a:cubicBezTo>
                    <a:pt x="100" y="257"/>
                    <a:pt x="86" y="254"/>
                    <a:pt x="80" y="251"/>
                  </a:cubicBezTo>
                  <a:cubicBezTo>
                    <a:pt x="74" y="247"/>
                    <a:pt x="74" y="247"/>
                    <a:pt x="73" y="243"/>
                  </a:cubicBezTo>
                  <a:cubicBezTo>
                    <a:pt x="72" y="239"/>
                    <a:pt x="70" y="234"/>
                    <a:pt x="68" y="228"/>
                  </a:cubicBezTo>
                  <a:cubicBezTo>
                    <a:pt x="67" y="223"/>
                    <a:pt x="63" y="225"/>
                    <a:pt x="58" y="225"/>
                  </a:cubicBezTo>
                  <a:cubicBezTo>
                    <a:pt x="52" y="225"/>
                    <a:pt x="48" y="224"/>
                    <a:pt x="47" y="223"/>
                  </a:cubicBezTo>
                  <a:cubicBezTo>
                    <a:pt x="47" y="222"/>
                    <a:pt x="41" y="219"/>
                    <a:pt x="35" y="219"/>
                  </a:cubicBezTo>
                  <a:cubicBezTo>
                    <a:pt x="29" y="220"/>
                    <a:pt x="27" y="220"/>
                    <a:pt x="22" y="219"/>
                  </a:cubicBezTo>
                  <a:cubicBezTo>
                    <a:pt x="16" y="218"/>
                    <a:pt x="15" y="218"/>
                    <a:pt x="11" y="215"/>
                  </a:cubicBezTo>
                  <a:cubicBezTo>
                    <a:pt x="9" y="213"/>
                    <a:pt x="7" y="214"/>
                    <a:pt x="6" y="21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4" y="198"/>
                    <a:pt x="4" y="198"/>
                    <a:pt x="4" y="198"/>
                  </a:cubicBezTo>
                  <a:lnTo>
                    <a:pt x="9" y="191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70" name="Freeform 86"/>
            <p:cNvSpPr>
              <a:spLocks noEditPoints="1"/>
            </p:cNvSpPr>
            <p:nvPr/>
          </p:nvSpPr>
          <p:spPr bwMode="auto">
            <a:xfrm>
              <a:off x="2836" y="4039"/>
              <a:ext cx="377" cy="248"/>
            </a:xfrm>
            <a:custGeom>
              <a:avLst/>
              <a:gdLst>
                <a:gd name="T0" fmla="*/ 0 w 181"/>
                <a:gd name="T1" fmla="*/ 67 h 119"/>
                <a:gd name="T2" fmla="*/ 13 w 181"/>
                <a:gd name="T3" fmla="*/ 68 h 119"/>
                <a:gd name="T4" fmla="*/ 21 w 181"/>
                <a:gd name="T5" fmla="*/ 62 h 119"/>
                <a:gd name="T6" fmla="*/ 21 w 181"/>
                <a:gd name="T7" fmla="*/ 53 h 119"/>
                <a:gd name="T8" fmla="*/ 27 w 181"/>
                <a:gd name="T9" fmla="*/ 52 h 119"/>
                <a:gd name="T10" fmla="*/ 39 w 181"/>
                <a:gd name="T11" fmla="*/ 59 h 119"/>
                <a:gd name="T12" fmla="*/ 53 w 181"/>
                <a:gd name="T13" fmla="*/ 60 h 119"/>
                <a:gd name="T14" fmla="*/ 66 w 181"/>
                <a:gd name="T15" fmla="*/ 59 h 119"/>
                <a:gd name="T16" fmla="*/ 78 w 181"/>
                <a:gd name="T17" fmla="*/ 50 h 119"/>
                <a:gd name="T18" fmla="*/ 85 w 181"/>
                <a:gd name="T19" fmla="*/ 50 h 119"/>
                <a:gd name="T20" fmla="*/ 85 w 181"/>
                <a:gd name="T21" fmla="*/ 40 h 119"/>
                <a:gd name="T22" fmla="*/ 91 w 181"/>
                <a:gd name="T23" fmla="*/ 35 h 119"/>
                <a:gd name="T24" fmla="*/ 90 w 181"/>
                <a:gd name="T25" fmla="*/ 29 h 119"/>
                <a:gd name="T26" fmla="*/ 98 w 181"/>
                <a:gd name="T27" fmla="*/ 26 h 119"/>
                <a:gd name="T28" fmla="*/ 100 w 181"/>
                <a:gd name="T29" fmla="*/ 13 h 119"/>
                <a:gd name="T30" fmla="*/ 108 w 181"/>
                <a:gd name="T31" fmla="*/ 11 h 119"/>
                <a:gd name="T32" fmla="*/ 114 w 181"/>
                <a:gd name="T33" fmla="*/ 11 h 119"/>
                <a:gd name="T34" fmla="*/ 117 w 181"/>
                <a:gd name="T35" fmla="*/ 8 h 119"/>
                <a:gd name="T36" fmla="*/ 127 w 181"/>
                <a:gd name="T37" fmla="*/ 6 h 119"/>
                <a:gd name="T38" fmla="*/ 133 w 181"/>
                <a:gd name="T39" fmla="*/ 4 h 119"/>
                <a:gd name="T40" fmla="*/ 135 w 181"/>
                <a:gd name="T41" fmla="*/ 0 h 119"/>
                <a:gd name="T42" fmla="*/ 144 w 181"/>
                <a:gd name="T43" fmla="*/ 2 h 119"/>
                <a:gd name="T44" fmla="*/ 155 w 181"/>
                <a:gd name="T45" fmla="*/ 5 h 119"/>
                <a:gd name="T46" fmla="*/ 164 w 181"/>
                <a:gd name="T47" fmla="*/ 12 h 119"/>
                <a:gd name="T48" fmla="*/ 176 w 181"/>
                <a:gd name="T49" fmla="*/ 10 h 119"/>
                <a:gd name="T50" fmla="*/ 181 w 181"/>
                <a:gd name="T51" fmla="*/ 17 h 119"/>
                <a:gd name="T52" fmla="*/ 176 w 181"/>
                <a:gd name="T53" fmla="*/ 24 h 119"/>
                <a:gd name="T54" fmla="*/ 172 w 181"/>
                <a:gd name="T55" fmla="*/ 31 h 119"/>
                <a:gd name="T56" fmla="*/ 178 w 181"/>
                <a:gd name="T57" fmla="*/ 42 h 119"/>
                <a:gd name="T58" fmla="*/ 178 w 181"/>
                <a:gd name="T59" fmla="*/ 45 h 119"/>
                <a:gd name="T60" fmla="*/ 172 w 181"/>
                <a:gd name="T61" fmla="*/ 51 h 119"/>
                <a:gd name="T62" fmla="*/ 167 w 181"/>
                <a:gd name="T63" fmla="*/ 59 h 119"/>
                <a:gd name="T64" fmla="*/ 162 w 181"/>
                <a:gd name="T65" fmla="*/ 72 h 119"/>
                <a:gd name="T66" fmla="*/ 169 w 181"/>
                <a:gd name="T67" fmla="*/ 85 h 119"/>
                <a:gd name="T68" fmla="*/ 171 w 181"/>
                <a:gd name="T69" fmla="*/ 99 h 119"/>
                <a:gd name="T70" fmla="*/ 163 w 181"/>
                <a:gd name="T71" fmla="*/ 107 h 119"/>
                <a:gd name="T72" fmla="*/ 152 w 181"/>
                <a:gd name="T73" fmla="*/ 109 h 119"/>
                <a:gd name="T74" fmla="*/ 144 w 181"/>
                <a:gd name="T75" fmla="*/ 108 h 119"/>
                <a:gd name="T76" fmla="*/ 135 w 181"/>
                <a:gd name="T77" fmla="*/ 106 h 119"/>
                <a:gd name="T78" fmla="*/ 126 w 181"/>
                <a:gd name="T79" fmla="*/ 109 h 119"/>
                <a:gd name="T80" fmla="*/ 114 w 181"/>
                <a:gd name="T81" fmla="*/ 108 h 119"/>
                <a:gd name="T82" fmla="*/ 101 w 181"/>
                <a:gd name="T83" fmla="*/ 101 h 119"/>
                <a:gd name="T84" fmla="*/ 99 w 181"/>
                <a:gd name="T85" fmla="*/ 92 h 119"/>
                <a:gd name="T86" fmla="*/ 88 w 181"/>
                <a:gd name="T87" fmla="*/ 91 h 119"/>
                <a:gd name="T88" fmla="*/ 80 w 181"/>
                <a:gd name="T89" fmla="*/ 92 h 119"/>
                <a:gd name="T90" fmla="*/ 69 w 181"/>
                <a:gd name="T91" fmla="*/ 88 h 119"/>
                <a:gd name="T92" fmla="*/ 61 w 181"/>
                <a:gd name="T93" fmla="*/ 87 h 119"/>
                <a:gd name="T94" fmla="*/ 55 w 181"/>
                <a:gd name="T95" fmla="*/ 90 h 119"/>
                <a:gd name="T96" fmla="*/ 47 w 181"/>
                <a:gd name="T97" fmla="*/ 94 h 119"/>
                <a:gd name="T98" fmla="*/ 41 w 181"/>
                <a:gd name="T99" fmla="*/ 97 h 119"/>
                <a:gd name="T100" fmla="*/ 34 w 181"/>
                <a:gd name="T101" fmla="*/ 102 h 119"/>
                <a:gd name="T102" fmla="*/ 24 w 181"/>
                <a:gd name="T103" fmla="*/ 107 h 119"/>
                <a:gd name="T104" fmla="*/ 16 w 181"/>
                <a:gd name="T105" fmla="*/ 112 h 119"/>
                <a:gd name="T106" fmla="*/ 13 w 181"/>
                <a:gd name="T107" fmla="*/ 114 h 119"/>
                <a:gd name="T108" fmla="*/ 11 w 181"/>
                <a:gd name="T109" fmla="*/ 112 h 119"/>
                <a:gd name="T110" fmla="*/ 5 w 181"/>
                <a:gd name="T111" fmla="*/ 105 h 119"/>
                <a:gd name="T112" fmla="*/ 14 w 181"/>
                <a:gd name="T113" fmla="*/ 101 h 119"/>
                <a:gd name="T114" fmla="*/ 14 w 181"/>
                <a:gd name="T115" fmla="*/ 96 h 119"/>
                <a:gd name="T116" fmla="*/ 2 w 181"/>
                <a:gd name="T117" fmla="*/ 83 h 119"/>
                <a:gd name="T118" fmla="*/ 0 w 181"/>
                <a:gd name="T119" fmla="*/ 67 h 119"/>
                <a:gd name="T120" fmla="*/ 13 w 181"/>
                <a:gd name="T121" fmla="*/ 119 h 119"/>
                <a:gd name="T122" fmla="*/ 13 w 181"/>
                <a:gd name="T123" fmla="*/ 119 h 119"/>
                <a:gd name="T124" fmla="*/ 13 w 181"/>
                <a:gd name="T12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119">
                  <a:moveTo>
                    <a:pt x="0" y="67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91" y="35"/>
                    <a:pt x="91" y="35"/>
                    <a:pt x="91" y="35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33" y="4"/>
                    <a:pt x="133" y="4"/>
                    <a:pt x="133" y="4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4" y="12"/>
                    <a:pt x="164" y="12"/>
                    <a:pt x="164" y="12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81" y="17"/>
                    <a:pt x="181" y="17"/>
                    <a:pt x="181" y="17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8" y="42"/>
                    <a:pt x="178" y="42"/>
                    <a:pt x="178" y="42"/>
                  </a:cubicBezTo>
                  <a:cubicBezTo>
                    <a:pt x="178" y="43"/>
                    <a:pt x="178" y="44"/>
                    <a:pt x="178" y="45"/>
                  </a:cubicBezTo>
                  <a:cubicBezTo>
                    <a:pt x="178" y="48"/>
                    <a:pt x="175" y="48"/>
                    <a:pt x="172" y="51"/>
                  </a:cubicBezTo>
                  <a:cubicBezTo>
                    <a:pt x="168" y="53"/>
                    <a:pt x="170" y="58"/>
                    <a:pt x="167" y="59"/>
                  </a:cubicBezTo>
                  <a:cubicBezTo>
                    <a:pt x="164" y="60"/>
                    <a:pt x="162" y="68"/>
                    <a:pt x="162" y="72"/>
                  </a:cubicBezTo>
                  <a:cubicBezTo>
                    <a:pt x="162" y="77"/>
                    <a:pt x="164" y="80"/>
                    <a:pt x="169" y="85"/>
                  </a:cubicBezTo>
                  <a:cubicBezTo>
                    <a:pt x="173" y="91"/>
                    <a:pt x="175" y="97"/>
                    <a:pt x="171" y="99"/>
                  </a:cubicBezTo>
                  <a:cubicBezTo>
                    <a:pt x="167" y="101"/>
                    <a:pt x="168" y="102"/>
                    <a:pt x="163" y="107"/>
                  </a:cubicBezTo>
                  <a:cubicBezTo>
                    <a:pt x="158" y="112"/>
                    <a:pt x="154" y="112"/>
                    <a:pt x="152" y="109"/>
                  </a:cubicBezTo>
                  <a:cubicBezTo>
                    <a:pt x="150" y="106"/>
                    <a:pt x="146" y="108"/>
                    <a:pt x="144" y="108"/>
                  </a:cubicBezTo>
                  <a:cubicBezTo>
                    <a:pt x="142" y="108"/>
                    <a:pt x="136" y="108"/>
                    <a:pt x="135" y="106"/>
                  </a:cubicBezTo>
                  <a:cubicBezTo>
                    <a:pt x="133" y="104"/>
                    <a:pt x="128" y="106"/>
                    <a:pt x="126" y="109"/>
                  </a:cubicBezTo>
                  <a:cubicBezTo>
                    <a:pt x="123" y="111"/>
                    <a:pt x="119" y="109"/>
                    <a:pt x="114" y="108"/>
                  </a:cubicBezTo>
                  <a:cubicBezTo>
                    <a:pt x="110" y="108"/>
                    <a:pt x="103" y="104"/>
                    <a:pt x="101" y="101"/>
                  </a:cubicBezTo>
                  <a:cubicBezTo>
                    <a:pt x="100" y="98"/>
                    <a:pt x="100" y="94"/>
                    <a:pt x="99" y="92"/>
                  </a:cubicBezTo>
                  <a:cubicBezTo>
                    <a:pt x="99" y="91"/>
                    <a:pt x="90" y="92"/>
                    <a:pt x="88" y="91"/>
                  </a:cubicBezTo>
                  <a:cubicBezTo>
                    <a:pt x="87" y="90"/>
                    <a:pt x="82" y="92"/>
                    <a:pt x="80" y="92"/>
                  </a:cubicBezTo>
                  <a:cubicBezTo>
                    <a:pt x="79" y="92"/>
                    <a:pt x="71" y="90"/>
                    <a:pt x="69" y="88"/>
                  </a:cubicBezTo>
                  <a:cubicBezTo>
                    <a:pt x="66" y="85"/>
                    <a:pt x="65" y="87"/>
                    <a:pt x="61" y="87"/>
                  </a:cubicBezTo>
                  <a:cubicBezTo>
                    <a:pt x="58" y="87"/>
                    <a:pt x="57" y="90"/>
                    <a:pt x="55" y="90"/>
                  </a:cubicBezTo>
                  <a:cubicBezTo>
                    <a:pt x="53" y="90"/>
                    <a:pt x="48" y="92"/>
                    <a:pt x="47" y="94"/>
                  </a:cubicBezTo>
                  <a:cubicBezTo>
                    <a:pt x="45" y="96"/>
                    <a:pt x="44" y="97"/>
                    <a:pt x="41" y="97"/>
                  </a:cubicBezTo>
                  <a:cubicBezTo>
                    <a:pt x="38" y="98"/>
                    <a:pt x="37" y="101"/>
                    <a:pt x="34" y="102"/>
                  </a:cubicBezTo>
                  <a:cubicBezTo>
                    <a:pt x="32" y="103"/>
                    <a:pt x="27" y="105"/>
                    <a:pt x="24" y="107"/>
                  </a:cubicBezTo>
                  <a:cubicBezTo>
                    <a:pt x="22" y="108"/>
                    <a:pt x="20" y="112"/>
                    <a:pt x="16" y="112"/>
                  </a:cubicBezTo>
                  <a:cubicBezTo>
                    <a:pt x="15" y="112"/>
                    <a:pt x="14" y="113"/>
                    <a:pt x="13" y="114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0" y="67"/>
                    <a:pt x="0" y="67"/>
                    <a:pt x="0" y="67"/>
                  </a:cubicBezTo>
                  <a:close/>
                  <a:moveTo>
                    <a:pt x="13" y="119"/>
                  </a:move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71" name="Freeform 87"/>
            <p:cNvSpPr>
              <a:spLocks/>
            </p:cNvSpPr>
            <p:nvPr/>
          </p:nvSpPr>
          <p:spPr bwMode="auto">
            <a:xfrm>
              <a:off x="2646" y="4110"/>
              <a:ext cx="219" cy="212"/>
            </a:xfrm>
            <a:custGeom>
              <a:avLst/>
              <a:gdLst>
                <a:gd name="T0" fmla="*/ 1 w 105"/>
                <a:gd name="T1" fmla="*/ 57 h 102"/>
                <a:gd name="T2" fmla="*/ 0 w 105"/>
                <a:gd name="T3" fmla="*/ 65 h 102"/>
                <a:gd name="T4" fmla="*/ 8 w 105"/>
                <a:gd name="T5" fmla="*/ 69 h 102"/>
                <a:gd name="T6" fmla="*/ 16 w 105"/>
                <a:gd name="T7" fmla="*/ 78 h 102"/>
                <a:gd name="T8" fmla="*/ 18 w 105"/>
                <a:gd name="T9" fmla="*/ 86 h 102"/>
                <a:gd name="T10" fmla="*/ 29 w 105"/>
                <a:gd name="T11" fmla="*/ 88 h 102"/>
                <a:gd name="T12" fmla="*/ 38 w 105"/>
                <a:gd name="T13" fmla="*/ 88 h 102"/>
                <a:gd name="T14" fmla="*/ 46 w 105"/>
                <a:gd name="T15" fmla="*/ 82 h 102"/>
                <a:gd name="T16" fmla="*/ 46 w 105"/>
                <a:gd name="T17" fmla="*/ 88 h 102"/>
                <a:gd name="T18" fmla="*/ 52 w 105"/>
                <a:gd name="T19" fmla="*/ 95 h 102"/>
                <a:gd name="T20" fmla="*/ 62 w 105"/>
                <a:gd name="T21" fmla="*/ 102 h 102"/>
                <a:gd name="T22" fmla="*/ 72 w 105"/>
                <a:gd name="T23" fmla="*/ 99 h 102"/>
                <a:gd name="T24" fmla="*/ 79 w 105"/>
                <a:gd name="T25" fmla="*/ 92 h 102"/>
                <a:gd name="T26" fmla="*/ 91 w 105"/>
                <a:gd name="T27" fmla="*/ 92 h 102"/>
                <a:gd name="T28" fmla="*/ 104 w 105"/>
                <a:gd name="T29" fmla="*/ 85 h 102"/>
                <a:gd name="T30" fmla="*/ 104 w 105"/>
                <a:gd name="T31" fmla="*/ 80 h 102"/>
                <a:gd name="T32" fmla="*/ 102 w 105"/>
                <a:gd name="T33" fmla="*/ 78 h 102"/>
                <a:gd name="T34" fmla="*/ 96 w 105"/>
                <a:gd name="T35" fmla="*/ 71 h 102"/>
                <a:gd name="T36" fmla="*/ 105 w 105"/>
                <a:gd name="T37" fmla="*/ 67 h 102"/>
                <a:gd name="T38" fmla="*/ 105 w 105"/>
                <a:gd name="T39" fmla="*/ 62 h 102"/>
                <a:gd name="T40" fmla="*/ 93 w 105"/>
                <a:gd name="T41" fmla="*/ 49 h 102"/>
                <a:gd name="T42" fmla="*/ 91 w 105"/>
                <a:gd name="T43" fmla="*/ 33 h 102"/>
                <a:gd name="T44" fmla="*/ 85 w 105"/>
                <a:gd name="T45" fmla="*/ 33 h 102"/>
                <a:gd name="T46" fmla="*/ 82 w 105"/>
                <a:gd name="T47" fmla="*/ 41 h 102"/>
                <a:gd name="T48" fmla="*/ 76 w 105"/>
                <a:gd name="T49" fmla="*/ 40 h 102"/>
                <a:gd name="T50" fmla="*/ 70 w 105"/>
                <a:gd name="T51" fmla="*/ 34 h 102"/>
                <a:gd name="T52" fmla="*/ 73 w 105"/>
                <a:gd name="T53" fmla="*/ 31 h 102"/>
                <a:gd name="T54" fmla="*/ 73 w 105"/>
                <a:gd name="T55" fmla="*/ 24 h 102"/>
                <a:gd name="T56" fmla="*/ 81 w 105"/>
                <a:gd name="T57" fmla="*/ 14 h 102"/>
                <a:gd name="T58" fmla="*/ 81 w 105"/>
                <a:gd name="T59" fmla="*/ 9 h 102"/>
                <a:gd name="T60" fmla="*/ 76 w 105"/>
                <a:gd name="T61" fmla="*/ 8 h 102"/>
                <a:gd name="T62" fmla="*/ 69 w 105"/>
                <a:gd name="T63" fmla="*/ 4 h 102"/>
                <a:gd name="T64" fmla="*/ 63 w 105"/>
                <a:gd name="T65" fmla="*/ 5 h 102"/>
                <a:gd name="T66" fmla="*/ 57 w 105"/>
                <a:gd name="T67" fmla="*/ 0 h 102"/>
                <a:gd name="T68" fmla="*/ 50 w 105"/>
                <a:gd name="T69" fmla="*/ 5 h 102"/>
                <a:gd name="T70" fmla="*/ 54 w 105"/>
                <a:gd name="T71" fmla="*/ 11 h 102"/>
                <a:gd name="T72" fmla="*/ 48 w 105"/>
                <a:gd name="T73" fmla="*/ 18 h 102"/>
                <a:gd name="T74" fmla="*/ 43 w 105"/>
                <a:gd name="T75" fmla="*/ 20 h 102"/>
                <a:gd name="T76" fmla="*/ 38 w 105"/>
                <a:gd name="T77" fmla="*/ 16 h 102"/>
                <a:gd name="T78" fmla="*/ 34 w 105"/>
                <a:gd name="T79" fmla="*/ 19 h 102"/>
                <a:gd name="T80" fmla="*/ 33 w 105"/>
                <a:gd name="T81" fmla="*/ 26 h 102"/>
                <a:gd name="T82" fmla="*/ 24 w 105"/>
                <a:gd name="T83" fmla="*/ 34 h 102"/>
                <a:gd name="T84" fmla="*/ 17 w 105"/>
                <a:gd name="T85" fmla="*/ 34 h 102"/>
                <a:gd name="T86" fmla="*/ 0 w 105"/>
                <a:gd name="T87" fmla="*/ 41 h 102"/>
                <a:gd name="T88" fmla="*/ 7 w 105"/>
                <a:gd name="T89" fmla="*/ 49 h 102"/>
                <a:gd name="T90" fmla="*/ 9 w 105"/>
                <a:gd name="T91" fmla="*/ 56 h 102"/>
                <a:gd name="T92" fmla="*/ 1 w 105"/>
                <a:gd name="T93" fmla="*/ 5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5" h="102">
                  <a:moveTo>
                    <a:pt x="1" y="57"/>
                  </a:moveTo>
                  <a:cubicBezTo>
                    <a:pt x="1" y="61"/>
                    <a:pt x="0" y="64"/>
                    <a:pt x="0" y="65"/>
                  </a:cubicBezTo>
                  <a:cubicBezTo>
                    <a:pt x="0" y="67"/>
                    <a:pt x="6" y="67"/>
                    <a:pt x="8" y="69"/>
                  </a:cubicBezTo>
                  <a:cubicBezTo>
                    <a:pt x="11" y="71"/>
                    <a:pt x="15" y="74"/>
                    <a:pt x="16" y="78"/>
                  </a:cubicBezTo>
                  <a:cubicBezTo>
                    <a:pt x="16" y="81"/>
                    <a:pt x="18" y="86"/>
                    <a:pt x="18" y="86"/>
                  </a:cubicBezTo>
                  <a:cubicBezTo>
                    <a:pt x="18" y="86"/>
                    <a:pt x="28" y="86"/>
                    <a:pt x="29" y="88"/>
                  </a:cubicBezTo>
                  <a:cubicBezTo>
                    <a:pt x="30" y="89"/>
                    <a:pt x="36" y="91"/>
                    <a:pt x="38" y="88"/>
                  </a:cubicBezTo>
                  <a:cubicBezTo>
                    <a:pt x="40" y="85"/>
                    <a:pt x="45" y="81"/>
                    <a:pt x="46" y="82"/>
                  </a:cubicBezTo>
                  <a:cubicBezTo>
                    <a:pt x="46" y="83"/>
                    <a:pt x="46" y="86"/>
                    <a:pt x="46" y="88"/>
                  </a:cubicBezTo>
                  <a:cubicBezTo>
                    <a:pt x="46" y="89"/>
                    <a:pt x="50" y="92"/>
                    <a:pt x="52" y="95"/>
                  </a:cubicBezTo>
                  <a:cubicBezTo>
                    <a:pt x="54" y="98"/>
                    <a:pt x="58" y="102"/>
                    <a:pt x="62" y="102"/>
                  </a:cubicBezTo>
                  <a:cubicBezTo>
                    <a:pt x="65" y="102"/>
                    <a:pt x="71" y="101"/>
                    <a:pt x="72" y="99"/>
                  </a:cubicBezTo>
                  <a:cubicBezTo>
                    <a:pt x="74" y="96"/>
                    <a:pt x="76" y="92"/>
                    <a:pt x="79" y="92"/>
                  </a:cubicBezTo>
                  <a:cubicBezTo>
                    <a:pt x="83" y="92"/>
                    <a:pt x="87" y="92"/>
                    <a:pt x="91" y="92"/>
                  </a:cubicBezTo>
                  <a:cubicBezTo>
                    <a:pt x="94" y="92"/>
                    <a:pt x="104" y="87"/>
                    <a:pt x="104" y="85"/>
                  </a:cubicBezTo>
                  <a:cubicBezTo>
                    <a:pt x="104" y="84"/>
                    <a:pt x="104" y="82"/>
                    <a:pt x="104" y="80"/>
                  </a:cubicBezTo>
                  <a:cubicBezTo>
                    <a:pt x="102" y="78"/>
                    <a:pt x="102" y="78"/>
                    <a:pt x="102" y="78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5" y="67"/>
                    <a:pt x="105" y="67"/>
                    <a:pt x="105" y="67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9" y="56"/>
                    <a:pt x="9" y="56"/>
                    <a:pt x="9" y="56"/>
                  </a:cubicBezTo>
                  <a:lnTo>
                    <a:pt x="1" y="57"/>
                  </a:lnTo>
                  <a:close/>
                </a:path>
              </a:pathLst>
            </a:custGeom>
            <a:solidFill>
              <a:srgbClr val="F2F2F2"/>
            </a:solidFill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72" name="Freeform 88"/>
            <p:cNvSpPr>
              <a:spLocks/>
            </p:cNvSpPr>
            <p:nvPr/>
          </p:nvSpPr>
          <p:spPr bwMode="auto">
            <a:xfrm>
              <a:off x="2792" y="3941"/>
              <a:ext cx="152" cy="254"/>
            </a:xfrm>
            <a:custGeom>
              <a:avLst/>
              <a:gdLst>
                <a:gd name="T0" fmla="*/ 42 w 152"/>
                <a:gd name="T1" fmla="*/ 0 h 254"/>
                <a:gd name="T2" fmla="*/ 58 w 152"/>
                <a:gd name="T3" fmla="*/ 29 h 254"/>
                <a:gd name="T4" fmla="*/ 71 w 152"/>
                <a:gd name="T5" fmla="*/ 29 h 254"/>
                <a:gd name="T6" fmla="*/ 79 w 152"/>
                <a:gd name="T7" fmla="*/ 23 h 254"/>
                <a:gd name="T8" fmla="*/ 106 w 152"/>
                <a:gd name="T9" fmla="*/ 29 h 254"/>
                <a:gd name="T10" fmla="*/ 115 w 152"/>
                <a:gd name="T11" fmla="*/ 25 h 254"/>
                <a:gd name="T12" fmla="*/ 121 w 152"/>
                <a:gd name="T13" fmla="*/ 35 h 254"/>
                <a:gd name="T14" fmla="*/ 115 w 152"/>
                <a:gd name="T15" fmla="*/ 48 h 254"/>
                <a:gd name="T16" fmla="*/ 129 w 152"/>
                <a:gd name="T17" fmla="*/ 62 h 254"/>
                <a:gd name="T18" fmla="*/ 129 w 152"/>
                <a:gd name="T19" fmla="*/ 81 h 254"/>
                <a:gd name="T20" fmla="*/ 148 w 152"/>
                <a:gd name="T21" fmla="*/ 96 h 254"/>
                <a:gd name="T22" fmla="*/ 146 w 152"/>
                <a:gd name="T23" fmla="*/ 114 h 254"/>
                <a:gd name="T24" fmla="*/ 152 w 152"/>
                <a:gd name="T25" fmla="*/ 127 h 254"/>
                <a:gd name="T26" fmla="*/ 133 w 152"/>
                <a:gd name="T27" fmla="*/ 144 h 254"/>
                <a:gd name="T28" fmla="*/ 135 w 152"/>
                <a:gd name="T29" fmla="*/ 154 h 254"/>
                <a:gd name="T30" fmla="*/ 110 w 152"/>
                <a:gd name="T31" fmla="*/ 177 h 254"/>
                <a:gd name="T32" fmla="*/ 100 w 152"/>
                <a:gd name="T33" fmla="*/ 206 h 254"/>
                <a:gd name="T34" fmla="*/ 87 w 152"/>
                <a:gd name="T35" fmla="*/ 208 h 254"/>
                <a:gd name="T36" fmla="*/ 87 w 152"/>
                <a:gd name="T37" fmla="*/ 227 h 254"/>
                <a:gd name="T38" fmla="*/ 71 w 152"/>
                <a:gd name="T39" fmla="*/ 239 h 254"/>
                <a:gd name="T40" fmla="*/ 44 w 152"/>
                <a:gd name="T41" fmla="*/ 237 h 254"/>
                <a:gd name="T42" fmla="*/ 31 w 152"/>
                <a:gd name="T43" fmla="*/ 237 h 254"/>
                <a:gd name="T44" fmla="*/ 25 w 152"/>
                <a:gd name="T45" fmla="*/ 254 h 254"/>
                <a:gd name="T46" fmla="*/ 12 w 152"/>
                <a:gd name="T47" fmla="*/ 252 h 254"/>
                <a:gd name="T48" fmla="*/ 0 w 152"/>
                <a:gd name="T49" fmla="*/ 239 h 254"/>
                <a:gd name="T50" fmla="*/ 6 w 152"/>
                <a:gd name="T51" fmla="*/ 233 h 254"/>
                <a:gd name="T52" fmla="*/ 6 w 152"/>
                <a:gd name="T53" fmla="*/ 219 h 254"/>
                <a:gd name="T54" fmla="*/ 23 w 152"/>
                <a:gd name="T55" fmla="*/ 198 h 254"/>
                <a:gd name="T56" fmla="*/ 33 w 152"/>
                <a:gd name="T57" fmla="*/ 202 h 254"/>
                <a:gd name="T58" fmla="*/ 33 w 152"/>
                <a:gd name="T59" fmla="*/ 185 h 254"/>
                <a:gd name="T60" fmla="*/ 54 w 152"/>
                <a:gd name="T61" fmla="*/ 169 h 254"/>
                <a:gd name="T62" fmla="*/ 44 w 152"/>
                <a:gd name="T63" fmla="*/ 152 h 254"/>
                <a:gd name="T64" fmla="*/ 50 w 152"/>
                <a:gd name="T65" fmla="*/ 137 h 254"/>
                <a:gd name="T66" fmla="*/ 35 w 152"/>
                <a:gd name="T67" fmla="*/ 123 h 254"/>
                <a:gd name="T68" fmla="*/ 50 w 152"/>
                <a:gd name="T69" fmla="*/ 104 h 254"/>
                <a:gd name="T70" fmla="*/ 50 w 152"/>
                <a:gd name="T71" fmla="*/ 81 h 254"/>
                <a:gd name="T72" fmla="*/ 58 w 152"/>
                <a:gd name="T73" fmla="*/ 71 h 254"/>
                <a:gd name="T74" fmla="*/ 42 w 152"/>
                <a:gd name="T75" fmla="*/ 69 h 254"/>
                <a:gd name="T76" fmla="*/ 29 w 152"/>
                <a:gd name="T77" fmla="*/ 73 h 254"/>
                <a:gd name="T78" fmla="*/ 23 w 152"/>
                <a:gd name="T79" fmla="*/ 69 h 254"/>
                <a:gd name="T80" fmla="*/ 37 w 152"/>
                <a:gd name="T81" fmla="*/ 58 h 254"/>
                <a:gd name="T82" fmla="*/ 37 w 152"/>
                <a:gd name="T83" fmla="*/ 33 h 254"/>
                <a:gd name="T84" fmla="*/ 29 w 152"/>
                <a:gd name="T85" fmla="*/ 8 h 254"/>
                <a:gd name="T86" fmla="*/ 42 w 152"/>
                <a:gd name="T87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2" h="254">
                  <a:moveTo>
                    <a:pt x="42" y="0"/>
                  </a:moveTo>
                  <a:lnTo>
                    <a:pt x="58" y="29"/>
                  </a:lnTo>
                  <a:lnTo>
                    <a:pt x="71" y="29"/>
                  </a:lnTo>
                  <a:lnTo>
                    <a:pt x="79" y="23"/>
                  </a:lnTo>
                  <a:lnTo>
                    <a:pt x="106" y="29"/>
                  </a:lnTo>
                  <a:lnTo>
                    <a:pt x="115" y="25"/>
                  </a:lnTo>
                  <a:lnTo>
                    <a:pt x="121" y="35"/>
                  </a:lnTo>
                  <a:lnTo>
                    <a:pt x="115" y="48"/>
                  </a:lnTo>
                  <a:lnTo>
                    <a:pt x="129" y="62"/>
                  </a:lnTo>
                  <a:lnTo>
                    <a:pt x="129" y="81"/>
                  </a:lnTo>
                  <a:lnTo>
                    <a:pt x="148" y="96"/>
                  </a:lnTo>
                  <a:lnTo>
                    <a:pt x="146" y="114"/>
                  </a:lnTo>
                  <a:lnTo>
                    <a:pt x="152" y="127"/>
                  </a:lnTo>
                  <a:lnTo>
                    <a:pt x="133" y="144"/>
                  </a:lnTo>
                  <a:lnTo>
                    <a:pt x="135" y="154"/>
                  </a:lnTo>
                  <a:lnTo>
                    <a:pt x="110" y="177"/>
                  </a:lnTo>
                  <a:lnTo>
                    <a:pt x="100" y="206"/>
                  </a:lnTo>
                  <a:lnTo>
                    <a:pt x="87" y="208"/>
                  </a:lnTo>
                  <a:lnTo>
                    <a:pt x="87" y="227"/>
                  </a:lnTo>
                  <a:lnTo>
                    <a:pt x="71" y="239"/>
                  </a:lnTo>
                  <a:lnTo>
                    <a:pt x="44" y="237"/>
                  </a:lnTo>
                  <a:lnTo>
                    <a:pt x="31" y="237"/>
                  </a:lnTo>
                  <a:lnTo>
                    <a:pt x="25" y="254"/>
                  </a:lnTo>
                  <a:lnTo>
                    <a:pt x="12" y="252"/>
                  </a:lnTo>
                  <a:lnTo>
                    <a:pt x="0" y="239"/>
                  </a:lnTo>
                  <a:lnTo>
                    <a:pt x="6" y="233"/>
                  </a:lnTo>
                  <a:lnTo>
                    <a:pt x="6" y="219"/>
                  </a:lnTo>
                  <a:lnTo>
                    <a:pt x="23" y="198"/>
                  </a:lnTo>
                  <a:lnTo>
                    <a:pt x="33" y="202"/>
                  </a:lnTo>
                  <a:lnTo>
                    <a:pt x="33" y="185"/>
                  </a:lnTo>
                  <a:lnTo>
                    <a:pt x="54" y="169"/>
                  </a:lnTo>
                  <a:lnTo>
                    <a:pt x="44" y="152"/>
                  </a:lnTo>
                  <a:lnTo>
                    <a:pt x="50" y="137"/>
                  </a:lnTo>
                  <a:lnTo>
                    <a:pt x="35" y="123"/>
                  </a:lnTo>
                  <a:lnTo>
                    <a:pt x="50" y="104"/>
                  </a:lnTo>
                  <a:lnTo>
                    <a:pt x="50" y="81"/>
                  </a:lnTo>
                  <a:lnTo>
                    <a:pt x="58" y="71"/>
                  </a:lnTo>
                  <a:lnTo>
                    <a:pt x="42" y="69"/>
                  </a:lnTo>
                  <a:lnTo>
                    <a:pt x="29" y="73"/>
                  </a:lnTo>
                  <a:lnTo>
                    <a:pt x="23" y="69"/>
                  </a:lnTo>
                  <a:lnTo>
                    <a:pt x="37" y="58"/>
                  </a:lnTo>
                  <a:lnTo>
                    <a:pt x="37" y="33"/>
                  </a:lnTo>
                  <a:lnTo>
                    <a:pt x="29" y="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2CACBA"/>
            </a:solidFill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73" name="Freeform 89"/>
            <p:cNvSpPr>
              <a:spLocks noEditPoints="1"/>
            </p:cNvSpPr>
            <p:nvPr/>
          </p:nvSpPr>
          <p:spPr bwMode="auto">
            <a:xfrm>
              <a:off x="4203" y="1755"/>
              <a:ext cx="598" cy="756"/>
            </a:xfrm>
            <a:custGeom>
              <a:avLst/>
              <a:gdLst>
                <a:gd name="T0" fmla="*/ 7 w 287"/>
                <a:gd name="T1" fmla="*/ 247 h 363"/>
                <a:gd name="T2" fmla="*/ 23 w 287"/>
                <a:gd name="T3" fmla="*/ 214 h 363"/>
                <a:gd name="T4" fmla="*/ 38 w 287"/>
                <a:gd name="T5" fmla="*/ 203 h 363"/>
                <a:gd name="T6" fmla="*/ 42 w 287"/>
                <a:gd name="T7" fmla="*/ 213 h 363"/>
                <a:gd name="T8" fmla="*/ 54 w 287"/>
                <a:gd name="T9" fmla="*/ 191 h 363"/>
                <a:gd name="T10" fmla="*/ 27 w 287"/>
                <a:gd name="T11" fmla="*/ 181 h 363"/>
                <a:gd name="T12" fmla="*/ 47 w 287"/>
                <a:gd name="T13" fmla="*/ 153 h 363"/>
                <a:gd name="T14" fmla="*/ 76 w 287"/>
                <a:gd name="T15" fmla="*/ 114 h 363"/>
                <a:gd name="T16" fmla="*/ 117 w 287"/>
                <a:gd name="T17" fmla="*/ 85 h 363"/>
                <a:gd name="T18" fmla="*/ 155 w 287"/>
                <a:gd name="T19" fmla="*/ 58 h 363"/>
                <a:gd name="T20" fmla="*/ 179 w 287"/>
                <a:gd name="T21" fmla="*/ 61 h 363"/>
                <a:gd name="T22" fmla="*/ 168 w 287"/>
                <a:gd name="T23" fmla="*/ 53 h 363"/>
                <a:gd name="T24" fmla="*/ 172 w 287"/>
                <a:gd name="T25" fmla="*/ 34 h 363"/>
                <a:gd name="T26" fmla="*/ 205 w 287"/>
                <a:gd name="T27" fmla="*/ 2 h 363"/>
                <a:gd name="T28" fmla="*/ 218 w 287"/>
                <a:gd name="T29" fmla="*/ 18 h 363"/>
                <a:gd name="T30" fmla="*/ 224 w 287"/>
                <a:gd name="T31" fmla="*/ 39 h 363"/>
                <a:gd name="T32" fmla="*/ 247 w 287"/>
                <a:gd name="T33" fmla="*/ 45 h 363"/>
                <a:gd name="T34" fmla="*/ 246 w 287"/>
                <a:gd name="T35" fmla="*/ 64 h 363"/>
                <a:gd name="T36" fmla="*/ 226 w 287"/>
                <a:gd name="T37" fmla="*/ 84 h 363"/>
                <a:gd name="T38" fmla="*/ 204 w 287"/>
                <a:gd name="T39" fmla="*/ 107 h 363"/>
                <a:gd name="T40" fmla="*/ 184 w 287"/>
                <a:gd name="T41" fmla="*/ 113 h 363"/>
                <a:gd name="T42" fmla="*/ 187 w 287"/>
                <a:gd name="T43" fmla="*/ 124 h 363"/>
                <a:gd name="T44" fmla="*/ 209 w 287"/>
                <a:gd name="T45" fmla="*/ 135 h 363"/>
                <a:gd name="T46" fmla="*/ 212 w 287"/>
                <a:gd name="T47" fmla="*/ 161 h 363"/>
                <a:gd name="T48" fmla="*/ 202 w 287"/>
                <a:gd name="T49" fmla="*/ 179 h 363"/>
                <a:gd name="T50" fmla="*/ 220 w 287"/>
                <a:gd name="T51" fmla="*/ 168 h 363"/>
                <a:gd name="T52" fmla="*/ 246 w 287"/>
                <a:gd name="T53" fmla="*/ 163 h 363"/>
                <a:gd name="T54" fmla="*/ 272 w 287"/>
                <a:gd name="T55" fmla="*/ 159 h 363"/>
                <a:gd name="T56" fmla="*/ 264 w 287"/>
                <a:gd name="T57" fmla="*/ 191 h 363"/>
                <a:gd name="T58" fmla="*/ 275 w 287"/>
                <a:gd name="T59" fmla="*/ 228 h 363"/>
                <a:gd name="T60" fmla="*/ 264 w 287"/>
                <a:gd name="T61" fmla="*/ 239 h 363"/>
                <a:gd name="T62" fmla="*/ 251 w 287"/>
                <a:gd name="T63" fmla="*/ 254 h 363"/>
                <a:gd name="T64" fmla="*/ 241 w 287"/>
                <a:gd name="T65" fmla="*/ 284 h 363"/>
                <a:gd name="T66" fmla="*/ 224 w 287"/>
                <a:gd name="T67" fmla="*/ 289 h 363"/>
                <a:gd name="T68" fmla="*/ 207 w 287"/>
                <a:gd name="T69" fmla="*/ 289 h 363"/>
                <a:gd name="T70" fmla="*/ 178 w 287"/>
                <a:gd name="T71" fmla="*/ 280 h 363"/>
                <a:gd name="T72" fmla="*/ 161 w 287"/>
                <a:gd name="T73" fmla="*/ 298 h 363"/>
                <a:gd name="T74" fmla="*/ 144 w 287"/>
                <a:gd name="T75" fmla="*/ 312 h 363"/>
                <a:gd name="T76" fmla="*/ 136 w 287"/>
                <a:gd name="T77" fmla="*/ 326 h 363"/>
                <a:gd name="T78" fmla="*/ 124 w 287"/>
                <a:gd name="T79" fmla="*/ 349 h 363"/>
                <a:gd name="T80" fmla="*/ 91 w 287"/>
                <a:gd name="T81" fmla="*/ 357 h 363"/>
                <a:gd name="T82" fmla="*/ 70 w 287"/>
                <a:gd name="T83" fmla="*/ 352 h 363"/>
                <a:gd name="T84" fmla="*/ 59 w 287"/>
                <a:gd name="T85" fmla="*/ 354 h 363"/>
                <a:gd name="T86" fmla="*/ 26 w 287"/>
                <a:gd name="T87" fmla="*/ 346 h 363"/>
                <a:gd name="T88" fmla="*/ 20 w 287"/>
                <a:gd name="T89" fmla="*/ 322 h 363"/>
                <a:gd name="T90" fmla="*/ 26 w 287"/>
                <a:gd name="T91" fmla="*/ 301 h 363"/>
                <a:gd name="T92" fmla="*/ 25 w 287"/>
                <a:gd name="T93" fmla="*/ 278 h 363"/>
                <a:gd name="T94" fmla="*/ 30 w 287"/>
                <a:gd name="T95" fmla="*/ 60 h 363"/>
                <a:gd name="T96" fmla="*/ 30 w 287"/>
                <a:gd name="T97" fmla="*/ 95 h 363"/>
                <a:gd name="T98" fmla="*/ 40 w 287"/>
                <a:gd name="T99" fmla="*/ 6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7" h="363">
                  <a:moveTo>
                    <a:pt x="0" y="264"/>
                  </a:moveTo>
                  <a:cubicBezTo>
                    <a:pt x="0" y="263"/>
                    <a:pt x="1" y="263"/>
                    <a:pt x="1" y="262"/>
                  </a:cubicBezTo>
                  <a:cubicBezTo>
                    <a:pt x="4" y="255"/>
                    <a:pt x="5" y="250"/>
                    <a:pt x="7" y="247"/>
                  </a:cubicBezTo>
                  <a:cubicBezTo>
                    <a:pt x="9" y="245"/>
                    <a:pt x="14" y="244"/>
                    <a:pt x="17" y="240"/>
                  </a:cubicBezTo>
                  <a:cubicBezTo>
                    <a:pt x="21" y="235"/>
                    <a:pt x="26" y="231"/>
                    <a:pt x="26" y="227"/>
                  </a:cubicBezTo>
                  <a:cubicBezTo>
                    <a:pt x="27" y="223"/>
                    <a:pt x="25" y="216"/>
                    <a:pt x="23" y="214"/>
                  </a:cubicBezTo>
                  <a:cubicBezTo>
                    <a:pt x="20" y="212"/>
                    <a:pt x="20" y="207"/>
                    <a:pt x="20" y="206"/>
                  </a:cubicBezTo>
                  <a:cubicBezTo>
                    <a:pt x="21" y="204"/>
                    <a:pt x="28" y="197"/>
                    <a:pt x="30" y="197"/>
                  </a:cubicBezTo>
                  <a:cubicBezTo>
                    <a:pt x="31" y="196"/>
                    <a:pt x="38" y="202"/>
                    <a:pt x="38" y="203"/>
                  </a:cubicBezTo>
                  <a:cubicBezTo>
                    <a:pt x="37" y="205"/>
                    <a:pt x="32" y="208"/>
                    <a:pt x="31" y="211"/>
                  </a:cubicBezTo>
                  <a:cubicBezTo>
                    <a:pt x="29" y="213"/>
                    <a:pt x="34" y="213"/>
                    <a:pt x="36" y="214"/>
                  </a:cubicBezTo>
                  <a:cubicBezTo>
                    <a:pt x="38" y="215"/>
                    <a:pt x="39" y="215"/>
                    <a:pt x="42" y="213"/>
                  </a:cubicBezTo>
                  <a:cubicBezTo>
                    <a:pt x="46" y="210"/>
                    <a:pt x="48" y="206"/>
                    <a:pt x="51" y="207"/>
                  </a:cubicBezTo>
                  <a:cubicBezTo>
                    <a:pt x="54" y="208"/>
                    <a:pt x="59" y="207"/>
                    <a:pt x="61" y="203"/>
                  </a:cubicBezTo>
                  <a:cubicBezTo>
                    <a:pt x="62" y="200"/>
                    <a:pt x="61" y="192"/>
                    <a:pt x="54" y="191"/>
                  </a:cubicBezTo>
                  <a:cubicBezTo>
                    <a:pt x="47" y="189"/>
                    <a:pt x="42" y="191"/>
                    <a:pt x="40" y="192"/>
                  </a:cubicBezTo>
                  <a:cubicBezTo>
                    <a:pt x="39" y="193"/>
                    <a:pt x="37" y="191"/>
                    <a:pt x="35" y="188"/>
                  </a:cubicBezTo>
                  <a:cubicBezTo>
                    <a:pt x="32" y="185"/>
                    <a:pt x="27" y="182"/>
                    <a:pt x="27" y="181"/>
                  </a:cubicBezTo>
                  <a:cubicBezTo>
                    <a:pt x="27" y="180"/>
                    <a:pt x="29" y="177"/>
                    <a:pt x="33" y="174"/>
                  </a:cubicBezTo>
                  <a:cubicBezTo>
                    <a:pt x="37" y="170"/>
                    <a:pt x="42" y="162"/>
                    <a:pt x="44" y="161"/>
                  </a:cubicBezTo>
                  <a:cubicBezTo>
                    <a:pt x="47" y="161"/>
                    <a:pt x="46" y="156"/>
                    <a:pt x="47" y="153"/>
                  </a:cubicBezTo>
                  <a:cubicBezTo>
                    <a:pt x="49" y="151"/>
                    <a:pt x="54" y="143"/>
                    <a:pt x="54" y="139"/>
                  </a:cubicBezTo>
                  <a:cubicBezTo>
                    <a:pt x="53" y="135"/>
                    <a:pt x="53" y="134"/>
                    <a:pt x="60" y="130"/>
                  </a:cubicBezTo>
                  <a:cubicBezTo>
                    <a:pt x="66" y="125"/>
                    <a:pt x="75" y="118"/>
                    <a:pt x="76" y="114"/>
                  </a:cubicBezTo>
                  <a:cubicBezTo>
                    <a:pt x="77" y="111"/>
                    <a:pt x="84" y="105"/>
                    <a:pt x="89" y="101"/>
                  </a:cubicBezTo>
                  <a:cubicBezTo>
                    <a:pt x="95" y="98"/>
                    <a:pt x="98" y="99"/>
                    <a:pt x="102" y="94"/>
                  </a:cubicBezTo>
                  <a:cubicBezTo>
                    <a:pt x="106" y="89"/>
                    <a:pt x="115" y="87"/>
                    <a:pt x="117" y="85"/>
                  </a:cubicBezTo>
                  <a:cubicBezTo>
                    <a:pt x="120" y="83"/>
                    <a:pt x="129" y="76"/>
                    <a:pt x="131" y="73"/>
                  </a:cubicBezTo>
                  <a:cubicBezTo>
                    <a:pt x="133" y="71"/>
                    <a:pt x="143" y="64"/>
                    <a:pt x="146" y="61"/>
                  </a:cubicBezTo>
                  <a:cubicBezTo>
                    <a:pt x="148" y="59"/>
                    <a:pt x="152" y="60"/>
                    <a:pt x="155" y="58"/>
                  </a:cubicBezTo>
                  <a:cubicBezTo>
                    <a:pt x="157" y="56"/>
                    <a:pt x="160" y="56"/>
                    <a:pt x="161" y="57"/>
                  </a:cubicBezTo>
                  <a:cubicBezTo>
                    <a:pt x="162" y="59"/>
                    <a:pt x="167" y="60"/>
                    <a:pt x="170" y="59"/>
                  </a:cubicBezTo>
                  <a:cubicBezTo>
                    <a:pt x="173" y="58"/>
                    <a:pt x="178" y="61"/>
                    <a:pt x="179" y="61"/>
                  </a:cubicBezTo>
                  <a:cubicBezTo>
                    <a:pt x="180" y="60"/>
                    <a:pt x="188" y="55"/>
                    <a:pt x="184" y="54"/>
                  </a:cubicBezTo>
                  <a:cubicBezTo>
                    <a:pt x="181" y="53"/>
                    <a:pt x="180" y="51"/>
                    <a:pt x="176" y="53"/>
                  </a:cubicBezTo>
                  <a:cubicBezTo>
                    <a:pt x="172" y="54"/>
                    <a:pt x="170" y="52"/>
                    <a:pt x="168" y="53"/>
                  </a:cubicBezTo>
                  <a:cubicBezTo>
                    <a:pt x="165" y="53"/>
                    <a:pt x="166" y="49"/>
                    <a:pt x="168" y="46"/>
                  </a:cubicBezTo>
                  <a:cubicBezTo>
                    <a:pt x="170" y="43"/>
                    <a:pt x="172" y="45"/>
                    <a:pt x="173" y="41"/>
                  </a:cubicBezTo>
                  <a:cubicBezTo>
                    <a:pt x="174" y="38"/>
                    <a:pt x="173" y="36"/>
                    <a:pt x="172" y="34"/>
                  </a:cubicBezTo>
                  <a:cubicBezTo>
                    <a:pt x="171" y="33"/>
                    <a:pt x="173" y="28"/>
                    <a:pt x="175" y="25"/>
                  </a:cubicBezTo>
                  <a:cubicBezTo>
                    <a:pt x="177" y="22"/>
                    <a:pt x="181" y="23"/>
                    <a:pt x="184" y="21"/>
                  </a:cubicBezTo>
                  <a:cubicBezTo>
                    <a:pt x="187" y="18"/>
                    <a:pt x="203" y="4"/>
                    <a:pt x="205" y="2"/>
                  </a:cubicBezTo>
                  <a:cubicBezTo>
                    <a:pt x="207" y="0"/>
                    <a:pt x="209" y="4"/>
                    <a:pt x="208" y="7"/>
                  </a:cubicBezTo>
                  <a:cubicBezTo>
                    <a:pt x="208" y="9"/>
                    <a:pt x="210" y="13"/>
                    <a:pt x="212" y="13"/>
                  </a:cubicBezTo>
                  <a:cubicBezTo>
                    <a:pt x="215" y="14"/>
                    <a:pt x="218" y="16"/>
                    <a:pt x="218" y="18"/>
                  </a:cubicBezTo>
                  <a:cubicBezTo>
                    <a:pt x="218" y="20"/>
                    <a:pt x="216" y="24"/>
                    <a:pt x="218" y="26"/>
                  </a:cubicBezTo>
                  <a:cubicBezTo>
                    <a:pt x="219" y="28"/>
                    <a:pt x="220" y="34"/>
                    <a:pt x="219" y="35"/>
                  </a:cubicBezTo>
                  <a:cubicBezTo>
                    <a:pt x="217" y="37"/>
                    <a:pt x="219" y="41"/>
                    <a:pt x="224" y="39"/>
                  </a:cubicBezTo>
                  <a:cubicBezTo>
                    <a:pt x="229" y="37"/>
                    <a:pt x="236" y="42"/>
                    <a:pt x="236" y="45"/>
                  </a:cubicBezTo>
                  <a:cubicBezTo>
                    <a:pt x="236" y="48"/>
                    <a:pt x="238" y="51"/>
                    <a:pt x="241" y="48"/>
                  </a:cubicBezTo>
                  <a:cubicBezTo>
                    <a:pt x="244" y="46"/>
                    <a:pt x="246" y="44"/>
                    <a:pt x="247" y="45"/>
                  </a:cubicBezTo>
                  <a:cubicBezTo>
                    <a:pt x="248" y="47"/>
                    <a:pt x="247" y="50"/>
                    <a:pt x="248" y="52"/>
                  </a:cubicBezTo>
                  <a:cubicBezTo>
                    <a:pt x="248" y="54"/>
                    <a:pt x="252" y="56"/>
                    <a:pt x="251" y="58"/>
                  </a:cubicBezTo>
                  <a:cubicBezTo>
                    <a:pt x="250" y="60"/>
                    <a:pt x="250" y="61"/>
                    <a:pt x="246" y="64"/>
                  </a:cubicBezTo>
                  <a:cubicBezTo>
                    <a:pt x="242" y="67"/>
                    <a:pt x="240" y="67"/>
                    <a:pt x="238" y="70"/>
                  </a:cubicBezTo>
                  <a:cubicBezTo>
                    <a:pt x="235" y="73"/>
                    <a:pt x="232" y="76"/>
                    <a:pt x="230" y="79"/>
                  </a:cubicBezTo>
                  <a:cubicBezTo>
                    <a:pt x="229" y="82"/>
                    <a:pt x="229" y="84"/>
                    <a:pt x="226" y="84"/>
                  </a:cubicBezTo>
                  <a:cubicBezTo>
                    <a:pt x="224" y="85"/>
                    <a:pt x="211" y="81"/>
                    <a:pt x="209" y="85"/>
                  </a:cubicBezTo>
                  <a:cubicBezTo>
                    <a:pt x="206" y="89"/>
                    <a:pt x="201" y="94"/>
                    <a:pt x="203" y="98"/>
                  </a:cubicBezTo>
                  <a:cubicBezTo>
                    <a:pt x="204" y="102"/>
                    <a:pt x="204" y="104"/>
                    <a:pt x="204" y="107"/>
                  </a:cubicBezTo>
                  <a:cubicBezTo>
                    <a:pt x="203" y="111"/>
                    <a:pt x="201" y="114"/>
                    <a:pt x="198" y="113"/>
                  </a:cubicBezTo>
                  <a:cubicBezTo>
                    <a:pt x="196" y="112"/>
                    <a:pt x="193" y="113"/>
                    <a:pt x="192" y="114"/>
                  </a:cubicBezTo>
                  <a:cubicBezTo>
                    <a:pt x="190" y="114"/>
                    <a:pt x="185" y="115"/>
                    <a:pt x="184" y="113"/>
                  </a:cubicBezTo>
                  <a:cubicBezTo>
                    <a:pt x="182" y="112"/>
                    <a:pt x="179" y="111"/>
                    <a:pt x="178" y="113"/>
                  </a:cubicBezTo>
                  <a:cubicBezTo>
                    <a:pt x="177" y="114"/>
                    <a:pt x="180" y="118"/>
                    <a:pt x="180" y="121"/>
                  </a:cubicBezTo>
                  <a:cubicBezTo>
                    <a:pt x="180" y="124"/>
                    <a:pt x="183" y="125"/>
                    <a:pt x="187" y="124"/>
                  </a:cubicBezTo>
                  <a:cubicBezTo>
                    <a:pt x="191" y="123"/>
                    <a:pt x="191" y="120"/>
                    <a:pt x="195" y="122"/>
                  </a:cubicBezTo>
                  <a:cubicBezTo>
                    <a:pt x="198" y="124"/>
                    <a:pt x="200" y="124"/>
                    <a:pt x="204" y="127"/>
                  </a:cubicBezTo>
                  <a:cubicBezTo>
                    <a:pt x="207" y="130"/>
                    <a:pt x="208" y="129"/>
                    <a:pt x="209" y="135"/>
                  </a:cubicBezTo>
                  <a:cubicBezTo>
                    <a:pt x="210" y="141"/>
                    <a:pt x="213" y="139"/>
                    <a:pt x="214" y="145"/>
                  </a:cubicBezTo>
                  <a:cubicBezTo>
                    <a:pt x="216" y="151"/>
                    <a:pt x="216" y="150"/>
                    <a:pt x="216" y="154"/>
                  </a:cubicBezTo>
                  <a:cubicBezTo>
                    <a:pt x="216" y="158"/>
                    <a:pt x="214" y="159"/>
                    <a:pt x="212" y="161"/>
                  </a:cubicBezTo>
                  <a:cubicBezTo>
                    <a:pt x="210" y="163"/>
                    <a:pt x="210" y="165"/>
                    <a:pt x="207" y="167"/>
                  </a:cubicBezTo>
                  <a:cubicBezTo>
                    <a:pt x="203" y="169"/>
                    <a:pt x="199" y="171"/>
                    <a:pt x="199" y="174"/>
                  </a:cubicBezTo>
                  <a:cubicBezTo>
                    <a:pt x="198" y="177"/>
                    <a:pt x="203" y="178"/>
                    <a:pt x="202" y="179"/>
                  </a:cubicBezTo>
                  <a:cubicBezTo>
                    <a:pt x="200" y="181"/>
                    <a:pt x="207" y="179"/>
                    <a:pt x="205" y="176"/>
                  </a:cubicBezTo>
                  <a:cubicBezTo>
                    <a:pt x="203" y="172"/>
                    <a:pt x="207" y="169"/>
                    <a:pt x="208" y="169"/>
                  </a:cubicBezTo>
                  <a:cubicBezTo>
                    <a:pt x="209" y="169"/>
                    <a:pt x="219" y="171"/>
                    <a:pt x="220" y="168"/>
                  </a:cubicBezTo>
                  <a:cubicBezTo>
                    <a:pt x="222" y="164"/>
                    <a:pt x="221" y="159"/>
                    <a:pt x="227" y="161"/>
                  </a:cubicBezTo>
                  <a:cubicBezTo>
                    <a:pt x="233" y="162"/>
                    <a:pt x="230" y="161"/>
                    <a:pt x="234" y="160"/>
                  </a:cubicBezTo>
                  <a:cubicBezTo>
                    <a:pt x="238" y="160"/>
                    <a:pt x="243" y="161"/>
                    <a:pt x="246" y="163"/>
                  </a:cubicBezTo>
                  <a:cubicBezTo>
                    <a:pt x="248" y="165"/>
                    <a:pt x="255" y="161"/>
                    <a:pt x="257" y="159"/>
                  </a:cubicBezTo>
                  <a:cubicBezTo>
                    <a:pt x="258" y="158"/>
                    <a:pt x="263" y="158"/>
                    <a:pt x="264" y="160"/>
                  </a:cubicBezTo>
                  <a:cubicBezTo>
                    <a:pt x="265" y="161"/>
                    <a:pt x="271" y="160"/>
                    <a:pt x="272" y="159"/>
                  </a:cubicBezTo>
                  <a:cubicBezTo>
                    <a:pt x="274" y="158"/>
                    <a:pt x="287" y="168"/>
                    <a:pt x="285" y="171"/>
                  </a:cubicBezTo>
                  <a:cubicBezTo>
                    <a:pt x="283" y="174"/>
                    <a:pt x="275" y="180"/>
                    <a:pt x="272" y="184"/>
                  </a:cubicBezTo>
                  <a:cubicBezTo>
                    <a:pt x="268" y="187"/>
                    <a:pt x="263" y="188"/>
                    <a:pt x="264" y="191"/>
                  </a:cubicBezTo>
                  <a:cubicBezTo>
                    <a:pt x="266" y="195"/>
                    <a:pt x="268" y="200"/>
                    <a:pt x="269" y="203"/>
                  </a:cubicBezTo>
                  <a:cubicBezTo>
                    <a:pt x="271" y="205"/>
                    <a:pt x="274" y="212"/>
                    <a:pt x="273" y="217"/>
                  </a:cubicBezTo>
                  <a:cubicBezTo>
                    <a:pt x="271" y="222"/>
                    <a:pt x="274" y="223"/>
                    <a:pt x="275" y="228"/>
                  </a:cubicBezTo>
                  <a:cubicBezTo>
                    <a:pt x="275" y="230"/>
                    <a:pt x="275" y="231"/>
                    <a:pt x="275" y="232"/>
                  </a:cubicBezTo>
                  <a:cubicBezTo>
                    <a:pt x="271" y="237"/>
                    <a:pt x="271" y="237"/>
                    <a:pt x="271" y="237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0" y="235"/>
                    <a:pt x="260" y="235"/>
                    <a:pt x="260" y="235"/>
                  </a:cubicBezTo>
                  <a:cubicBezTo>
                    <a:pt x="254" y="236"/>
                    <a:pt x="254" y="236"/>
                    <a:pt x="254" y="236"/>
                  </a:cubicBezTo>
                  <a:cubicBezTo>
                    <a:pt x="251" y="254"/>
                    <a:pt x="251" y="254"/>
                    <a:pt x="251" y="254"/>
                  </a:cubicBezTo>
                  <a:cubicBezTo>
                    <a:pt x="245" y="262"/>
                    <a:pt x="245" y="262"/>
                    <a:pt x="245" y="262"/>
                  </a:cubicBezTo>
                  <a:cubicBezTo>
                    <a:pt x="249" y="267"/>
                    <a:pt x="249" y="267"/>
                    <a:pt x="249" y="267"/>
                  </a:cubicBezTo>
                  <a:cubicBezTo>
                    <a:pt x="241" y="284"/>
                    <a:pt x="241" y="284"/>
                    <a:pt x="241" y="284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24" y="289"/>
                    <a:pt x="224" y="289"/>
                    <a:pt x="224" y="289"/>
                  </a:cubicBezTo>
                  <a:cubicBezTo>
                    <a:pt x="220" y="290"/>
                    <a:pt x="220" y="290"/>
                    <a:pt x="220" y="290"/>
                  </a:cubicBezTo>
                  <a:cubicBezTo>
                    <a:pt x="213" y="297"/>
                    <a:pt x="213" y="297"/>
                    <a:pt x="213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2" y="277"/>
                    <a:pt x="202" y="277"/>
                    <a:pt x="202" y="277"/>
                  </a:cubicBezTo>
                  <a:cubicBezTo>
                    <a:pt x="190" y="281"/>
                    <a:pt x="190" y="281"/>
                    <a:pt x="190" y="281"/>
                  </a:cubicBezTo>
                  <a:cubicBezTo>
                    <a:pt x="178" y="280"/>
                    <a:pt x="178" y="280"/>
                    <a:pt x="178" y="280"/>
                  </a:cubicBezTo>
                  <a:cubicBezTo>
                    <a:pt x="175" y="288"/>
                    <a:pt x="175" y="288"/>
                    <a:pt x="175" y="288"/>
                  </a:cubicBezTo>
                  <a:cubicBezTo>
                    <a:pt x="162" y="291"/>
                    <a:pt x="162" y="291"/>
                    <a:pt x="162" y="291"/>
                  </a:cubicBezTo>
                  <a:cubicBezTo>
                    <a:pt x="161" y="298"/>
                    <a:pt x="161" y="298"/>
                    <a:pt x="161" y="298"/>
                  </a:cubicBezTo>
                  <a:cubicBezTo>
                    <a:pt x="158" y="307"/>
                    <a:pt x="158" y="307"/>
                    <a:pt x="158" y="307"/>
                  </a:cubicBezTo>
                  <a:cubicBezTo>
                    <a:pt x="149" y="308"/>
                    <a:pt x="149" y="308"/>
                    <a:pt x="149" y="308"/>
                  </a:cubicBezTo>
                  <a:cubicBezTo>
                    <a:pt x="144" y="312"/>
                    <a:pt x="144" y="312"/>
                    <a:pt x="144" y="312"/>
                  </a:cubicBezTo>
                  <a:cubicBezTo>
                    <a:pt x="149" y="314"/>
                    <a:pt x="149" y="314"/>
                    <a:pt x="149" y="314"/>
                  </a:cubicBezTo>
                  <a:cubicBezTo>
                    <a:pt x="140" y="321"/>
                    <a:pt x="140" y="321"/>
                    <a:pt x="140" y="321"/>
                  </a:cubicBezTo>
                  <a:cubicBezTo>
                    <a:pt x="136" y="326"/>
                    <a:pt x="136" y="326"/>
                    <a:pt x="136" y="326"/>
                  </a:cubicBezTo>
                  <a:cubicBezTo>
                    <a:pt x="135" y="336"/>
                    <a:pt x="135" y="336"/>
                    <a:pt x="135" y="336"/>
                  </a:cubicBezTo>
                  <a:cubicBezTo>
                    <a:pt x="135" y="335"/>
                    <a:pt x="135" y="335"/>
                    <a:pt x="135" y="335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13" y="347"/>
                    <a:pt x="113" y="347"/>
                    <a:pt x="113" y="347"/>
                  </a:cubicBezTo>
                  <a:cubicBezTo>
                    <a:pt x="109" y="359"/>
                    <a:pt x="109" y="359"/>
                    <a:pt x="109" y="359"/>
                  </a:cubicBezTo>
                  <a:cubicBezTo>
                    <a:pt x="91" y="357"/>
                    <a:pt x="91" y="357"/>
                    <a:pt x="91" y="357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0" y="363"/>
                    <a:pt x="80" y="363"/>
                    <a:pt x="80" y="363"/>
                  </a:cubicBezTo>
                  <a:cubicBezTo>
                    <a:pt x="70" y="352"/>
                    <a:pt x="70" y="352"/>
                    <a:pt x="70" y="352"/>
                  </a:cubicBezTo>
                  <a:cubicBezTo>
                    <a:pt x="61" y="356"/>
                    <a:pt x="61" y="356"/>
                    <a:pt x="61" y="356"/>
                  </a:cubicBezTo>
                  <a:cubicBezTo>
                    <a:pt x="65" y="361"/>
                    <a:pt x="65" y="361"/>
                    <a:pt x="65" y="361"/>
                  </a:cubicBezTo>
                  <a:cubicBezTo>
                    <a:pt x="59" y="354"/>
                    <a:pt x="59" y="354"/>
                    <a:pt x="59" y="354"/>
                  </a:cubicBezTo>
                  <a:cubicBezTo>
                    <a:pt x="49" y="345"/>
                    <a:pt x="49" y="345"/>
                    <a:pt x="49" y="345"/>
                  </a:cubicBezTo>
                  <a:cubicBezTo>
                    <a:pt x="39" y="346"/>
                    <a:pt x="39" y="346"/>
                    <a:pt x="39" y="346"/>
                  </a:cubicBezTo>
                  <a:cubicBezTo>
                    <a:pt x="26" y="346"/>
                    <a:pt x="26" y="346"/>
                    <a:pt x="26" y="346"/>
                  </a:cubicBezTo>
                  <a:cubicBezTo>
                    <a:pt x="26" y="338"/>
                    <a:pt x="26" y="338"/>
                    <a:pt x="26" y="338"/>
                  </a:cubicBezTo>
                  <a:cubicBezTo>
                    <a:pt x="19" y="330"/>
                    <a:pt x="19" y="330"/>
                    <a:pt x="19" y="330"/>
                  </a:cubicBezTo>
                  <a:cubicBezTo>
                    <a:pt x="20" y="322"/>
                    <a:pt x="20" y="322"/>
                    <a:pt x="20" y="322"/>
                  </a:cubicBezTo>
                  <a:cubicBezTo>
                    <a:pt x="22" y="317"/>
                    <a:pt x="22" y="317"/>
                    <a:pt x="22" y="317"/>
                  </a:cubicBezTo>
                  <a:cubicBezTo>
                    <a:pt x="26" y="308"/>
                    <a:pt x="26" y="308"/>
                    <a:pt x="26" y="308"/>
                  </a:cubicBezTo>
                  <a:cubicBezTo>
                    <a:pt x="26" y="301"/>
                    <a:pt x="26" y="301"/>
                    <a:pt x="26" y="301"/>
                  </a:cubicBezTo>
                  <a:cubicBezTo>
                    <a:pt x="37" y="291"/>
                    <a:pt x="37" y="291"/>
                    <a:pt x="37" y="291"/>
                  </a:cubicBezTo>
                  <a:cubicBezTo>
                    <a:pt x="30" y="282"/>
                    <a:pt x="30" y="282"/>
                    <a:pt x="30" y="282"/>
                  </a:cubicBezTo>
                  <a:cubicBezTo>
                    <a:pt x="25" y="278"/>
                    <a:pt x="25" y="278"/>
                    <a:pt x="25" y="278"/>
                  </a:cubicBezTo>
                  <a:cubicBezTo>
                    <a:pt x="12" y="271"/>
                    <a:pt x="12" y="271"/>
                    <a:pt x="12" y="271"/>
                  </a:cubicBezTo>
                  <a:cubicBezTo>
                    <a:pt x="0" y="264"/>
                    <a:pt x="0" y="264"/>
                    <a:pt x="0" y="264"/>
                  </a:cubicBezTo>
                  <a:close/>
                  <a:moveTo>
                    <a:pt x="30" y="60"/>
                  </a:moveTo>
                  <a:cubicBezTo>
                    <a:pt x="30" y="60"/>
                    <a:pt x="22" y="65"/>
                    <a:pt x="21" y="70"/>
                  </a:cubicBezTo>
                  <a:cubicBezTo>
                    <a:pt x="20" y="75"/>
                    <a:pt x="19" y="78"/>
                    <a:pt x="21" y="84"/>
                  </a:cubicBezTo>
                  <a:cubicBezTo>
                    <a:pt x="22" y="89"/>
                    <a:pt x="24" y="93"/>
                    <a:pt x="30" y="95"/>
                  </a:cubicBezTo>
                  <a:cubicBezTo>
                    <a:pt x="36" y="98"/>
                    <a:pt x="39" y="93"/>
                    <a:pt x="37" y="88"/>
                  </a:cubicBezTo>
                  <a:cubicBezTo>
                    <a:pt x="35" y="83"/>
                    <a:pt x="37" y="82"/>
                    <a:pt x="38" y="79"/>
                  </a:cubicBezTo>
                  <a:cubicBezTo>
                    <a:pt x="39" y="77"/>
                    <a:pt x="43" y="71"/>
                    <a:pt x="40" y="64"/>
                  </a:cubicBezTo>
                  <a:cubicBezTo>
                    <a:pt x="38" y="57"/>
                    <a:pt x="35" y="58"/>
                    <a:pt x="30" y="60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74" name="Freeform 90"/>
            <p:cNvSpPr>
              <a:spLocks noEditPoints="1"/>
            </p:cNvSpPr>
            <p:nvPr/>
          </p:nvSpPr>
          <p:spPr bwMode="auto">
            <a:xfrm>
              <a:off x="1806" y="2772"/>
              <a:ext cx="519" cy="323"/>
            </a:xfrm>
            <a:custGeom>
              <a:avLst/>
              <a:gdLst>
                <a:gd name="T0" fmla="*/ 0 w 249"/>
                <a:gd name="T1" fmla="*/ 63 h 155"/>
                <a:gd name="T2" fmla="*/ 12 w 249"/>
                <a:gd name="T3" fmla="*/ 38 h 155"/>
                <a:gd name="T4" fmla="*/ 31 w 249"/>
                <a:gd name="T5" fmla="*/ 4 h 155"/>
                <a:gd name="T6" fmla="*/ 53 w 249"/>
                <a:gd name="T7" fmla="*/ 21 h 155"/>
                <a:gd name="T8" fmla="*/ 46 w 249"/>
                <a:gd name="T9" fmla="*/ 46 h 155"/>
                <a:gd name="T10" fmla="*/ 25 w 249"/>
                <a:gd name="T11" fmla="*/ 50 h 155"/>
                <a:gd name="T12" fmla="*/ 30 w 249"/>
                <a:gd name="T13" fmla="*/ 70 h 155"/>
                <a:gd name="T14" fmla="*/ 57 w 249"/>
                <a:gd name="T15" fmla="*/ 59 h 155"/>
                <a:gd name="T16" fmla="*/ 83 w 249"/>
                <a:gd name="T17" fmla="*/ 61 h 155"/>
                <a:gd name="T18" fmla="*/ 116 w 249"/>
                <a:gd name="T19" fmla="*/ 67 h 155"/>
                <a:gd name="T20" fmla="*/ 136 w 249"/>
                <a:gd name="T21" fmla="*/ 61 h 155"/>
                <a:gd name="T22" fmla="*/ 127 w 249"/>
                <a:gd name="T23" fmla="*/ 74 h 155"/>
                <a:gd name="T24" fmla="*/ 133 w 249"/>
                <a:gd name="T25" fmla="*/ 84 h 155"/>
                <a:gd name="T26" fmla="*/ 156 w 249"/>
                <a:gd name="T27" fmla="*/ 83 h 155"/>
                <a:gd name="T28" fmla="*/ 175 w 249"/>
                <a:gd name="T29" fmla="*/ 85 h 155"/>
                <a:gd name="T30" fmla="*/ 182 w 249"/>
                <a:gd name="T31" fmla="*/ 95 h 155"/>
                <a:gd name="T32" fmla="*/ 188 w 249"/>
                <a:gd name="T33" fmla="*/ 97 h 155"/>
                <a:gd name="T34" fmla="*/ 202 w 249"/>
                <a:gd name="T35" fmla="*/ 88 h 155"/>
                <a:gd name="T36" fmla="*/ 198 w 249"/>
                <a:gd name="T37" fmla="*/ 64 h 155"/>
                <a:gd name="T38" fmla="*/ 203 w 249"/>
                <a:gd name="T39" fmla="*/ 45 h 155"/>
                <a:gd name="T40" fmla="*/ 213 w 249"/>
                <a:gd name="T41" fmla="*/ 71 h 155"/>
                <a:gd name="T42" fmla="*/ 238 w 249"/>
                <a:gd name="T43" fmla="*/ 87 h 155"/>
                <a:gd name="T44" fmla="*/ 249 w 249"/>
                <a:gd name="T45" fmla="*/ 105 h 155"/>
                <a:gd name="T46" fmla="*/ 248 w 249"/>
                <a:gd name="T47" fmla="*/ 121 h 155"/>
                <a:gd name="T48" fmla="*/ 246 w 249"/>
                <a:gd name="T49" fmla="*/ 132 h 155"/>
                <a:gd name="T50" fmla="*/ 230 w 249"/>
                <a:gd name="T51" fmla="*/ 134 h 155"/>
                <a:gd name="T52" fmla="*/ 220 w 249"/>
                <a:gd name="T53" fmla="*/ 142 h 155"/>
                <a:gd name="T54" fmla="*/ 201 w 249"/>
                <a:gd name="T55" fmla="*/ 151 h 155"/>
                <a:gd name="T56" fmla="*/ 181 w 249"/>
                <a:gd name="T57" fmla="*/ 152 h 155"/>
                <a:gd name="T58" fmla="*/ 149 w 249"/>
                <a:gd name="T59" fmla="*/ 136 h 155"/>
                <a:gd name="T60" fmla="*/ 130 w 249"/>
                <a:gd name="T61" fmla="*/ 127 h 155"/>
                <a:gd name="T62" fmla="*/ 107 w 249"/>
                <a:gd name="T63" fmla="*/ 113 h 155"/>
                <a:gd name="T64" fmla="*/ 93 w 249"/>
                <a:gd name="T65" fmla="*/ 104 h 155"/>
                <a:gd name="T66" fmla="*/ 77 w 249"/>
                <a:gd name="T67" fmla="*/ 107 h 155"/>
                <a:gd name="T68" fmla="*/ 32 w 249"/>
                <a:gd name="T69" fmla="*/ 100 h 155"/>
                <a:gd name="T70" fmla="*/ 24 w 249"/>
                <a:gd name="T71" fmla="*/ 105 h 155"/>
                <a:gd name="T72" fmla="*/ 15 w 249"/>
                <a:gd name="T73" fmla="*/ 92 h 155"/>
                <a:gd name="T74" fmla="*/ 5 w 249"/>
                <a:gd name="T75" fmla="*/ 77 h 155"/>
                <a:gd name="T76" fmla="*/ 89 w 249"/>
                <a:gd name="T77" fmla="*/ 22 h 155"/>
                <a:gd name="T78" fmla="*/ 97 w 249"/>
                <a:gd name="T79" fmla="*/ 37 h 155"/>
                <a:gd name="T80" fmla="*/ 95 w 249"/>
                <a:gd name="T81" fmla="*/ 19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9" h="155">
                  <a:moveTo>
                    <a:pt x="0" y="63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4" y="59"/>
                    <a:pt x="11" y="55"/>
                    <a:pt x="10" y="50"/>
                  </a:cubicBezTo>
                  <a:cubicBezTo>
                    <a:pt x="10" y="46"/>
                    <a:pt x="8" y="43"/>
                    <a:pt x="12" y="38"/>
                  </a:cubicBezTo>
                  <a:cubicBezTo>
                    <a:pt x="16" y="34"/>
                    <a:pt x="31" y="26"/>
                    <a:pt x="32" y="23"/>
                  </a:cubicBezTo>
                  <a:cubicBezTo>
                    <a:pt x="34" y="19"/>
                    <a:pt x="32" y="5"/>
                    <a:pt x="31" y="4"/>
                  </a:cubicBezTo>
                  <a:cubicBezTo>
                    <a:pt x="30" y="4"/>
                    <a:pt x="34" y="0"/>
                    <a:pt x="39" y="8"/>
                  </a:cubicBezTo>
                  <a:cubicBezTo>
                    <a:pt x="43" y="16"/>
                    <a:pt x="48" y="18"/>
                    <a:pt x="53" y="21"/>
                  </a:cubicBezTo>
                  <a:cubicBezTo>
                    <a:pt x="58" y="23"/>
                    <a:pt x="55" y="32"/>
                    <a:pt x="52" y="38"/>
                  </a:cubicBezTo>
                  <a:cubicBezTo>
                    <a:pt x="50" y="45"/>
                    <a:pt x="50" y="48"/>
                    <a:pt x="46" y="46"/>
                  </a:cubicBezTo>
                  <a:cubicBezTo>
                    <a:pt x="41" y="43"/>
                    <a:pt x="33" y="42"/>
                    <a:pt x="30" y="43"/>
                  </a:cubicBezTo>
                  <a:cubicBezTo>
                    <a:pt x="26" y="45"/>
                    <a:pt x="23" y="46"/>
                    <a:pt x="25" y="50"/>
                  </a:cubicBezTo>
                  <a:cubicBezTo>
                    <a:pt x="26" y="53"/>
                    <a:pt x="27" y="56"/>
                    <a:pt x="25" y="59"/>
                  </a:cubicBezTo>
                  <a:cubicBezTo>
                    <a:pt x="23" y="63"/>
                    <a:pt x="26" y="68"/>
                    <a:pt x="30" y="70"/>
                  </a:cubicBezTo>
                  <a:cubicBezTo>
                    <a:pt x="33" y="72"/>
                    <a:pt x="44" y="73"/>
                    <a:pt x="46" y="70"/>
                  </a:cubicBezTo>
                  <a:cubicBezTo>
                    <a:pt x="48" y="67"/>
                    <a:pt x="53" y="56"/>
                    <a:pt x="57" y="59"/>
                  </a:cubicBezTo>
                  <a:cubicBezTo>
                    <a:pt x="61" y="62"/>
                    <a:pt x="65" y="65"/>
                    <a:pt x="68" y="62"/>
                  </a:cubicBezTo>
                  <a:cubicBezTo>
                    <a:pt x="71" y="59"/>
                    <a:pt x="78" y="64"/>
                    <a:pt x="83" y="61"/>
                  </a:cubicBezTo>
                  <a:cubicBezTo>
                    <a:pt x="89" y="58"/>
                    <a:pt x="97" y="56"/>
                    <a:pt x="104" y="61"/>
                  </a:cubicBezTo>
                  <a:cubicBezTo>
                    <a:pt x="110" y="65"/>
                    <a:pt x="113" y="72"/>
                    <a:pt x="116" y="67"/>
                  </a:cubicBezTo>
                  <a:cubicBezTo>
                    <a:pt x="118" y="61"/>
                    <a:pt x="120" y="60"/>
                    <a:pt x="123" y="59"/>
                  </a:cubicBezTo>
                  <a:cubicBezTo>
                    <a:pt x="125" y="58"/>
                    <a:pt x="135" y="59"/>
                    <a:pt x="136" y="61"/>
                  </a:cubicBezTo>
                  <a:cubicBezTo>
                    <a:pt x="137" y="63"/>
                    <a:pt x="134" y="65"/>
                    <a:pt x="132" y="67"/>
                  </a:cubicBezTo>
                  <a:cubicBezTo>
                    <a:pt x="130" y="70"/>
                    <a:pt x="128" y="72"/>
                    <a:pt x="127" y="74"/>
                  </a:cubicBezTo>
                  <a:cubicBezTo>
                    <a:pt x="127" y="76"/>
                    <a:pt x="122" y="74"/>
                    <a:pt x="123" y="76"/>
                  </a:cubicBezTo>
                  <a:cubicBezTo>
                    <a:pt x="124" y="78"/>
                    <a:pt x="129" y="87"/>
                    <a:pt x="133" y="84"/>
                  </a:cubicBezTo>
                  <a:cubicBezTo>
                    <a:pt x="138" y="81"/>
                    <a:pt x="138" y="79"/>
                    <a:pt x="144" y="79"/>
                  </a:cubicBezTo>
                  <a:cubicBezTo>
                    <a:pt x="151" y="79"/>
                    <a:pt x="154" y="80"/>
                    <a:pt x="156" y="83"/>
                  </a:cubicBezTo>
                  <a:cubicBezTo>
                    <a:pt x="157" y="86"/>
                    <a:pt x="159" y="90"/>
                    <a:pt x="163" y="88"/>
                  </a:cubicBezTo>
                  <a:cubicBezTo>
                    <a:pt x="167" y="86"/>
                    <a:pt x="172" y="86"/>
                    <a:pt x="175" y="85"/>
                  </a:cubicBezTo>
                  <a:cubicBezTo>
                    <a:pt x="177" y="84"/>
                    <a:pt x="178" y="81"/>
                    <a:pt x="183" y="84"/>
                  </a:cubicBezTo>
                  <a:cubicBezTo>
                    <a:pt x="188" y="88"/>
                    <a:pt x="185" y="91"/>
                    <a:pt x="182" y="95"/>
                  </a:cubicBezTo>
                  <a:cubicBezTo>
                    <a:pt x="178" y="98"/>
                    <a:pt x="180" y="102"/>
                    <a:pt x="182" y="104"/>
                  </a:cubicBezTo>
                  <a:cubicBezTo>
                    <a:pt x="184" y="105"/>
                    <a:pt x="188" y="100"/>
                    <a:pt x="188" y="97"/>
                  </a:cubicBezTo>
                  <a:cubicBezTo>
                    <a:pt x="187" y="94"/>
                    <a:pt x="195" y="96"/>
                    <a:pt x="197" y="98"/>
                  </a:cubicBezTo>
                  <a:cubicBezTo>
                    <a:pt x="200" y="100"/>
                    <a:pt x="204" y="92"/>
                    <a:pt x="202" y="88"/>
                  </a:cubicBezTo>
                  <a:cubicBezTo>
                    <a:pt x="200" y="83"/>
                    <a:pt x="202" y="78"/>
                    <a:pt x="203" y="75"/>
                  </a:cubicBezTo>
                  <a:cubicBezTo>
                    <a:pt x="204" y="71"/>
                    <a:pt x="202" y="68"/>
                    <a:pt x="198" y="64"/>
                  </a:cubicBezTo>
                  <a:cubicBezTo>
                    <a:pt x="195" y="61"/>
                    <a:pt x="191" y="58"/>
                    <a:pt x="193" y="52"/>
                  </a:cubicBezTo>
                  <a:cubicBezTo>
                    <a:pt x="195" y="47"/>
                    <a:pt x="200" y="40"/>
                    <a:pt x="203" y="45"/>
                  </a:cubicBezTo>
                  <a:cubicBezTo>
                    <a:pt x="206" y="50"/>
                    <a:pt x="210" y="61"/>
                    <a:pt x="210" y="64"/>
                  </a:cubicBezTo>
                  <a:cubicBezTo>
                    <a:pt x="209" y="68"/>
                    <a:pt x="210" y="72"/>
                    <a:pt x="213" y="71"/>
                  </a:cubicBezTo>
                  <a:cubicBezTo>
                    <a:pt x="216" y="71"/>
                    <a:pt x="220" y="74"/>
                    <a:pt x="223" y="77"/>
                  </a:cubicBezTo>
                  <a:cubicBezTo>
                    <a:pt x="225" y="80"/>
                    <a:pt x="232" y="79"/>
                    <a:pt x="238" y="87"/>
                  </a:cubicBezTo>
                  <a:cubicBezTo>
                    <a:pt x="244" y="94"/>
                    <a:pt x="243" y="96"/>
                    <a:pt x="247" y="102"/>
                  </a:cubicBezTo>
                  <a:cubicBezTo>
                    <a:pt x="247" y="103"/>
                    <a:pt x="248" y="104"/>
                    <a:pt x="249" y="105"/>
                  </a:cubicBezTo>
                  <a:cubicBezTo>
                    <a:pt x="241" y="116"/>
                    <a:pt x="241" y="116"/>
                    <a:pt x="241" y="116"/>
                  </a:cubicBezTo>
                  <a:cubicBezTo>
                    <a:pt x="248" y="121"/>
                    <a:pt x="248" y="121"/>
                    <a:pt x="248" y="121"/>
                  </a:cubicBezTo>
                  <a:cubicBezTo>
                    <a:pt x="247" y="131"/>
                    <a:pt x="247" y="131"/>
                    <a:pt x="247" y="131"/>
                  </a:cubicBezTo>
                  <a:cubicBezTo>
                    <a:pt x="246" y="132"/>
                    <a:pt x="246" y="132"/>
                    <a:pt x="246" y="132"/>
                  </a:cubicBezTo>
                  <a:cubicBezTo>
                    <a:pt x="238" y="128"/>
                    <a:pt x="238" y="128"/>
                    <a:pt x="238" y="128"/>
                  </a:cubicBezTo>
                  <a:cubicBezTo>
                    <a:pt x="230" y="134"/>
                    <a:pt x="230" y="134"/>
                    <a:pt x="230" y="134"/>
                  </a:cubicBezTo>
                  <a:cubicBezTo>
                    <a:pt x="223" y="135"/>
                    <a:pt x="223" y="135"/>
                    <a:pt x="223" y="135"/>
                  </a:cubicBezTo>
                  <a:cubicBezTo>
                    <a:pt x="220" y="142"/>
                    <a:pt x="220" y="142"/>
                    <a:pt x="220" y="142"/>
                  </a:cubicBezTo>
                  <a:cubicBezTo>
                    <a:pt x="210" y="140"/>
                    <a:pt x="210" y="140"/>
                    <a:pt x="210" y="140"/>
                  </a:cubicBezTo>
                  <a:cubicBezTo>
                    <a:pt x="201" y="151"/>
                    <a:pt x="201" y="151"/>
                    <a:pt x="201" y="151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81" y="152"/>
                    <a:pt x="181" y="152"/>
                    <a:pt x="181" y="152"/>
                  </a:cubicBezTo>
                  <a:cubicBezTo>
                    <a:pt x="172" y="152"/>
                    <a:pt x="172" y="152"/>
                    <a:pt x="172" y="152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80" y="103"/>
                    <a:pt x="80" y="103"/>
                    <a:pt x="80" y="103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41" y="106"/>
                    <a:pt x="41" y="106"/>
                    <a:pt x="41" y="106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16" y="98"/>
                    <a:pt x="16" y="98"/>
                    <a:pt x="16" y="98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0" y="63"/>
                    <a:pt x="0" y="63"/>
                    <a:pt x="0" y="63"/>
                  </a:cubicBezTo>
                  <a:close/>
                  <a:moveTo>
                    <a:pt x="89" y="22"/>
                  </a:moveTo>
                  <a:cubicBezTo>
                    <a:pt x="82" y="27"/>
                    <a:pt x="82" y="27"/>
                    <a:pt x="82" y="33"/>
                  </a:cubicBezTo>
                  <a:cubicBezTo>
                    <a:pt x="82" y="39"/>
                    <a:pt x="89" y="38"/>
                    <a:pt x="97" y="37"/>
                  </a:cubicBezTo>
                  <a:cubicBezTo>
                    <a:pt x="104" y="36"/>
                    <a:pt x="106" y="31"/>
                    <a:pt x="105" y="28"/>
                  </a:cubicBezTo>
                  <a:cubicBezTo>
                    <a:pt x="104" y="24"/>
                    <a:pt x="100" y="19"/>
                    <a:pt x="95" y="19"/>
                  </a:cubicBezTo>
                  <a:cubicBezTo>
                    <a:pt x="91" y="19"/>
                    <a:pt x="89" y="22"/>
                    <a:pt x="89" y="22"/>
                  </a:cubicBez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75" name="Freeform 91"/>
            <p:cNvSpPr>
              <a:spLocks noEditPoints="1"/>
            </p:cNvSpPr>
            <p:nvPr/>
          </p:nvSpPr>
          <p:spPr bwMode="auto">
            <a:xfrm>
              <a:off x="2158" y="2757"/>
              <a:ext cx="611" cy="763"/>
            </a:xfrm>
            <a:custGeom>
              <a:avLst/>
              <a:gdLst>
                <a:gd name="T0" fmla="*/ 104 w 293"/>
                <a:gd name="T1" fmla="*/ 148 h 366"/>
                <a:gd name="T2" fmla="*/ 101 w 293"/>
                <a:gd name="T3" fmla="*/ 100 h 366"/>
                <a:gd name="T4" fmla="*/ 119 w 293"/>
                <a:gd name="T5" fmla="*/ 58 h 366"/>
                <a:gd name="T6" fmla="*/ 172 w 293"/>
                <a:gd name="T7" fmla="*/ 22 h 366"/>
                <a:gd name="T8" fmla="*/ 171 w 293"/>
                <a:gd name="T9" fmla="*/ 80 h 366"/>
                <a:gd name="T10" fmla="*/ 158 w 293"/>
                <a:gd name="T11" fmla="*/ 150 h 366"/>
                <a:gd name="T12" fmla="*/ 135 w 293"/>
                <a:gd name="T13" fmla="*/ 192 h 366"/>
                <a:gd name="T14" fmla="*/ 102 w 293"/>
                <a:gd name="T15" fmla="*/ 208 h 366"/>
                <a:gd name="T16" fmla="*/ 137 w 293"/>
                <a:gd name="T17" fmla="*/ 212 h 366"/>
                <a:gd name="T18" fmla="*/ 172 w 293"/>
                <a:gd name="T19" fmla="*/ 159 h 366"/>
                <a:gd name="T20" fmla="*/ 201 w 293"/>
                <a:gd name="T21" fmla="*/ 173 h 366"/>
                <a:gd name="T22" fmla="*/ 199 w 293"/>
                <a:gd name="T23" fmla="*/ 188 h 366"/>
                <a:gd name="T24" fmla="*/ 195 w 293"/>
                <a:gd name="T25" fmla="*/ 146 h 366"/>
                <a:gd name="T26" fmla="*/ 167 w 293"/>
                <a:gd name="T27" fmla="*/ 123 h 366"/>
                <a:gd name="T28" fmla="*/ 181 w 293"/>
                <a:gd name="T29" fmla="*/ 65 h 366"/>
                <a:gd name="T30" fmla="*/ 208 w 293"/>
                <a:gd name="T31" fmla="*/ 41 h 366"/>
                <a:gd name="T32" fmla="*/ 216 w 293"/>
                <a:gd name="T33" fmla="*/ 87 h 366"/>
                <a:gd name="T34" fmla="*/ 209 w 293"/>
                <a:gd name="T35" fmla="*/ 62 h 366"/>
                <a:gd name="T36" fmla="*/ 233 w 293"/>
                <a:gd name="T37" fmla="*/ 54 h 366"/>
                <a:gd name="T38" fmla="*/ 246 w 293"/>
                <a:gd name="T39" fmla="*/ 81 h 366"/>
                <a:gd name="T40" fmla="*/ 248 w 293"/>
                <a:gd name="T41" fmla="*/ 98 h 366"/>
                <a:gd name="T42" fmla="*/ 227 w 293"/>
                <a:gd name="T43" fmla="*/ 138 h 366"/>
                <a:gd name="T44" fmla="*/ 245 w 293"/>
                <a:gd name="T45" fmla="*/ 156 h 366"/>
                <a:gd name="T46" fmla="*/ 258 w 293"/>
                <a:gd name="T47" fmla="*/ 156 h 366"/>
                <a:gd name="T48" fmla="*/ 260 w 293"/>
                <a:gd name="T49" fmla="*/ 176 h 366"/>
                <a:gd name="T50" fmla="*/ 251 w 293"/>
                <a:gd name="T51" fmla="*/ 203 h 366"/>
                <a:gd name="T52" fmla="*/ 255 w 293"/>
                <a:gd name="T53" fmla="*/ 224 h 366"/>
                <a:gd name="T54" fmla="*/ 263 w 293"/>
                <a:gd name="T55" fmla="*/ 243 h 366"/>
                <a:gd name="T56" fmla="*/ 268 w 293"/>
                <a:gd name="T57" fmla="*/ 260 h 366"/>
                <a:gd name="T58" fmla="*/ 274 w 293"/>
                <a:gd name="T59" fmla="*/ 289 h 366"/>
                <a:gd name="T60" fmla="*/ 290 w 293"/>
                <a:gd name="T61" fmla="*/ 305 h 366"/>
                <a:gd name="T62" fmla="*/ 284 w 293"/>
                <a:gd name="T63" fmla="*/ 335 h 366"/>
                <a:gd name="T64" fmla="*/ 268 w 293"/>
                <a:gd name="T65" fmla="*/ 366 h 366"/>
                <a:gd name="T66" fmla="*/ 245 w 293"/>
                <a:gd name="T67" fmla="*/ 352 h 366"/>
                <a:gd name="T68" fmla="*/ 224 w 293"/>
                <a:gd name="T69" fmla="*/ 336 h 366"/>
                <a:gd name="T70" fmla="*/ 171 w 293"/>
                <a:gd name="T71" fmla="*/ 340 h 366"/>
                <a:gd name="T72" fmla="*/ 150 w 293"/>
                <a:gd name="T73" fmla="*/ 326 h 366"/>
                <a:gd name="T74" fmla="*/ 127 w 293"/>
                <a:gd name="T75" fmla="*/ 319 h 366"/>
                <a:gd name="T76" fmla="*/ 104 w 293"/>
                <a:gd name="T77" fmla="*/ 298 h 366"/>
                <a:gd name="T78" fmla="*/ 79 w 293"/>
                <a:gd name="T79" fmla="*/ 267 h 366"/>
                <a:gd name="T80" fmla="*/ 56 w 293"/>
                <a:gd name="T81" fmla="*/ 272 h 366"/>
                <a:gd name="T82" fmla="*/ 31 w 293"/>
                <a:gd name="T83" fmla="*/ 251 h 366"/>
                <a:gd name="T84" fmla="*/ 9 w 293"/>
                <a:gd name="T85" fmla="*/ 216 h 366"/>
                <a:gd name="T86" fmla="*/ 35 w 293"/>
                <a:gd name="T87" fmla="*/ 183 h 366"/>
                <a:gd name="T88" fmla="*/ 67 w 293"/>
                <a:gd name="T89" fmla="*/ 169 h 366"/>
                <a:gd name="T90" fmla="*/ 70 w 293"/>
                <a:gd name="T91" fmla="*/ 150 h 366"/>
                <a:gd name="T92" fmla="*/ 72 w 293"/>
                <a:gd name="T93" fmla="*/ 123 h 366"/>
                <a:gd name="T94" fmla="*/ 178 w 293"/>
                <a:gd name="T95" fmla="*/ 1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3" h="366">
                  <a:moveTo>
                    <a:pt x="80" y="112"/>
                  </a:moveTo>
                  <a:cubicBezTo>
                    <a:pt x="83" y="116"/>
                    <a:pt x="87" y="117"/>
                    <a:pt x="90" y="122"/>
                  </a:cubicBezTo>
                  <a:cubicBezTo>
                    <a:pt x="94" y="128"/>
                    <a:pt x="97" y="131"/>
                    <a:pt x="98" y="138"/>
                  </a:cubicBezTo>
                  <a:cubicBezTo>
                    <a:pt x="100" y="145"/>
                    <a:pt x="102" y="152"/>
                    <a:pt x="104" y="148"/>
                  </a:cubicBezTo>
                  <a:cubicBezTo>
                    <a:pt x="107" y="144"/>
                    <a:pt x="113" y="141"/>
                    <a:pt x="112" y="135"/>
                  </a:cubicBezTo>
                  <a:cubicBezTo>
                    <a:pt x="111" y="130"/>
                    <a:pt x="111" y="119"/>
                    <a:pt x="111" y="115"/>
                  </a:cubicBezTo>
                  <a:cubicBezTo>
                    <a:pt x="112" y="111"/>
                    <a:pt x="108" y="105"/>
                    <a:pt x="104" y="106"/>
                  </a:cubicBezTo>
                  <a:cubicBezTo>
                    <a:pt x="101" y="107"/>
                    <a:pt x="97" y="104"/>
                    <a:pt x="101" y="100"/>
                  </a:cubicBezTo>
                  <a:cubicBezTo>
                    <a:pt x="105" y="96"/>
                    <a:pt x="110" y="96"/>
                    <a:pt x="110" y="92"/>
                  </a:cubicBezTo>
                  <a:cubicBezTo>
                    <a:pt x="111" y="87"/>
                    <a:pt x="112" y="82"/>
                    <a:pt x="114" y="79"/>
                  </a:cubicBezTo>
                  <a:cubicBezTo>
                    <a:pt x="116" y="77"/>
                    <a:pt x="109" y="77"/>
                    <a:pt x="110" y="70"/>
                  </a:cubicBezTo>
                  <a:cubicBezTo>
                    <a:pt x="111" y="63"/>
                    <a:pt x="113" y="59"/>
                    <a:pt x="119" y="58"/>
                  </a:cubicBezTo>
                  <a:cubicBezTo>
                    <a:pt x="126" y="57"/>
                    <a:pt x="130" y="55"/>
                    <a:pt x="133" y="51"/>
                  </a:cubicBezTo>
                  <a:cubicBezTo>
                    <a:pt x="135" y="47"/>
                    <a:pt x="149" y="31"/>
                    <a:pt x="151" y="24"/>
                  </a:cubicBezTo>
                  <a:cubicBezTo>
                    <a:pt x="153" y="18"/>
                    <a:pt x="155" y="13"/>
                    <a:pt x="158" y="17"/>
                  </a:cubicBezTo>
                  <a:cubicBezTo>
                    <a:pt x="162" y="21"/>
                    <a:pt x="167" y="22"/>
                    <a:pt x="172" y="22"/>
                  </a:cubicBezTo>
                  <a:cubicBezTo>
                    <a:pt x="177" y="22"/>
                    <a:pt x="183" y="29"/>
                    <a:pt x="184" y="33"/>
                  </a:cubicBezTo>
                  <a:cubicBezTo>
                    <a:pt x="184" y="38"/>
                    <a:pt x="182" y="45"/>
                    <a:pt x="179" y="50"/>
                  </a:cubicBezTo>
                  <a:cubicBezTo>
                    <a:pt x="176" y="55"/>
                    <a:pt x="165" y="64"/>
                    <a:pt x="166" y="68"/>
                  </a:cubicBezTo>
                  <a:cubicBezTo>
                    <a:pt x="166" y="73"/>
                    <a:pt x="171" y="75"/>
                    <a:pt x="171" y="80"/>
                  </a:cubicBezTo>
                  <a:cubicBezTo>
                    <a:pt x="171" y="85"/>
                    <a:pt x="167" y="99"/>
                    <a:pt x="164" y="103"/>
                  </a:cubicBezTo>
                  <a:cubicBezTo>
                    <a:pt x="160" y="107"/>
                    <a:pt x="161" y="114"/>
                    <a:pt x="160" y="120"/>
                  </a:cubicBezTo>
                  <a:cubicBezTo>
                    <a:pt x="159" y="125"/>
                    <a:pt x="153" y="134"/>
                    <a:pt x="153" y="135"/>
                  </a:cubicBezTo>
                  <a:cubicBezTo>
                    <a:pt x="153" y="137"/>
                    <a:pt x="156" y="147"/>
                    <a:pt x="158" y="150"/>
                  </a:cubicBezTo>
                  <a:cubicBezTo>
                    <a:pt x="159" y="152"/>
                    <a:pt x="161" y="161"/>
                    <a:pt x="158" y="162"/>
                  </a:cubicBezTo>
                  <a:cubicBezTo>
                    <a:pt x="154" y="164"/>
                    <a:pt x="154" y="168"/>
                    <a:pt x="153" y="174"/>
                  </a:cubicBezTo>
                  <a:cubicBezTo>
                    <a:pt x="153" y="181"/>
                    <a:pt x="146" y="182"/>
                    <a:pt x="144" y="184"/>
                  </a:cubicBezTo>
                  <a:cubicBezTo>
                    <a:pt x="141" y="186"/>
                    <a:pt x="139" y="187"/>
                    <a:pt x="135" y="192"/>
                  </a:cubicBezTo>
                  <a:cubicBezTo>
                    <a:pt x="130" y="197"/>
                    <a:pt x="121" y="201"/>
                    <a:pt x="117" y="201"/>
                  </a:cubicBezTo>
                  <a:cubicBezTo>
                    <a:pt x="112" y="201"/>
                    <a:pt x="111" y="202"/>
                    <a:pt x="106" y="198"/>
                  </a:cubicBezTo>
                  <a:cubicBezTo>
                    <a:pt x="101" y="195"/>
                    <a:pt x="99" y="193"/>
                    <a:pt x="96" y="199"/>
                  </a:cubicBezTo>
                  <a:cubicBezTo>
                    <a:pt x="94" y="205"/>
                    <a:pt x="99" y="205"/>
                    <a:pt x="102" y="208"/>
                  </a:cubicBezTo>
                  <a:cubicBezTo>
                    <a:pt x="104" y="212"/>
                    <a:pt x="109" y="212"/>
                    <a:pt x="110" y="214"/>
                  </a:cubicBezTo>
                  <a:cubicBezTo>
                    <a:pt x="111" y="217"/>
                    <a:pt x="117" y="213"/>
                    <a:pt x="119" y="216"/>
                  </a:cubicBezTo>
                  <a:cubicBezTo>
                    <a:pt x="121" y="220"/>
                    <a:pt x="125" y="223"/>
                    <a:pt x="129" y="219"/>
                  </a:cubicBezTo>
                  <a:cubicBezTo>
                    <a:pt x="133" y="216"/>
                    <a:pt x="133" y="212"/>
                    <a:pt x="137" y="212"/>
                  </a:cubicBezTo>
                  <a:cubicBezTo>
                    <a:pt x="141" y="212"/>
                    <a:pt x="155" y="206"/>
                    <a:pt x="156" y="201"/>
                  </a:cubicBezTo>
                  <a:cubicBezTo>
                    <a:pt x="156" y="196"/>
                    <a:pt x="160" y="193"/>
                    <a:pt x="164" y="190"/>
                  </a:cubicBezTo>
                  <a:cubicBezTo>
                    <a:pt x="168" y="187"/>
                    <a:pt x="168" y="183"/>
                    <a:pt x="170" y="178"/>
                  </a:cubicBezTo>
                  <a:cubicBezTo>
                    <a:pt x="172" y="173"/>
                    <a:pt x="172" y="163"/>
                    <a:pt x="172" y="159"/>
                  </a:cubicBezTo>
                  <a:cubicBezTo>
                    <a:pt x="173" y="155"/>
                    <a:pt x="180" y="153"/>
                    <a:pt x="183" y="153"/>
                  </a:cubicBezTo>
                  <a:cubicBezTo>
                    <a:pt x="185" y="153"/>
                    <a:pt x="194" y="150"/>
                    <a:pt x="195" y="154"/>
                  </a:cubicBezTo>
                  <a:cubicBezTo>
                    <a:pt x="197" y="158"/>
                    <a:pt x="198" y="161"/>
                    <a:pt x="199" y="164"/>
                  </a:cubicBezTo>
                  <a:cubicBezTo>
                    <a:pt x="201" y="166"/>
                    <a:pt x="203" y="169"/>
                    <a:pt x="201" y="173"/>
                  </a:cubicBezTo>
                  <a:cubicBezTo>
                    <a:pt x="200" y="176"/>
                    <a:pt x="196" y="182"/>
                    <a:pt x="196" y="187"/>
                  </a:cubicBezTo>
                  <a:cubicBezTo>
                    <a:pt x="196" y="193"/>
                    <a:pt x="196" y="197"/>
                    <a:pt x="204" y="198"/>
                  </a:cubicBezTo>
                  <a:cubicBezTo>
                    <a:pt x="212" y="200"/>
                    <a:pt x="216" y="198"/>
                    <a:pt x="214" y="195"/>
                  </a:cubicBezTo>
                  <a:cubicBezTo>
                    <a:pt x="211" y="193"/>
                    <a:pt x="198" y="194"/>
                    <a:pt x="199" y="188"/>
                  </a:cubicBezTo>
                  <a:cubicBezTo>
                    <a:pt x="201" y="181"/>
                    <a:pt x="202" y="180"/>
                    <a:pt x="206" y="179"/>
                  </a:cubicBezTo>
                  <a:cubicBezTo>
                    <a:pt x="211" y="178"/>
                    <a:pt x="210" y="174"/>
                    <a:pt x="209" y="170"/>
                  </a:cubicBezTo>
                  <a:cubicBezTo>
                    <a:pt x="209" y="166"/>
                    <a:pt x="208" y="159"/>
                    <a:pt x="209" y="157"/>
                  </a:cubicBezTo>
                  <a:cubicBezTo>
                    <a:pt x="210" y="154"/>
                    <a:pt x="199" y="150"/>
                    <a:pt x="195" y="146"/>
                  </a:cubicBezTo>
                  <a:cubicBezTo>
                    <a:pt x="191" y="141"/>
                    <a:pt x="185" y="142"/>
                    <a:pt x="183" y="144"/>
                  </a:cubicBezTo>
                  <a:cubicBezTo>
                    <a:pt x="180" y="147"/>
                    <a:pt x="180" y="141"/>
                    <a:pt x="172" y="142"/>
                  </a:cubicBezTo>
                  <a:cubicBezTo>
                    <a:pt x="165" y="143"/>
                    <a:pt x="169" y="139"/>
                    <a:pt x="171" y="135"/>
                  </a:cubicBezTo>
                  <a:cubicBezTo>
                    <a:pt x="173" y="131"/>
                    <a:pt x="166" y="126"/>
                    <a:pt x="167" y="123"/>
                  </a:cubicBezTo>
                  <a:cubicBezTo>
                    <a:pt x="168" y="120"/>
                    <a:pt x="174" y="111"/>
                    <a:pt x="177" y="107"/>
                  </a:cubicBezTo>
                  <a:cubicBezTo>
                    <a:pt x="180" y="103"/>
                    <a:pt x="182" y="95"/>
                    <a:pt x="181" y="90"/>
                  </a:cubicBezTo>
                  <a:cubicBezTo>
                    <a:pt x="180" y="84"/>
                    <a:pt x="180" y="76"/>
                    <a:pt x="178" y="73"/>
                  </a:cubicBezTo>
                  <a:cubicBezTo>
                    <a:pt x="176" y="71"/>
                    <a:pt x="179" y="68"/>
                    <a:pt x="181" y="65"/>
                  </a:cubicBezTo>
                  <a:cubicBezTo>
                    <a:pt x="184" y="63"/>
                    <a:pt x="191" y="58"/>
                    <a:pt x="195" y="56"/>
                  </a:cubicBezTo>
                  <a:cubicBezTo>
                    <a:pt x="199" y="53"/>
                    <a:pt x="202" y="52"/>
                    <a:pt x="202" y="48"/>
                  </a:cubicBezTo>
                  <a:cubicBezTo>
                    <a:pt x="202" y="44"/>
                    <a:pt x="200" y="35"/>
                    <a:pt x="203" y="33"/>
                  </a:cubicBezTo>
                  <a:cubicBezTo>
                    <a:pt x="206" y="31"/>
                    <a:pt x="208" y="34"/>
                    <a:pt x="208" y="41"/>
                  </a:cubicBezTo>
                  <a:cubicBezTo>
                    <a:pt x="207" y="48"/>
                    <a:pt x="207" y="54"/>
                    <a:pt x="204" y="58"/>
                  </a:cubicBezTo>
                  <a:cubicBezTo>
                    <a:pt x="200" y="62"/>
                    <a:pt x="201" y="69"/>
                    <a:pt x="200" y="73"/>
                  </a:cubicBezTo>
                  <a:cubicBezTo>
                    <a:pt x="198" y="77"/>
                    <a:pt x="200" y="79"/>
                    <a:pt x="203" y="82"/>
                  </a:cubicBezTo>
                  <a:cubicBezTo>
                    <a:pt x="205" y="84"/>
                    <a:pt x="211" y="86"/>
                    <a:pt x="216" y="87"/>
                  </a:cubicBezTo>
                  <a:cubicBezTo>
                    <a:pt x="220" y="89"/>
                    <a:pt x="220" y="91"/>
                    <a:pt x="222" y="95"/>
                  </a:cubicBezTo>
                  <a:cubicBezTo>
                    <a:pt x="225" y="98"/>
                    <a:pt x="231" y="94"/>
                    <a:pt x="225" y="89"/>
                  </a:cubicBezTo>
                  <a:cubicBezTo>
                    <a:pt x="220" y="83"/>
                    <a:pt x="215" y="82"/>
                    <a:pt x="211" y="78"/>
                  </a:cubicBezTo>
                  <a:cubicBezTo>
                    <a:pt x="207" y="73"/>
                    <a:pt x="206" y="65"/>
                    <a:pt x="209" y="62"/>
                  </a:cubicBezTo>
                  <a:cubicBezTo>
                    <a:pt x="213" y="58"/>
                    <a:pt x="219" y="61"/>
                    <a:pt x="220" y="66"/>
                  </a:cubicBezTo>
                  <a:cubicBezTo>
                    <a:pt x="220" y="71"/>
                    <a:pt x="230" y="72"/>
                    <a:pt x="228" y="66"/>
                  </a:cubicBezTo>
                  <a:cubicBezTo>
                    <a:pt x="226" y="61"/>
                    <a:pt x="219" y="58"/>
                    <a:pt x="226" y="56"/>
                  </a:cubicBezTo>
                  <a:cubicBezTo>
                    <a:pt x="228" y="55"/>
                    <a:pt x="231" y="54"/>
                    <a:pt x="233" y="54"/>
                  </a:cubicBezTo>
                  <a:cubicBezTo>
                    <a:pt x="232" y="62"/>
                    <a:pt x="232" y="62"/>
                    <a:pt x="232" y="62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9" y="73"/>
                    <a:pt x="249" y="73"/>
                    <a:pt x="249" y="73"/>
                  </a:cubicBezTo>
                  <a:cubicBezTo>
                    <a:pt x="246" y="81"/>
                    <a:pt x="246" y="81"/>
                    <a:pt x="246" y="81"/>
                  </a:cubicBezTo>
                  <a:cubicBezTo>
                    <a:pt x="242" y="80"/>
                    <a:pt x="242" y="80"/>
                    <a:pt x="242" y="80"/>
                  </a:cubicBezTo>
                  <a:cubicBezTo>
                    <a:pt x="236" y="88"/>
                    <a:pt x="236" y="88"/>
                    <a:pt x="236" y="88"/>
                  </a:cubicBezTo>
                  <a:cubicBezTo>
                    <a:pt x="240" y="93"/>
                    <a:pt x="240" y="93"/>
                    <a:pt x="240" y="93"/>
                  </a:cubicBezTo>
                  <a:cubicBezTo>
                    <a:pt x="248" y="98"/>
                    <a:pt x="248" y="98"/>
                    <a:pt x="248" y="98"/>
                  </a:cubicBezTo>
                  <a:cubicBezTo>
                    <a:pt x="248" y="117"/>
                    <a:pt x="248" y="117"/>
                    <a:pt x="248" y="117"/>
                  </a:cubicBezTo>
                  <a:cubicBezTo>
                    <a:pt x="241" y="118"/>
                    <a:pt x="241" y="118"/>
                    <a:pt x="241" y="118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8"/>
                    <a:pt x="227" y="138"/>
                    <a:pt x="227" y="138"/>
                  </a:cubicBezTo>
                  <a:cubicBezTo>
                    <a:pt x="235" y="149"/>
                    <a:pt x="235" y="149"/>
                    <a:pt x="235" y="149"/>
                  </a:cubicBezTo>
                  <a:cubicBezTo>
                    <a:pt x="241" y="149"/>
                    <a:pt x="241" y="149"/>
                    <a:pt x="241" y="149"/>
                  </a:cubicBezTo>
                  <a:cubicBezTo>
                    <a:pt x="242" y="151"/>
                    <a:pt x="242" y="151"/>
                    <a:pt x="242" y="151"/>
                  </a:cubicBezTo>
                  <a:cubicBezTo>
                    <a:pt x="245" y="156"/>
                    <a:pt x="245" y="156"/>
                    <a:pt x="245" y="156"/>
                  </a:cubicBezTo>
                  <a:cubicBezTo>
                    <a:pt x="248" y="152"/>
                    <a:pt x="248" y="152"/>
                    <a:pt x="248" y="152"/>
                  </a:cubicBezTo>
                  <a:cubicBezTo>
                    <a:pt x="253" y="153"/>
                    <a:pt x="253" y="153"/>
                    <a:pt x="253" y="153"/>
                  </a:cubicBezTo>
                  <a:cubicBezTo>
                    <a:pt x="258" y="150"/>
                    <a:pt x="258" y="150"/>
                    <a:pt x="258" y="150"/>
                  </a:cubicBezTo>
                  <a:cubicBezTo>
                    <a:pt x="258" y="150"/>
                    <a:pt x="258" y="155"/>
                    <a:pt x="258" y="156"/>
                  </a:cubicBezTo>
                  <a:cubicBezTo>
                    <a:pt x="258" y="157"/>
                    <a:pt x="260" y="157"/>
                    <a:pt x="260" y="157"/>
                  </a:cubicBezTo>
                  <a:cubicBezTo>
                    <a:pt x="261" y="162"/>
                    <a:pt x="261" y="162"/>
                    <a:pt x="261" y="162"/>
                  </a:cubicBezTo>
                  <a:cubicBezTo>
                    <a:pt x="264" y="172"/>
                    <a:pt x="264" y="172"/>
                    <a:pt x="264" y="172"/>
                  </a:cubicBezTo>
                  <a:cubicBezTo>
                    <a:pt x="260" y="176"/>
                    <a:pt x="260" y="176"/>
                    <a:pt x="260" y="176"/>
                  </a:cubicBezTo>
                  <a:cubicBezTo>
                    <a:pt x="262" y="185"/>
                    <a:pt x="262" y="185"/>
                    <a:pt x="262" y="185"/>
                  </a:cubicBezTo>
                  <a:cubicBezTo>
                    <a:pt x="256" y="195"/>
                    <a:pt x="256" y="195"/>
                    <a:pt x="256" y="195"/>
                  </a:cubicBezTo>
                  <a:cubicBezTo>
                    <a:pt x="251" y="195"/>
                    <a:pt x="251" y="195"/>
                    <a:pt x="251" y="195"/>
                  </a:cubicBezTo>
                  <a:cubicBezTo>
                    <a:pt x="251" y="203"/>
                    <a:pt x="251" y="203"/>
                    <a:pt x="251" y="203"/>
                  </a:cubicBezTo>
                  <a:cubicBezTo>
                    <a:pt x="257" y="208"/>
                    <a:pt x="257" y="208"/>
                    <a:pt x="257" y="208"/>
                  </a:cubicBezTo>
                  <a:cubicBezTo>
                    <a:pt x="251" y="215"/>
                    <a:pt x="251" y="215"/>
                    <a:pt x="251" y="215"/>
                  </a:cubicBezTo>
                  <a:cubicBezTo>
                    <a:pt x="254" y="218"/>
                    <a:pt x="254" y="218"/>
                    <a:pt x="254" y="218"/>
                  </a:cubicBezTo>
                  <a:cubicBezTo>
                    <a:pt x="255" y="224"/>
                    <a:pt x="255" y="224"/>
                    <a:pt x="255" y="224"/>
                  </a:cubicBezTo>
                  <a:cubicBezTo>
                    <a:pt x="261" y="227"/>
                    <a:pt x="261" y="227"/>
                    <a:pt x="261" y="227"/>
                  </a:cubicBezTo>
                  <a:cubicBezTo>
                    <a:pt x="265" y="232"/>
                    <a:pt x="265" y="232"/>
                    <a:pt x="265" y="232"/>
                  </a:cubicBezTo>
                  <a:cubicBezTo>
                    <a:pt x="260" y="239"/>
                    <a:pt x="260" y="239"/>
                    <a:pt x="260" y="239"/>
                  </a:cubicBezTo>
                  <a:cubicBezTo>
                    <a:pt x="263" y="243"/>
                    <a:pt x="263" y="243"/>
                    <a:pt x="263" y="243"/>
                  </a:cubicBezTo>
                  <a:cubicBezTo>
                    <a:pt x="264" y="251"/>
                    <a:pt x="264" y="251"/>
                    <a:pt x="264" y="251"/>
                  </a:cubicBezTo>
                  <a:cubicBezTo>
                    <a:pt x="259" y="253"/>
                    <a:pt x="259" y="253"/>
                    <a:pt x="259" y="25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8" y="260"/>
                    <a:pt x="268" y="260"/>
                    <a:pt x="268" y="260"/>
                  </a:cubicBezTo>
                  <a:cubicBezTo>
                    <a:pt x="274" y="266"/>
                    <a:pt x="274" y="266"/>
                    <a:pt x="274" y="266"/>
                  </a:cubicBezTo>
                  <a:cubicBezTo>
                    <a:pt x="277" y="277"/>
                    <a:pt x="277" y="277"/>
                    <a:pt x="277" y="277"/>
                  </a:cubicBezTo>
                  <a:cubicBezTo>
                    <a:pt x="271" y="283"/>
                    <a:pt x="271" y="283"/>
                    <a:pt x="271" y="283"/>
                  </a:cubicBezTo>
                  <a:cubicBezTo>
                    <a:pt x="274" y="289"/>
                    <a:pt x="274" y="289"/>
                    <a:pt x="274" y="289"/>
                  </a:cubicBezTo>
                  <a:cubicBezTo>
                    <a:pt x="280" y="289"/>
                    <a:pt x="280" y="289"/>
                    <a:pt x="280" y="289"/>
                  </a:cubicBezTo>
                  <a:cubicBezTo>
                    <a:pt x="286" y="294"/>
                    <a:pt x="286" y="294"/>
                    <a:pt x="286" y="294"/>
                  </a:cubicBezTo>
                  <a:cubicBezTo>
                    <a:pt x="290" y="290"/>
                    <a:pt x="290" y="290"/>
                    <a:pt x="290" y="290"/>
                  </a:cubicBezTo>
                  <a:cubicBezTo>
                    <a:pt x="290" y="305"/>
                    <a:pt x="290" y="305"/>
                    <a:pt x="290" y="305"/>
                  </a:cubicBezTo>
                  <a:cubicBezTo>
                    <a:pt x="293" y="311"/>
                    <a:pt x="293" y="311"/>
                    <a:pt x="293" y="311"/>
                  </a:cubicBezTo>
                  <a:cubicBezTo>
                    <a:pt x="284" y="319"/>
                    <a:pt x="284" y="319"/>
                    <a:pt x="284" y="319"/>
                  </a:cubicBezTo>
                  <a:cubicBezTo>
                    <a:pt x="278" y="328"/>
                    <a:pt x="278" y="328"/>
                    <a:pt x="278" y="328"/>
                  </a:cubicBezTo>
                  <a:cubicBezTo>
                    <a:pt x="284" y="335"/>
                    <a:pt x="284" y="335"/>
                    <a:pt x="284" y="33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79" y="348"/>
                    <a:pt x="279" y="348"/>
                    <a:pt x="279" y="348"/>
                  </a:cubicBezTo>
                  <a:cubicBezTo>
                    <a:pt x="278" y="356"/>
                    <a:pt x="278" y="356"/>
                    <a:pt x="278" y="356"/>
                  </a:cubicBezTo>
                  <a:cubicBezTo>
                    <a:pt x="268" y="366"/>
                    <a:pt x="268" y="366"/>
                    <a:pt x="268" y="366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5" y="352"/>
                    <a:pt x="245" y="352"/>
                    <a:pt x="245" y="352"/>
                  </a:cubicBezTo>
                  <a:cubicBezTo>
                    <a:pt x="238" y="348"/>
                    <a:pt x="238" y="348"/>
                    <a:pt x="238" y="348"/>
                  </a:cubicBezTo>
                  <a:cubicBezTo>
                    <a:pt x="233" y="352"/>
                    <a:pt x="233" y="352"/>
                    <a:pt x="233" y="352"/>
                  </a:cubicBezTo>
                  <a:cubicBezTo>
                    <a:pt x="226" y="343"/>
                    <a:pt x="226" y="343"/>
                    <a:pt x="226" y="343"/>
                  </a:cubicBezTo>
                  <a:cubicBezTo>
                    <a:pt x="224" y="336"/>
                    <a:pt x="224" y="336"/>
                    <a:pt x="224" y="336"/>
                  </a:cubicBezTo>
                  <a:cubicBezTo>
                    <a:pt x="212" y="343"/>
                    <a:pt x="212" y="343"/>
                    <a:pt x="212" y="343"/>
                  </a:cubicBezTo>
                  <a:cubicBezTo>
                    <a:pt x="209" y="348"/>
                    <a:pt x="209" y="348"/>
                    <a:pt x="209" y="348"/>
                  </a:cubicBezTo>
                  <a:cubicBezTo>
                    <a:pt x="183" y="349"/>
                    <a:pt x="183" y="349"/>
                    <a:pt x="183" y="349"/>
                  </a:cubicBezTo>
                  <a:cubicBezTo>
                    <a:pt x="171" y="340"/>
                    <a:pt x="171" y="340"/>
                    <a:pt x="171" y="340"/>
                  </a:cubicBezTo>
                  <a:cubicBezTo>
                    <a:pt x="172" y="334"/>
                    <a:pt x="172" y="334"/>
                    <a:pt x="172" y="334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0" y="333"/>
                    <a:pt x="160" y="333"/>
                    <a:pt x="160" y="333"/>
                  </a:cubicBezTo>
                  <a:cubicBezTo>
                    <a:pt x="150" y="326"/>
                    <a:pt x="150" y="326"/>
                    <a:pt x="150" y="326"/>
                  </a:cubicBezTo>
                  <a:cubicBezTo>
                    <a:pt x="146" y="324"/>
                    <a:pt x="146" y="324"/>
                    <a:pt x="146" y="324"/>
                  </a:cubicBezTo>
                  <a:cubicBezTo>
                    <a:pt x="141" y="327"/>
                    <a:pt x="141" y="327"/>
                    <a:pt x="141" y="327"/>
                  </a:cubicBezTo>
                  <a:cubicBezTo>
                    <a:pt x="132" y="319"/>
                    <a:pt x="132" y="319"/>
                    <a:pt x="132" y="319"/>
                  </a:cubicBezTo>
                  <a:cubicBezTo>
                    <a:pt x="127" y="319"/>
                    <a:pt x="127" y="319"/>
                    <a:pt x="127" y="319"/>
                  </a:cubicBezTo>
                  <a:cubicBezTo>
                    <a:pt x="123" y="311"/>
                    <a:pt x="123" y="311"/>
                    <a:pt x="123" y="311"/>
                  </a:cubicBezTo>
                  <a:cubicBezTo>
                    <a:pt x="106" y="313"/>
                    <a:pt x="106" y="313"/>
                    <a:pt x="106" y="313"/>
                  </a:cubicBezTo>
                  <a:cubicBezTo>
                    <a:pt x="102" y="303"/>
                    <a:pt x="102" y="303"/>
                    <a:pt x="102" y="303"/>
                  </a:cubicBezTo>
                  <a:cubicBezTo>
                    <a:pt x="104" y="298"/>
                    <a:pt x="104" y="298"/>
                    <a:pt x="104" y="298"/>
                  </a:cubicBezTo>
                  <a:cubicBezTo>
                    <a:pt x="97" y="291"/>
                    <a:pt x="97" y="291"/>
                    <a:pt x="97" y="291"/>
                  </a:cubicBezTo>
                  <a:cubicBezTo>
                    <a:pt x="95" y="277"/>
                    <a:pt x="95" y="277"/>
                    <a:pt x="95" y="277"/>
                  </a:cubicBezTo>
                  <a:cubicBezTo>
                    <a:pt x="88" y="268"/>
                    <a:pt x="88" y="268"/>
                    <a:pt x="88" y="268"/>
                  </a:cubicBezTo>
                  <a:cubicBezTo>
                    <a:pt x="79" y="267"/>
                    <a:pt x="79" y="267"/>
                    <a:pt x="79" y="267"/>
                  </a:cubicBezTo>
                  <a:cubicBezTo>
                    <a:pt x="73" y="272"/>
                    <a:pt x="73" y="272"/>
                    <a:pt x="73" y="272"/>
                  </a:cubicBezTo>
                  <a:cubicBezTo>
                    <a:pt x="68" y="266"/>
                    <a:pt x="68" y="266"/>
                    <a:pt x="68" y="266"/>
                  </a:cubicBezTo>
                  <a:cubicBezTo>
                    <a:pt x="64" y="272"/>
                    <a:pt x="64" y="272"/>
                    <a:pt x="64" y="272"/>
                  </a:cubicBezTo>
                  <a:cubicBezTo>
                    <a:pt x="56" y="272"/>
                    <a:pt x="56" y="272"/>
                    <a:pt x="56" y="272"/>
                  </a:cubicBezTo>
                  <a:cubicBezTo>
                    <a:pt x="50" y="263"/>
                    <a:pt x="50" y="263"/>
                    <a:pt x="50" y="263"/>
                  </a:cubicBezTo>
                  <a:cubicBezTo>
                    <a:pt x="54" y="256"/>
                    <a:pt x="54" y="256"/>
                    <a:pt x="54" y="256"/>
                  </a:cubicBezTo>
                  <a:cubicBezTo>
                    <a:pt x="44" y="246"/>
                    <a:pt x="44" y="246"/>
                    <a:pt x="44" y="246"/>
                  </a:cubicBezTo>
                  <a:cubicBezTo>
                    <a:pt x="31" y="251"/>
                    <a:pt x="31" y="251"/>
                    <a:pt x="31" y="251"/>
                  </a:cubicBezTo>
                  <a:cubicBezTo>
                    <a:pt x="25" y="247"/>
                    <a:pt x="25" y="247"/>
                    <a:pt x="25" y="247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9" y="216"/>
                    <a:pt x="9" y="216"/>
                    <a:pt x="9" y="216"/>
                  </a:cubicBezTo>
                  <a:cubicBezTo>
                    <a:pt x="10" y="198"/>
                    <a:pt x="10" y="198"/>
                    <a:pt x="10" y="198"/>
                  </a:cubicBezTo>
                  <a:cubicBezTo>
                    <a:pt x="18" y="198"/>
                    <a:pt x="18" y="198"/>
                    <a:pt x="18" y="198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53" y="183"/>
                    <a:pt x="53" y="183"/>
                    <a:pt x="53" y="183"/>
                  </a:cubicBezTo>
                  <a:cubicBezTo>
                    <a:pt x="55" y="175"/>
                    <a:pt x="55" y="175"/>
                    <a:pt x="55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7" y="169"/>
                    <a:pt x="67" y="169"/>
                    <a:pt x="67" y="169"/>
                  </a:cubicBezTo>
                  <a:cubicBezTo>
                    <a:pt x="75" y="165"/>
                    <a:pt x="75" y="165"/>
                    <a:pt x="75" y="165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70" y="150"/>
                    <a:pt x="70" y="150"/>
                    <a:pt x="70" y="150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2" y="123"/>
                    <a:pt x="72" y="123"/>
                    <a:pt x="72" y="123"/>
                  </a:cubicBezTo>
                  <a:cubicBezTo>
                    <a:pt x="80" y="112"/>
                    <a:pt x="80" y="112"/>
                    <a:pt x="80" y="112"/>
                  </a:cubicBezTo>
                  <a:close/>
                  <a:moveTo>
                    <a:pt x="163" y="12"/>
                  </a:moveTo>
                  <a:cubicBezTo>
                    <a:pt x="163" y="12"/>
                    <a:pt x="164" y="15"/>
                    <a:pt x="169" y="17"/>
                  </a:cubicBezTo>
                  <a:cubicBezTo>
                    <a:pt x="173" y="20"/>
                    <a:pt x="178" y="16"/>
                    <a:pt x="178" y="12"/>
                  </a:cubicBezTo>
                  <a:cubicBezTo>
                    <a:pt x="177" y="8"/>
                    <a:pt x="175" y="10"/>
                    <a:pt x="176" y="7"/>
                  </a:cubicBezTo>
                  <a:cubicBezTo>
                    <a:pt x="177" y="3"/>
                    <a:pt x="169" y="0"/>
                    <a:pt x="167" y="2"/>
                  </a:cubicBezTo>
                  <a:cubicBezTo>
                    <a:pt x="165" y="4"/>
                    <a:pt x="163" y="11"/>
                    <a:pt x="163" y="12"/>
                  </a:cubicBezTo>
                  <a:close/>
                </a:path>
              </a:pathLst>
            </a:custGeom>
            <a:solidFill>
              <a:srgbClr val="11475F"/>
            </a:solidFill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  <p:sp>
          <p:nvSpPr>
            <p:cNvPr id="176" name="Freeform 92"/>
            <p:cNvSpPr>
              <a:spLocks/>
            </p:cNvSpPr>
            <p:nvPr/>
          </p:nvSpPr>
          <p:spPr bwMode="auto">
            <a:xfrm>
              <a:off x="2015" y="3170"/>
              <a:ext cx="737" cy="531"/>
            </a:xfrm>
            <a:custGeom>
              <a:avLst/>
              <a:gdLst>
                <a:gd name="T0" fmla="*/ 702 w 737"/>
                <a:gd name="T1" fmla="*/ 373 h 531"/>
                <a:gd name="T2" fmla="*/ 723 w 737"/>
                <a:gd name="T3" fmla="*/ 417 h 531"/>
                <a:gd name="T4" fmla="*/ 687 w 737"/>
                <a:gd name="T5" fmla="*/ 437 h 531"/>
                <a:gd name="T6" fmla="*/ 631 w 737"/>
                <a:gd name="T7" fmla="*/ 435 h 531"/>
                <a:gd name="T8" fmla="*/ 608 w 737"/>
                <a:gd name="T9" fmla="*/ 437 h 531"/>
                <a:gd name="T10" fmla="*/ 579 w 737"/>
                <a:gd name="T11" fmla="*/ 425 h 531"/>
                <a:gd name="T12" fmla="*/ 539 w 737"/>
                <a:gd name="T13" fmla="*/ 429 h 531"/>
                <a:gd name="T14" fmla="*/ 508 w 737"/>
                <a:gd name="T15" fmla="*/ 421 h 531"/>
                <a:gd name="T16" fmla="*/ 469 w 737"/>
                <a:gd name="T17" fmla="*/ 419 h 531"/>
                <a:gd name="T18" fmla="*/ 454 w 737"/>
                <a:gd name="T19" fmla="*/ 477 h 531"/>
                <a:gd name="T20" fmla="*/ 412 w 737"/>
                <a:gd name="T21" fmla="*/ 498 h 531"/>
                <a:gd name="T22" fmla="*/ 389 w 737"/>
                <a:gd name="T23" fmla="*/ 527 h 531"/>
                <a:gd name="T24" fmla="*/ 383 w 737"/>
                <a:gd name="T25" fmla="*/ 525 h 531"/>
                <a:gd name="T26" fmla="*/ 354 w 737"/>
                <a:gd name="T27" fmla="*/ 512 h 531"/>
                <a:gd name="T28" fmla="*/ 331 w 737"/>
                <a:gd name="T29" fmla="*/ 485 h 531"/>
                <a:gd name="T30" fmla="*/ 314 w 737"/>
                <a:gd name="T31" fmla="*/ 471 h 531"/>
                <a:gd name="T32" fmla="*/ 281 w 737"/>
                <a:gd name="T33" fmla="*/ 427 h 531"/>
                <a:gd name="T34" fmla="*/ 239 w 737"/>
                <a:gd name="T35" fmla="*/ 406 h 531"/>
                <a:gd name="T36" fmla="*/ 227 w 737"/>
                <a:gd name="T37" fmla="*/ 421 h 531"/>
                <a:gd name="T38" fmla="*/ 196 w 737"/>
                <a:gd name="T39" fmla="*/ 435 h 531"/>
                <a:gd name="T40" fmla="*/ 162 w 737"/>
                <a:gd name="T41" fmla="*/ 444 h 531"/>
                <a:gd name="T42" fmla="*/ 141 w 737"/>
                <a:gd name="T43" fmla="*/ 439 h 531"/>
                <a:gd name="T44" fmla="*/ 114 w 737"/>
                <a:gd name="T45" fmla="*/ 454 h 531"/>
                <a:gd name="T46" fmla="*/ 96 w 737"/>
                <a:gd name="T47" fmla="*/ 444 h 531"/>
                <a:gd name="T48" fmla="*/ 96 w 737"/>
                <a:gd name="T49" fmla="*/ 412 h 531"/>
                <a:gd name="T50" fmla="*/ 79 w 737"/>
                <a:gd name="T51" fmla="*/ 387 h 531"/>
                <a:gd name="T52" fmla="*/ 58 w 737"/>
                <a:gd name="T53" fmla="*/ 367 h 531"/>
                <a:gd name="T54" fmla="*/ 68 w 737"/>
                <a:gd name="T55" fmla="*/ 346 h 531"/>
                <a:gd name="T56" fmla="*/ 60 w 737"/>
                <a:gd name="T57" fmla="*/ 314 h 531"/>
                <a:gd name="T58" fmla="*/ 66 w 737"/>
                <a:gd name="T59" fmla="*/ 283 h 531"/>
                <a:gd name="T60" fmla="*/ 54 w 737"/>
                <a:gd name="T61" fmla="*/ 252 h 531"/>
                <a:gd name="T62" fmla="*/ 10 w 737"/>
                <a:gd name="T63" fmla="*/ 204 h 531"/>
                <a:gd name="T64" fmla="*/ 0 w 737"/>
                <a:gd name="T65" fmla="*/ 185 h 531"/>
                <a:gd name="T66" fmla="*/ 0 w 737"/>
                <a:gd name="T67" fmla="*/ 175 h 531"/>
                <a:gd name="T68" fmla="*/ 23 w 737"/>
                <a:gd name="T69" fmla="*/ 141 h 531"/>
                <a:gd name="T70" fmla="*/ 23 w 737"/>
                <a:gd name="T71" fmla="*/ 123 h 531"/>
                <a:gd name="T72" fmla="*/ 50 w 737"/>
                <a:gd name="T73" fmla="*/ 96 h 531"/>
                <a:gd name="T74" fmla="*/ 66 w 737"/>
                <a:gd name="T75" fmla="*/ 71 h 531"/>
                <a:gd name="T76" fmla="*/ 96 w 737"/>
                <a:gd name="T77" fmla="*/ 21 h 531"/>
                <a:gd name="T78" fmla="*/ 104 w 737"/>
                <a:gd name="T79" fmla="*/ 33 h 531"/>
                <a:gd name="T80" fmla="*/ 152 w 737"/>
                <a:gd name="T81" fmla="*/ 0 h 531"/>
                <a:gd name="T82" fmla="*/ 162 w 737"/>
                <a:gd name="T83" fmla="*/ 37 h 531"/>
                <a:gd name="T84" fmla="*/ 168 w 737"/>
                <a:gd name="T85" fmla="*/ 100 h 531"/>
                <a:gd name="T86" fmla="*/ 208 w 737"/>
                <a:gd name="T87" fmla="*/ 110 h 531"/>
                <a:gd name="T88" fmla="*/ 256 w 737"/>
                <a:gd name="T89" fmla="*/ 121 h 531"/>
                <a:gd name="T90" fmla="*/ 260 w 737"/>
                <a:gd name="T91" fmla="*/ 154 h 531"/>
                <a:gd name="T92" fmla="*/ 285 w 737"/>
                <a:gd name="T93" fmla="*/ 141 h 531"/>
                <a:gd name="T94" fmla="*/ 308 w 737"/>
                <a:gd name="T95" fmla="*/ 144 h 531"/>
                <a:gd name="T96" fmla="*/ 341 w 737"/>
                <a:gd name="T97" fmla="*/ 164 h 531"/>
                <a:gd name="T98" fmla="*/ 360 w 737"/>
                <a:gd name="T99" fmla="*/ 208 h 531"/>
                <a:gd name="T100" fmla="*/ 364 w 737"/>
                <a:gd name="T101" fmla="*/ 239 h 531"/>
                <a:gd name="T102" fmla="*/ 408 w 737"/>
                <a:gd name="T103" fmla="*/ 252 h 531"/>
                <a:gd name="T104" fmla="*/ 437 w 737"/>
                <a:gd name="T105" fmla="*/ 269 h 531"/>
                <a:gd name="T106" fmla="*/ 456 w 737"/>
                <a:gd name="T107" fmla="*/ 267 h 531"/>
                <a:gd name="T108" fmla="*/ 481 w 737"/>
                <a:gd name="T109" fmla="*/ 275 h 531"/>
                <a:gd name="T110" fmla="*/ 500 w 737"/>
                <a:gd name="T111" fmla="*/ 296 h 531"/>
                <a:gd name="T112" fmla="*/ 579 w 737"/>
                <a:gd name="T113" fmla="*/ 312 h 531"/>
                <a:gd name="T114" fmla="*/ 610 w 737"/>
                <a:gd name="T115" fmla="*/ 287 h 531"/>
                <a:gd name="T116" fmla="*/ 629 w 737"/>
                <a:gd name="T117" fmla="*/ 321 h 531"/>
                <a:gd name="T118" fmla="*/ 654 w 737"/>
                <a:gd name="T119" fmla="*/ 321 h 531"/>
                <a:gd name="T120" fmla="*/ 679 w 737"/>
                <a:gd name="T121" fmla="*/ 333 h 531"/>
                <a:gd name="T122" fmla="*/ 702 w 737"/>
                <a:gd name="T123" fmla="*/ 35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7" h="531">
                  <a:moveTo>
                    <a:pt x="702" y="350"/>
                  </a:moveTo>
                  <a:lnTo>
                    <a:pt x="702" y="373"/>
                  </a:lnTo>
                  <a:lnTo>
                    <a:pt x="737" y="396"/>
                  </a:lnTo>
                  <a:lnTo>
                    <a:pt x="723" y="417"/>
                  </a:lnTo>
                  <a:lnTo>
                    <a:pt x="708" y="421"/>
                  </a:lnTo>
                  <a:lnTo>
                    <a:pt x="687" y="437"/>
                  </a:lnTo>
                  <a:lnTo>
                    <a:pt x="658" y="421"/>
                  </a:lnTo>
                  <a:lnTo>
                    <a:pt x="631" y="435"/>
                  </a:lnTo>
                  <a:lnTo>
                    <a:pt x="627" y="450"/>
                  </a:lnTo>
                  <a:lnTo>
                    <a:pt x="608" y="437"/>
                  </a:lnTo>
                  <a:lnTo>
                    <a:pt x="596" y="442"/>
                  </a:lnTo>
                  <a:lnTo>
                    <a:pt x="579" y="425"/>
                  </a:lnTo>
                  <a:lnTo>
                    <a:pt x="564" y="431"/>
                  </a:lnTo>
                  <a:lnTo>
                    <a:pt x="539" y="429"/>
                  </a:lnTo>
                  <a:lnTo>
                    <a:pt x="533" y="421"/>
                  </a:lnTo>
                  <a:lnTo>
                    <a:pt x="508" y="421"/>
                  </a:lnTo>
                  <a:lnTo>
                    <a:pt x="496" y="414"/>
                  </a:lnTo>
                  <a:lnTo>
                    <a:pt x="469" y="419"/>
                  </a:lnTo>
                  <a:lnTo>
                    <a:pt x="454" y="454"/>
                  </a:lnTo>
                  <a:lnTo>
                    <a:pt x="454" y="477"/>
                  </a:lnTo>
                  <a:lnTo>
                    <a:pt x="435" y="481"/>
                  </a:lnTo>
                  <a:lnTo>
                    <a:pt x="412" y="498"/>
                  </a:lnTo>
                  <a:lnTo>
                    <a:pt x="410" y="510"/>
                  </a:lnTo>
                  <a:lnTo>
                    <a:pt x="389" y="527"/>
                  </a:lnTo>
                  <a:lnTo>
                    <a:pt x="383" y="531"/>
                  </a:lnTo>
                  <a:lnTo>
                    <a:pt x="383" y="525"/>
                  </a:lnTo>
                  <a:lnTo>
                    <a:pt x="369" y="517"/>
                  </a:lnTo>
                  <a:lnTo>
                    <a:pt x="354" y="512"/>
                  </a:lnTo>
                  <a:lnTo>
                    <a:pt x="331" y="500"/>
                  </a:lnTo>
                  <a:lnTo>
                    <a:pt x="331" y="485"/>
                  </a:lnTo>
                  <a:lnTo>
                    <a:pt x="314" y="485"/>
                  </a:lnTo>
                  <a:lnTo>
                    <a:pt x="314" y="471"/>
                  </a:lnTo>
                  <a:lnTo>
                    <a:pt x="306" y="450"/>
                  </a:lnTo>
                  <a:lnTo>
                    <a:pt x="281" y="427"/>
                  </a:lnTo>
                  <a:lnTo>
                    <a:pt x="258" y="423"/>
                  </a:lnTo>
                  <a:lnTo>
                    <a:pt x="239" y="406"/>
                  </a:lnTo>
                  <a:lnTo>
                    <a:pt x="227" y="404"/>
                  </a:lnTo>
                  <a:lnTo>
                    <a:pt x="227" y="421"/>
                  </a:lnTo>
                  <a:lnTo>
                    <a:pt x="208" y="425"/>
                  </a:lnTo>
                  <a:lnTo>
                    <a:pt x="196" y="435"/>
                  </a:lnTo>
                  <a:lnTo>
                    <a:pt x="173" y="435"/>
                  </a:lnTo>
                  <a:lnTo>
                    <a:pt x="162" y="444"/>
                  </a:lnTo>
                  <a:lnTo>
                    <a:pt x="148" y="437"/>
                  </a:lnTo>
                  <a:lnTo>
                    <a:pt x="141" y="439"/>
                  </a:lnTo>
                  <a:lnTo>
                    <a:pt x="139" y="454"/>
                  </a:lnTo>
                  <a:lnTo>
                    <a:pt x="114" y="454"/>
                  </a:lnTo>
                  <a:lnTo>
                    <a:pt x="102" y="450"/>
                  </a:lnTo>
                  <a:lnTo>
                    <a:pt x="96" y="444"/>
                  </a:lnTo>
                  <a:lnTo>
                    <a:pt x="93" y="427"/>
                  </a:lnTo>
                  <a:lnTo>
                    <a:pt x="96" y="412"/>
                  </a:lnTo>
                  <a:lnTo>
                    <a:pt x="83" y="408"/>
                  </a:lnTo>
                  <a:lnTo>
                    <a:pt x="79" y="387"/>
                  </a:lnTo>
                  <a:lnTo>
                    <a:pt x="62" y="381"/>
                  </a:lnTo>
                  <a:lnTo>
                    <a:pt x="58" y="367"/>
                  </a:lnTo>
                  <a:lnTo>
                    <a:pt x="66" y="356"/>
                  </a:lnTo>
                  <a:lnTo>
                    <a:pt x="68" y="346"/>
                  </a:lnTo>
                  <a:lnTo>
                    <a:pt x="58" y="331"/>
                  </a:lnTo>
                  <a:lnTo>
                    <a:pt x="60" y="314"/>
                  </a:lnTo>
                  <a:lnTo>
                    <a:pt x="60" y="294"/>
                  </a:lnTo>
                  <a:lnTo>
                    <a:pt x="66" y="283"/>
                  </a:lnTo>
                  <a:lnTo>
                    <a:pt x="66" y="262"/>
                  </a:lnTo>
                  <a:lnTo>
                    <a:pt x="54" y="252"/>
                  </a:lnTo>
                  <a:lnTo>
                    <a:pt x="48" y="235"/>
                  </a:lnTo>
                  <a:lnTo>
                    <a:pt x="10" y="204"/>
                  </a:lnTo>
                  <a:lnTo>
                    <a:pt x="12" y="194"/>
                  </a:lnTo>
                  <a:lnTo>
                    <a:pt x="0" y="185"/>
                  </a:lnTo>
                  <a:lnTo>
                    <a:pt x="2" y="185"/>
                  </a:lnTo>
                  <a:lnTo>
                    <a:pt x="0" y="175"/>
                  </a:lnTo>
                  <a:lnTo>
                    <a:pt x="18" y="156"/>
                  </a:lnTo>
                  <a:lnTo>
                    <a:pt x="23" y="141"/>
                  </a:lnTo>
                  <a:lnTo>
                    <a:pt x="25" y="137"/>
                  </a:lnTo>
                  <a:lnTo>
                    <a:pt x="23" y="123"/>
                  </a:lnTo>
                  <a:lnTo>
                    <a:pt x="29" y="104"/>
                  </a:lnTo>
                  <a:lnTo>
                    <a:pt x="50" y="96"/>
                  </a:lnTo>
                  <a:lnTo>
                    <a:pt x="50" y="77"/>
                  </a:lnTo>
                  <a:lnTo>
                    <a:pt x="66" y="71"/>
                  </a:lnTo>
                  <a:lnTo>
                    <a:pt x="64" y="52"/>
                  </a:lnTo>
                  <a:lnTo>
                    <a:pt x="96" y="21"/>
                  </a:lnTo>
                  <a:lnTo>
                    <a:pt x="108" y="25"/>
                  </a:lnTo>
                  <a:lnTo>
                    <a:pt x="104" y="33"/>
                  </a:lnTo>
                  <a:lnTo>
                    <a:pt x="118" y="31"/>
                  </a:lnTo>
                  <a:lnTo>
                    <a:pt x="152" y="0"/>
                  </a:lnTo>
                  <a:lnTo>
                    <a:pt x="164" y="0"/>
                  </a:lnTo>
                  <a:lnTo>
                    <a:pt x="162" y="37"/>
                  </a:lnTo>
                  <a:lnTo>
                    <a:pt x="143" y="69"/>
                  </a:lnTo>
                  <a:lnTo>
                    <a:pt x="168" y="100"/>
                  </a:lnTo>
                  <a:lnTo>
                    <a:pt x="196" y="102"/>
                  </a:lnTo>
                  <a:lnTo>
                    <a:pt x="208" y="110"/>
                  </a:lnTo>
                  <a:lnTo>
                    <a:pt x="235" y="100"/>
                  </a:lnTo>
                  <a:lnTo>
                    <a:pt x="256" y="121"/>
                  </a:lnTo>
                  <a:lnTo>
                    <a:pt x="248" y="135"/>
                  </a:lnTo>
                  <a:lnTo>
                    <a:pt x="260" y="154"/>
                  </a:lnTo>
                  <a:lnTo>
                    <a:pt x="277" y="154"/>
                  </a:lnTo>
                  <a:lnTo>
                    <a:pt x="285" y="141"/>
                  </a:lnTo>
                  <a:lnTo>
                    <a:pt x="296" y="154"/>
                  </a:lnTo>
                  <a:lnTo>
                    <a:pt x="308" y="144"/>
                  </a:lnTo>
                  <a:lnTo>
                    <a:pt x="327" y="146"/>
                  </a:lnTo>
                  <a:lnTo>
                    <a:pt x="341" y="164"/>
                  </a:lnTo>
                  <a:lnTo>
                    <a:pt x="346" y="194"/>
                  </a:lnTo>
                  <a:lnTo>
                    <a:pt x="360" y="208"/>
                  </a:lnTo>
                  <a:lnTo>
                    <a:pt x="356" y="219"/>
                  </a:lnTo>
                  <a:lnTo>
                    <a:pt x="364" y="239"/>
                  </a:lnTo>
                  <a:lnTo>
                    <a:pt x="400" y="235"/>
                  </a:lnTo>
                  <a:lnTo>
                    <a:pt x="408" y="252"/>
                  </a:lnTo>
                  <a:lnTo>
                    <a:pt x="419" y="252"/>
                  </a:lnTo>
                  <a:lnTo>
                    <a:pt x="437" y="269"/>
                  </a:lnTo>
                  <a:lnTo>
                    <a:pt x="448" y="262"/>
                  </a:lnTo>
                  <a:lnTo>
                    <a:pt x="456" y="267"/>
                  </a:lnTo>
                  <a:lnTo>
                    <a:pt x="477" y="281"/>
                  </a:lnTo>
                  <a:lnTo>
                    <a:pt x="481" y="275"/>
                  </a:lnTo>
                  <a:lnTo>
                    <a:pt x="502" y="283"/>
                  </a:lnTo>
                  <a:lnTo>
                    <a:pt x="500" y="296"/>
                  </a:lnTo>
                  <a:lnTo>
                    <a:pt x="525" y="314"/>
                  </a:lnTo>
                  <a:lnTo>
                    <a:pt x="579" y="312"/>
                  </a:lnTo>
                  <a:lnTo>
                    <a:pt x="585" y="302"/>
                  </a:lnTo>
                  <a:lnTo>
                    <a:pt x="610" y="287"/>
                  </a:lnTo>
                  <a:lnTo>
                    <a:pt x="614" y="302"/>
                  </a:lnTo>
                  <a:lnTo>
                    <a:pt x="629" y="321"/>
                  </a:lnTo>
                  <a:lnTo>
                    <a:pt x="639" y="312"/>
                  </a:lnTo>
                  <a:lnTo>
                    <a:pt x="654" y="321"/>
                  </a:lnTo>
                  <a:lnTo>
                    <a:pt x="667" y="339"/>
                  </a:lnTo>
                  <a:lnTo>
                    <a:pt x="679" y="333"/>
                  </a:lnTo>
                  <a:lnTo>
                    <a:pt x="694" y="339"/>
                  </a:lnTo>
                  <a:lnTo>
                    <a:pt x="702" y="350"/>
                  </a:lnTo>
                  <a:close/>
                </a:path>
              </a:pathLst>
            </a:custGeom>
            <a:grpFill/>
            <a:ln w="0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>
                <a:solidFill>
                  <a:srgbClr val="57565A"/>
                </a:solidFill>
              </a:endParaRPr>
            </a:p>
          </p:txBody>
        </p:sp>
      </p:grpSp>
      <p:sp>
        <p:nvSpPr>
          <p:cNvPr id="178" name="TextBox 177"/>
          <p:cNvSpPr txBox="1"/>
          <p:nvPr/>
        </p:nvSpPr>
        <p:spPr>
          <a:xfrm>
            <a:off x="211547" y="1461896"/>
            <a:ext cx="3684814" cy="2389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Региональные внедрения:</a:t>
            </a:r>
            <a:endParaRPr lang="en-US" sz="1400" b="1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232501" y="1707413"/>
            <a:ext cx="4171390" cy="43088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Ямало-ненецкий автономный округ</a:t>
            </a:r>
            <a:endParaRPr lang="en-US" sz="1400" dirty="0">
              <a:solidFill>
                <a:schemeClr val="tx1">
                  <a:alpha val="6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Кировская область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63CF585B-7C76-174E-9996-BCC301499686}"/>
              </a:ext>
            </a:extLst>
          </p:cNvPr>
          <p:cNvSpPr txBox="1"/>
          <p:nvPr/>
        </p:nvSpPr>
        <p:spPr>
          <a:xfrm>
            <a:off x="211547" y="2276872"/>
            <a:ext cx="3684814" cy="2389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Внедрения в отдельных МО:</a:t>
            </a:r>
            <a:endParaRPr lang="en-US" sz="1400" b="1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944FD855-051E-5940-9F88-C81BE2A54483}"/>
              </a:ext>
            </a:extLst>
          </p:cNvPr>
          <p:cNvSpPr txBox="1"/>
          <p:nvPr/>
        </p:nvSpPr>
        <p:spPr>
          <a:xfrm>
            <a:off x="233102" y="2570128"/>
            <a:ext cx="2904229" cy="1938992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Алтайский край</a:t>
            </a:r>
          </a:p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Волгоградская область</a:t>
            </a:r>
          </a:p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Карелия республика</a:t>
            </a:r>
          </a:p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Пермский край</a:t>
            </a:r>
          </a:p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Приморский край</a:t>
            </a:r>
          </a:p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Рязанская область</a:t>
            </a:r>
          </a:p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Санкт-Петербург</a:t>
            </a:r>
          </a:p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Хакасия республика</a:t>
            </a:r>
          </a:p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Челябинская область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9A6E8A7-D3E4-A44D-B11A-2104BAFC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Наши проекты</a:t>
            </a:r>
          </a:p>
        </p:txBody>
      </p:sp>
      <p:grpSp>
        <p:nvGrpSpPr>
          <p:cNvPr id="188" name="Группа 1">
            <a:extLst>
              <a:ext uri="{FF2B5EF4-FFF2-40B4-BE49-F238E27FC236}">
                <a16:creationId xmlns:a16="http://schemas.microsoft.com/office/drawing/2014/main" id="{E1A03F3E-D3C3-EE40-8CCC-311C0BE299AA}"/>
              </a:ext>
            </a:extLst>
          </p:cNvPr>
          <p:cNvGrpSpPr>
            <a:grpSpLocks/>
          </p:cNvGrpSpPr>
          <p:nvPr/>
        </p:nvGrpSpPr>
        <p:grpSpPr bwMode="auto">
          <a:xfrm>
            <a:off x="3969706" y="1477233"/>
            <a:ext cx="1610785" cy="1015663"/>
            <a:chOff x="237479" y="2050536"/>
            <a:chExt cx="1609264" cy="1015121"/>
          </a:xfrm>
        </p:grpSpPr>
        <p:sp>
          <p:nvSpPr>
            <p:cNvPr id="189" name="Скругленный прямоугольник 188">
              <a:extLst>
                <a:ext uri="{FF2B5EF4-FFF2-40B4-BE49-F238E27FC236}">
                  <a16:creationId xmlns:a16="http://schemas.microsoft.com/office/drawing/2014/main" id="{403ADB55-82B9-1440-B4D0-BC3C71BB959B}"/>
                </a:ext>
              </a:extLst>
            </p:cNvPr>
            <p:cNvSpPr/>
            <p:nvPr/>
          </p:nvSpPr>
          <p:spPr>
            <a:xfrm>
              <a:off x="237479" y="2067460"/>
              <a:ext cx="1609264" cy="924489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90" name="Прямоугольник 189">
              <a:extLst>
                <a:ext uri="{FF2B5EF4-FFF2-40B4-BE49-F238E27FC236}">
                  <a16:creationId xmlns:a16="http://schemas.microsoft.com/office/drawing/2014/main" id="{8F1B9EC2-4323-9046-AD7F-55B5C0794F1B}"/>
                </a:ext>
              </a:extLst>
            </p:cNvPr>
            <p:cNvSpPr/>
            <p:nvPr/>
          </p:nvSpPr>
          <p:spPr>
            <a:xfrm>
              <a:off x="324181" y="2050536"/>
              <a:ext cx="1036483" cy="10151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6000" b="1" dirty="0">
                  <a:solidFill>
                    <a:srgbClr val="2CACBA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87</a:t>
              </a:r>
              <a:endParaRPr lang="en-US" sz="6000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A02D5F38-4421-9A41-A8C4-6D6D8579F8B2}"/>
              </a:ext>
            </a:extLst>
          </p:cNvPr>
          <p:cNvGrpSpPr/>
          <p:nvPr/>
        </p:nvGrpSpPr>
        <p:grpSpPr>
          <a:xfrm>
            <a:off x="5139554" y="1620095"/>
            <a:ext cx="4175767" cy="828939"/>
            <a:chOff x="2116459" y="1260724"/>
            <a:chExt cx="4175767" cy="828939"/>
          </a:xfrm>
        </p:grpSpPr>
        <p:sp>
          <p:nvSpPr>
            <p:cNvPr id="192" name="Прямоугольник 191">
              <a:extLst>
                <a:ext uri="{FF2B5EF4-FFF2-40B4-BE49-F238E27FC236}">
                  <a16:creationId xmlns:a16="http://schemas.microsoft.com/office/drawing/2014/main" id="{6F67CB0F-386B-A446-9AD0-F3D5A97BAC93}"/>
                </a:ext>
              </a:extLst>
            </p:cNvPr>
            <p:cNvSpPr/>
            <p:nvPr/>
          </p:nvSpPr>
          <p:spPr>
            <a:xfrm>
              <a:off x="2138100" y="1272513"/>
              <a:ext cx="4029502" cy="8171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93" name="Прямоугольник 192">
              <a:extLst>
                <a:ext uri="{FF2B5EF4-FFF2-40B4-BE49-F238E27FC236}">
                  <a16:creationId xmlns:a16="http://schemas.microsoft.com/office/drawing/2014/main" id="{52424AD3-8156-D84B-8DA7-537E97B17279}"/>
                </a:ext>
              </a:extLst>
            </p:cNvPr>
            <p:cNvSpPr/>
            <p:nvPr/>
          </p:nvSpPr>
          <p:spPr>
            <a:xfrm>
              <a:off x="2116459" y="1260724"/>
              <a:ext cx="41757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368BA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Медицинских организаций</a:t>
              </a:r>
              <a:endParaRPr lang="en-US" sz="2000" b="1" dirty="0">
                <a:solidFill>
                  <a:srgbClr val="368BA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4" name="TextBox 2">
              <a:extLst>
                <a:ext uri="{FF2B5EF4-FFF2-40B4-BE49-F238E27FC236}">
                  <a16:creationId xmlns:a16="http://schemas.microsoft.com/office/drawing/2014/main" id="{7889A3E8-4D59-FE46-AF59-6064680CD37F}"/>
                </a:ext>
              </a:extLst>
            </p:cNvPr>
            <p:cNvSpPr txBox="1"/>
            <p:nvPr/>
          </p:nvSpPr>
          <p:spPr>
            <a:xfrm>
              <a:off x="2135154" y="1576686"/>
              <a:ext cx="4010808" cy="3545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Подключены к системе и используют сервисы </a:t>
              </a:r>
              <a:r>
                <a:rPr lang="en-US" sz="14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Webiomed</a:t>
              </a:r>
              <a:endPara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endParaRPr lang="ru-RU" sz="1600" b="1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694E01BC-C60F-6E4E-9135-5A5BE16C217C}"/>
              </a:ext>
            </a:extLst>
          </p:cNvPr>
          <p:cNvSpPr txBox="1"/>
          <p:nvPr/>
        </p:nvSpPr>
        <p:spPr>
          <a:xfrm>
            <a:off x="229378" y="4702256"/>
            <a:ext cx="3684814" cy="2389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Проекты с </a:t>
            </a:r>
            <a:r>
              <a:rPr lang="ru-RU" sz="1400" b="1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фарм</a:t>
            </a: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-компаниями:</a:t>
            </a:r>
            <a:endParaRPr lang="en-US" sz="1400" b="1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D9C3CD07-EF09-D64C-A2A9-7B7970349342}"/>
              </a:ext>
            </a:extLst>
          </p:cNvPr>
          <p:cNvSpPr txBox="1"/>
          <p:nvPr/>
        </p:nvSpPr>
        <p:spPr>
          <a:xfrm>
            <a:off x="211547" y="4942435"/>
            <a:ext cx="4171390" cy="107721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en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AstraZeneca</a:t>
            </a:r>
          </a:p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en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Takeda</a:t>
            </a:r>
          </a:p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ru-RU" sz="1400" dirty="0" err="1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Новартис</a:t>
            </a:r>
            <a:endParaRPr lang="ru-RU" sz="1400" dirty="0">
              <a:solidFill>
                <a:schemeClr val="tx1">
                  <a:alpha val="6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ИФАРМА</a:t>
            </a:r>
          </a:p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endParaRPr lang="ru-RU" sz="1400" dirty="0">
              <a:solidFill>
                <a:schemeClr val="tx1">
                  <a:alpha val="6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61994670-B60B-AE4F-B216-1EB608811610}"/>
              </a:ext>
            </a:extLst>
          </p:cNvPr>
          <p:cNvSpPr txBox="1"/>
          <p:nvPr/>
        </p:nvSpPr>
        <p:spPr>
          <a:xfrm>
            <a:off x="229378" y="5854384"/>
            <a:ext cx="3684814" cy="2389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Другие проекты:</a:t>
            </a:r>
            <a:endParaRPr lang="en-US" sz="1400" b="1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589D3654-1DD3-5944-8AA2-5D6843290AE2}"/>
              </a:ext>
            </a:extLst>
          </p:cNvPr>
          <p:cNvSpPr txBox="1"/>
          <p:nvPr/>
        </p:nvSpPr>
        <p:spPr>
          <a:xfrm>
            <a:off x="190137" y="6093296"/>
            <a:ext cx="6814959" cy="64633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Проекты с «Национальной базой медицинских знаний» (НБМЗ)</a:t>
            </a:r>
          </a:p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Пилотный проект с ФМБА России</a:t>
            </a:r>
          </a:p>
          <a:p>
            <a:pPr marL="285750" indent="-285750">
              <a:buClr>
                <a:srgbClr val="699D4B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Пилотный проект с Европейским Медицинским Центром (</a:t>
            </a:r>
            <a:r>
              <a:rPr lang="en-US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EMC</a:t>
            </a:r>
            <a:r>
              <a:rPr lang="ru-RU" sz="1400" dirty="0">
                <a:solidFill>
                  <a:schemeClr val="tx1">
                    <a:alpha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6029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4" descr="Картинки по запросу герб кировской области">
            <a:extLst>
              <a:ext uri="{FF2B5EF4-FFF2-40B4-BE49-F238E27FC236}">
                <a16:creationId xmlns:a16="http://schemas.microsoft.com/office/drawing/2014/main" id="{E92F39B1-4562-BF4D-A808-0F22FAF3D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1538525"/>
            <a:ext cx="1024701" cy="131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9A6E8A7-D3E4-A44D-B11A-2104BAFC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эффективности</a:t>
            </a:r>
          </a:p>
        </p:txBody>
      </p:sp>
      <p:sp>
        <p:nvSpPr>
          <p:cNvPr id="188" name="Google Shape;93;p18">
            <a:extLst>
              <a:ext uri="{FF2B5EF4-FFF2-40B4-BE49-F238E27FC236}">
                <a16:creationId xmlns:a16="http://schemas.microsoft.com/office/drawing/2014/main" id="{67C9FCF5-3097-4043-A53A-07632B5BA05F}"/>
              </a:ext>
            </a:extLst>
          </p:cNvPr>
          <p:cNvSpPr txBox="1">
            <a:spLocks/>
          </p:cNvSpPr>
          <p:nvPr/>
        </p:nvSpPr>
        <p:spPr>
          <a:xfrm>
            <a:off x="404522" y="1538525"/>
            <a:ext cx="11668141" cy="5017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Внедрение </a:t>
            </a:r>
            <a:r>
              <a:rPr lang="en-US" sz="1800" b="1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Webiomed </a:t>
            </a:r>
            <a:r>
              <a:rPr lang="ru-RU" sz="1800" b="1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 Кировской области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ru-RU" sz="8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Подключены все государственные медицинские организации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Осуществляется автоматический анализ пациентов при обращении в поликлинику (новом </a:t>
            </a:r>
            <a:b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законченном случае) или госпитализации в стационар (новой истории болезни)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Выполняется автоматическая оценка группы риска пациентов. Результаты:</a:t>
            </a:r>
          </a:p>
          <a:p>
            <a:pPr marL="719138" indent="-220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В 52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%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случаев система дает более точную оценку СС-риска</a:t>
            </a:r>
          </a:p>
          <a:p>
            <a:pPr marL="719138" indent="-220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В 64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%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случаев система более точно определяют группу риска пациента по клиническим рекомендациям</a:t>
            </a:r>
          </a:p>
          <a:p>
            <a:pPr marL="719138" indent="-220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В 50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%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случаев система выявляет опасные и/или пропущенные врачами факторы риска</a:t>
            </a:r>
          </a:p>
          <a:p>
            <a:pPr marL="719138" indent="-220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В 82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%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пациентов, прошедших диспансеризацию, система дает возможность более корректно определить абсолютный риск смерти от ССЗ</a:t>
            </a:r>
          </a:p>
          <a:p>
            <a:pPr marL="719138" indent="-220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До 30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%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повышается число пациентов, нуждающихся в профилактическом лечении</a:t>
            </a:r>
          </a:p>
          <a:p>
            <a:pPr marL="719138" indent="-220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До 15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%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пациентов выявляются ошибки в определении врачами группы здоровья</a:t>
            </a:r>
          </a:p>
          <a:p>
            <a:pPr marL="9525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9525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Регион получил полную прогнозную характеристику пациентов высокого риска и возможность более эффективно организовать профилактику ССЗ и смертности от них.</a:t>
            </a:r>
          </a:p>
          <a:p>
            <a:pPr marL="719138" indent="-220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888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22C27-E2BD-DF45-B73C-BB822E9D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 платформы </a:t>
            </a:r>
            <a:r>
              <a:rPr lang="en-US" dirty="0"/>
              <a:t>Webiomed</a:t>
            </a:r>
            <a:endParaRPr lang="ru-RU" dirty="0"/>
          </a:p>
        </p:txBody>
      </p:sp>
      <p:sp>
        <p:nvSpPr>
          <p:cNvPr id="3" name="Google Shape;85;p17">
            <a:extLst>
              <a:ext uri="{FF2B5EF4-FFF2-40B4-BE49-F238E27FC236}">
                <a16:creationId xmlns:a16="http://schemas.microsoft.com/office/drawing/2014/main" id="{E0FF3FF3-2CAA-8641-A8FE-BCFC970D78F1}"/>
              </a:ext>
            </a:extLst>
          </p:cNvPr>
          <p:cNvSpPr txBox="1">
            <a:spLocks/>
          </p:cNvSpPr>
          <p:nvPr/>
        </p:nvSpPr>
        <p:spPr>
          <a:xfrm>
            <a:off x="156050" y="1554409"/>
            <a:ext cx="11883549" cy="53035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1800" b="1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Автоматический анализ ЭМК без дополнительной нагрузки на врачей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. Взаимодействие с 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Webiomed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осуществляется через 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web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-сервис. Врачи сразу получают готовую оценку без необходимости ввода дополнительной информации, заполнения специальных экранных форм и т.д.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1800" b="1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Наличие регистрационного удостоверения Росздравнадзора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. Система имеет право интерпретировать медицинские данные и ее выводы можно использовать в лечебно-диагностическом процессе. Благодаря этому мы даем возможность МИС соблюсти требования законодательства без необходимости регистрации как программное медицинское изделие.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1800" b="1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Комплексный анализ данных пациента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, а не какого-то отдельного заболевания или события. Мы умеем учитывать </a:t>
            </a:r>
            <a:r>
              <a:rPr lang="ru-RU" sz="18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коморбидные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 состояния и поддерживаем широкий список диагнозов.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1800" b="1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Предиктивная аналитики врачу и пациенту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. Мы даем возможность понять, какие негативные события будут со здоровьем каждого жителя региона в ближайшем будущем с помощью искусственного интеллекта. Вы можете предпринять необходимые профилактические мероприятия не дожидаясь острых проблем.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1800" b="1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Возможность выделять узкие целевые когорты пациентов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. Имея заранее подготовленный цифровой паспорт факторов риска и медицинских данных пациента, система может быть дополнена любыми необходимыми моделями для выявления узких целевых групп пациентов с целью проведения точеных профилактических мероприятий. Например, мы автоматически дадим вам список пациентов высокого риска смерти от 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COVID-19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для приоритетного направления этих граждан на вакцинацию, определим тех, кто высоко вероятно может умереть от ССЗ в ближайший год для более эффективного профилактического лечения и т.д.</a:t>
            </a:r>
          </a:p>
        </p:txBody>
      </p:sp>
    </p:spTree>
    <p:extLst>
      <p:ext uri="{BB962C8B-B14F-4D97-AF65-F5344CB8AC3E}">
        <p14:creationId xmlns:p14="http://schemas.microsoft.com/office/powerpoint/2010/main" val="1208528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8E0A6-B686-D841-98C6-EF5AD351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научные публикации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EF2E2BB-B363-D444-BAC0-1C575AC1D5C5}"/>
              </a:ext>
            </a:extLst>
          </p:cNvPr>
          <p:cNvSpPr/>
          <p:nvPr/>
        </p:nvSpPr>
        <p:spPr>
          <a:xfrm>
            <a:off x="0" y="1307638"/>
            <a:ext cx="3719736" cy="55503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362350" dist="508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D0A12-47E5-2E46-ABF3-64D54313784C}"/>
              </a:ext>
            </a:extLst>
          </p:cNvPr>
          <p:cNvSpPr txBox="1"/>
          <p:nvPr/>
        </p:nvSpPr>
        <p:spPr>
          <a:xfrm>
            <a:off x="131495" y="1412776"/>
            <a:ext cx="3456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11475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Научная экспертиза</a:t>
            </a:r>
            <a:endParaRPr lang="ru-RU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3C4D5B-6EEA-BC4D-B43F-7DE3A5050B27}"/>
              </a:ext>
            </a:extLst>
          </p:cNvPr>
          <p:cNvSpPr txBox="1"/>
          <p:nvPr/>
        </p:nvSpPr>
        <p:spPr>
          <a:xfrm>
            <a:off x="131495" y="1859310"/>
            <a:ext cx="3456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1475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 команде проекта 6 экспертов с кандидатскими и докторскими степенями, обеспечивающие надлежащее соблюдение принципов и методов научно-исследовательской работы</a:t>
            </a:r>
            <a:endParaRPr lang="ru-RU" sz="16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28E61-06D5-0A46-9C6B-EE9B0472C20E}"/>
              </a:ext>
            </a:extLst>
          </p:cNvPr>
          <p:cNvSpPr txBox="1"/>
          <p:nvPr/>
        </p:nvSpPr>
        <p:spPr>
          <a:xfrm>
            <a:off x="131495" y="3583428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Roboto" panose="02000000000000000000" pitchFamily="2" charset="0"/>
                <a:ea typeface="Roboto" panose="02000000000000000000" pitchFamily="2" charset="0"/>
              </a:rPr>
              <a:t>60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1358F-5FA7-5D4A-AE97-919F28BC622C}"/>
              </a:ext>
            </a:extLst>
          </p:cNvPr>
          <p:cNvSpPr txBox="1"/>
          <p:nvPr/>
        </p:nvSpPr>
        <p:spPr>
          <a:xfrm>
            <a:off x="768344" y="3645024"/>
            <a:ext cx="2819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1475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Суммарный индекс </a:t>
            </a:r>
            <a:r>
              <a:rPr lang="ru-RU" sz="1600" dirty="0" err="1">
                <a:solidFill>
                  <a:srgbClr val="11475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Хирша</a:t>
            </a:r>
            <a:r>
              <a:rPr lang="ru-RU" sz="1600" dirty="0">
                <a:solidFill>
                  <a:srgbClr val="11475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нашей команды</a:t>
            </a:r>
            <a:endParaRPr lang="ru-RU" sz="16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52C3F6-8EFC-6B4E-AC24-BD43686F78E8}"/>
              </a:ext>
            </a:extLst>
          </p:cNvPr>
          <p:cNvSpPr txBox="1"/>
          <p:nvPr/>
        </p:nvSpPr>
        <p:spPr>
          <a:xfrm>
            <a:off x="3851231" y="1418617"/>
            <a:ext cx="7731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11475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Некоторые важные публикации нашей команды</a:t>
            </a:r>
            <a:endParaRPr lang="ru-RU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0EAE3CFE-4D59-3E4D-AE78-5B0E85F0D029}"/>
              </a:ext>
            </a:extLst>
          </p:cNvPr>
          <p:cNvGraphicFramePr>
            <a:graphicFrameLocks noGrp="1"/>
          </p:cNvGraphicFramePr>
          <p:nvPr/>
        </p:nvGraphicFramePr>
        <p:xfrm>
          <a:off x="3948353" y="1906785"/>
          <a:ext cx="8052303" cy="45770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772235">
                  <a:extLst>
                    <a:ext uri="{9D8B030D-6E8A-4147-A177-3AD203B41FA5}">
                      <a16:colId xmlns:a16="http://schemas.microsoft.com/office/drawing/2014/main" val="4273376099"/>
                    </a:ext>
                  </a:extLst>
                </a:gridCol>
                <a:gridCol w="7280068">
                  <a:extLst>
                    <a:ext uri="{9D8B030D-6E8A-4147-A177-3AD203B41FA5}">
                      <a16:colId xmlns:a16="http://schemas.microsoft.com/office/drawing/2014/main" val="36792961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Статья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442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Гиляревский</a:t>
                      </a:r>
                      <a:r>
                        <a:rPr lang="ru-RU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С.Р., Гаврилов Д.В., Гусев А.В. Результаты ретроспективного анализа записей электронных амбулаторных медицинских карт пациентов с хронической сердечной недостаточностью: первый российский опыт. Российский кардиологический журнал. 2021;26(5):4502. </a:t>
                      </a:r>
                      <a:r>
                        <a:rPr lang="en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  <a:hlinkClick r:id="rId2"/>
                        </a:rPr>
                        <a:t>https://doi.org/10.15829/1560-4071-2021-4502</a:t>
                      </a:r>
                      <a:r>
                        <a:rPr lang="ru-RU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472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Ившин А.А., </a:t>
                      </a:r>
                      <a:r>
                        <a:rPr lang="ru-RU" sz="1200" b="0" i="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Багаудин</a:t>
                      </a:r>
                      <a:r>
                        <a:rPr lang="ru-RU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Т.З., Гусев А.В. Искусственный интеллект на страже репродуктивного здоровья, Акушерство и гинекология. 2021; 5: 17-24, </a:t>
                      </a:r>
                      <a:r>
                        <a:rPr lang="en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  <a:hlinkClick r:id="rId3"/>
                        </a:rPr>
                        <a:t>https://dx.doi.org/10.18565/aig.2021.5.17-24</a:t>
                      </a:r>
                      <a:r>
                        <a:rPr lang="ru-RU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endParaRPr lang="en" sz="1200" b="0" i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969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Гаврилов Д.В., Гусев А.В., Никулина А.В., Кузнецова Т.Ю., </a:t>
                      </a:r>
                      <a:r>
                        <a:rPr lang="ru-RU" sz="1200" b="0" i="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Драпкина</a:t>
                      </a:r>
                      <a:r>
                        <a:rPr lang="ru-RU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О.М. Правильность оценки сердечно-сосудистого риска в повседневной клинической практике. Профилактическая медицина. 2021;24(4):69-75, </a:t>
                      </a:r>
                      <a:r>
                        <a:rPr lang="en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  <a:hlinkClick r:id="rId4"/>
                        </a:rPr>
                        <a:t>https://doi.org/10.17116/profmed20212404169</a:t>
                      </a:r>
                      <a:r>
                        <a:rPr lang="ru-RU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endParaRPr lang="en" sz="1200" b="0" i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287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Гусев А.В., Морозов С.П., </a:t>
                      </a:r>
                      <a:r>
                        <a:rPr lang="ru-RU" sz="1200" b="0" i="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Кутичев</a:t>
                      </a:r>
                      <a:r>
                        <a:rPr lang="ru-RU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В.А., Новицкий Р.Э. Нормативно-правовое регулирование программного обеспечения для здравоохранения, созданного с применением технологий искусственного интеллекта, в РФ. Медицинские технологии. Оценка и выбор. 2021;(1):36-45, </a:t>
                      </a:r>
                      <a:r>
                        <a:rPr lang="en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  <a:hlinkClick r:id="rId5"/>
                        </a:rPr>
                        <a:t>https://doi.org/10.17116/medtech20214301136</a:t>
                      </a:r>
                      <a:r>
                        <a:rPr lang="ru-RU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endParaRPr lang="en" sz="1200" b="0" i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633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Гусев А.В., Новицкий Р.Э. Технологии прогнозной аналитики в борьбе с пандемией </a:t>
                      </a:r>
                      <a:r>
                        <a:rPr lang="en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COVID-19. </a:t>
                      </a:r>
                      <a:r>
                        <a:rPr lang="ru-RU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Врач и информационные технологии. 2020.- №4.- С. 25-33, </a:t>
                      </a:r>
                      <a:r>
                        <a:rPr lang="en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  <a:hlinkClick r:id="rId6"/>
                        </a:rPr>
                        <a:t>https://doi.org/10.37690/1811-0193-2020-4-24-33</a:t>
                      </a:r>
                      <a:r>
                        <a:rPr lang="ru-RU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endParaRPr lang="en" sz="1200" b="0" i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212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Korsakov I, </a:t>
                      </a:r>
                      <a:r>
                        <a:rPr lang="en" sz="1200" b="0" i="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Gavrilov</a:t>
                      </a:r>
                      <a:r>
                        <a:rPr lang="en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D, Serova L, Gusev A, </a:t>
                      </a:r>
                      <a:r>
                        <a:rPr lang="en" sz="1200" b="0" i="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Novitskiy</a:t>
                      </a:r>
                      <a:r>
                        <a:rPr lang="en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R, Kuznetsova T. Adapting neural network models to predict 10-year CVD development based on regional data calibration, European Heart Journal, Volume 41, Issue Supplement_2, November 2020, ehaa946.3557,</a:t>
                      </a:r>
                      <a:r>
                        <a:rPr lang="ru-RU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  <a:hlinkClick r:id="rId7"/>
                        </a:rPr>
                        <a:t>https://webiomed.ai/publikacii/adapting-neural-network-models-to-predict-10-year-cvd-development-based-on-regional-data-calibration/</a:t>
                      </a:r>
                      <a:r>
                        <a:rPr lang="ru-RU" sz="1200" b="0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endParaRPr lang="en" sz="1200" b="0" i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41172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F47FA5D-0032-2542-A24D-FB421CF76521}"/>
              </a:ext>
            </a:extLst>
          </p:cNvPr>
          <p:cNvSpPr txBox="1"/>
          <p:nvPr/>
        </p:nvSpPr>
        <p:spPr>
          <a:xfrm>
            <a:off x="86059" y="5858031"/>
            <a:ext cx="3219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11475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Полный список наших публикаций можно получить на сайте компании: </a:t>
            </a:r>
            <a:r>
              <a:rPr lang="en" sz="1400" dirty="0">
                <a:solidFill>
                  <a:srgbClr val="11475F"/>
                </a:solidFill>
                <a:latin typeface="Roboto Light" panose="02000000000000000000" pitchFamily="2" charset="0"/>
                <a:ea typeface="Roboto Light" panose="02000000000000000000" pitchFamily="2" charset="0"/>
                <a:hlinkClick r:id="rId8"/>
              </a:rPr>
              <a:t>https://webiomed.ai/publikacii/</a:t>
            </a:r>
            <a:r>
              <a:rPr lang="ru-RU" sz="1400" dirty="0">
                <a:solidFill>
                  <a:srgbClr val="11475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endParaRPr lang="ru-RU" sz="1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335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D5795FC-F089-43C6-8E7B-6D8F5B0EEC39}"/>
              </a:ext>
            </a:extLst>
          </p:cNvPr>
          <p:cNvSpPr/>
          <p:nvPr/>
        </p:nvSpPr>
        <p:spPr>
          <a:xfrm>
            <a:off x="191344" y="1526462"/>
            <a:ext cx="3465576" cy="507089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5FD1C91A-438E-4286-8CCD-542CC7CB22B5}"/>
              </a:ext>
            </a:extLst>
          </p:cNvPr>
          <p:cNvSpPr/>
          <p:nvPr/>
        </p:nvSpPr>
        <p:spPr>
          <a:xfrm>
            <a:off x="481213" y="2386688"/>
            <a:ext cx="3018460" cy="1025606"/>
          </a:xfrm>
          <a:prstGeom prst="roundRect">
            <a:avLst/>
          </a:prstGeom>
          <a:solidFill>
            <a:srgbClr val="2CA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AD4AB50D-A3C3-4053-84DE-727ACEE98574}"/>
              </a:ext>
            </a:extLst>
          </p:cNvPr>
          <p:cNvSpPr/>
          <p:nvPr/>
        </p:nvSpPr>
        <p:spPr>
          <a:xfrm>
            <a:off x="334258" y="2239366"/>
            <a:ext cx="3112177" cy="102560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48D7D64-2017-4162-BC53-2C5360228B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43" y="2308411"/>
            <a:ext cx="451328" cy="45132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9159520-FB2C-4678-8A60-5F2A97572C44}"/>
              </a:ext>
            </a:extLst>
          </p:cNvPr>
          <p:cNvSpPr txBox="1"/>
          <p:nvPr/>
        </p:nvSpPr>
        <p:spPr>
          <a:xfrm>
            <a:off x="393715" y="2544106"/>
            <a:ext cx="26163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AstraZeneca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Skolkovo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StartUp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Challenge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2020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BA3FC-AD09-4F51-9151-6038D78AA6B0}"/>
              </a:ext>
            </a:extLst>
          </p:cNvPr>
          <p:cNvSpPr txBox="1"/>
          <p:nvPr/>
        </p:nvSpPr>
        <p:spPr>
          <a:xfrm>
            <a:off x="1541799" y="1627279"/>
            <a:ext cx="1026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ФАРМА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40A11E2-2367-4874-A813-6315E38637E9}"/>
              </a:ext>
            </a:extLst>
          </p:cNvPr>
          <p:cNvCxnSpPr/>
          <p:nvPr/>
        </p:nvCxnSpPr>
        <p:spPr>
          <a:xfrm>
            <a:off x="1649812" y="1996611"/>
            <a:ext cx="749808" cy="0"/>
          </a:xfrm>
          <a:prstGeom prst="line">
            <a:avLst/>
          </a:prstGeom>
          <a:ln w="25400">
            <a:solidFill>
              <a:srgbClr val="2CA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3B733ABC-1D4E-4C61-B8F6-D671D1DECC10}"/>
              </a:ext>
            </a:extLst>
          </p:cNvPr>
          <p:cNvSpPr/>
          <p:nvPr/>
        </p:nvSpPr>
        <p:spPr>
          <a:xfrm>
            <a:off x="481213" y="3655048"/>
            <a:ext cx="3018460" cy="1025606"/>
          </a:xfrm>
          <a:prstGeom prst="roundRect">
            <a:avLst/>
          </a:prstGeom>
          <a:solidFill>
            <a:srgbClr val="2CA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FA155F66-6070-419B-AFA4-7F0526C8D8BA}"/>
              </a:ext>
            </a:extLst>
          </p:cNvPr>
          <p:cNvSpPr/>
          <p:nvPr/>
        </p:nvSpPr>
        <p:spPr>
          <a:xfrm>
            <a:off x="334258" y="3507726"/>
            <a:ext cx="3112177" cy="102560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17436816-0769-4294-BF95-60B6E6F8E4C6}"/>
              </a:ext>
            </a:extLst>
          </p:cNvPr>
          <p:cNvSpPr/>
          <p:nvPr/>
        </p:nvSpPr>
        <p:spPr>
          <a:xfrm>
            <a:off x="527279" y="4982646"/>
            <a:ext cx="3018460" cy="1025606"/>
          </a:xfrm>
          <a:prstGeom prst="roundRect">
            <a:avLst/>
          </a:prstGeom>
          <a:solidFill>
            <a:srgbClr val="2CA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1821652C-9C5F-4E4A-B350-EA14482817D3}"/>
              </a:ext>
            </a:extLst>
          </p:cNvPr>
          <p:cNvSpPr/>
          <p:nvPr/>
        </p:nvSpPr>
        <p:spPr>
          <a:xfrm>
            <a:off x="380324" y="4835324"/>
            <a:ext cx="3112177" cy="102560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2B81EF-5C27-425A-AB01-BE7196C178DB}"/>
              </a:ext>
            </a:extLst>
          </p:cNvPr>
          <p:cNvSpPr txBox="1"/>
          <p:nvPr/>
        </p:nvSpPr>
        <p:spPr>
          <a:xfrm>
            <a:off x="453801" y="4881003"/>
            <a:ext cx="29652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Победитель в номинации «Персонализированная медицина»</a:t>
            </a:r>
            <a:endParaRPr lang="en-US" sz="1400" dirty="0">
              <a:solidFill>
                <a:schemeClr val="accent1">
                  <a:lumMod val="50000"/>
                </a:schemeClr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Стартап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-ралли 2020»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8F5B35-55EA-4F10-A50A-121827A98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26" y="4937792"/>
            <a:ext cx="602809" cy="325517"/>
          </a:xfrm>
          <a:prstGeom prst="rect">
            <a:avLst/>
          </a:prstGeom>
        </p:spPr>
      </p:pic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C70404FA-C14B-48C9-88E1-836BC17E525E}"/>
              </a:ext>
            </a:extLst>
          </p:cNvPr>
          <p:cNvGraphicFramePr>
            <a:graphicFrameLocks noGrp="1"/>
          </p:cNvGraphicFramePr>
          <p:nvPr/>
        </p:nvGraphicFramePr>
        <p:xfrm>
          <a:off x="434686" y="3599870"/>
          <a:ext cx="3018460" cy="9005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8460">
                  <a:extLst>
                    <a:ext uri="{9D8B030D-6E8A-4147-A177-3AD203B41FA5}">
                      <a16:colId xmlns:a16="http://schemas.microsoft.com/office/drawing/2014/main" val="18989914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Победитель конкурса инновационных проектов в области здравоохранения от </a:t>
                      </a:r>
                      <a:r>
                        <a:rPr lang="en-US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Sanofi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458786"/>
                  </a:ext>
                </a:extLst>
              </a:tr>
            </a:tbl>
          </a:graphicData>
        </a:graphic>
      </p:graphicFrame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ECA8421-36A8-4390-9C58-79FE288B6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03" y="3559387"/>
            <a:ext cx="619129" cy="44223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BA596BB-F796-4668-92F6-5D840F9DE6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15" y="3099826"/>
            <a:ext cx="1385878" cy="747560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4F7C04A-3C9B-4990-9486-107D787C9896}"/>
              </a:ext>
            </a:extLst>
          </p:cNvPr>
          <p:cNvGrpSpPr/>
          <p:nvPr/>
        </p:nvGrpSpPr>
        <p:grpSpPr>
          <a:xfrm>
            <a:off x="6761831" y="1039622"/>
            <a:ext cx="1943100" cy="1867198"/>
            <a:chOff x="7648956" y="1097280"/>
            <a:chExt cx="1943100" cy="1867198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5551BB6-0B21-4410-96F3-796F031D4577}"/>
                </a:ext>
              </a:extLst>
            </p:cNvPr>
            <p:cNvSpPr txBox="1"/>
            <p:nvPr/>
          </p:nvSpPr>
          <p:spPr>
            <a:xfrm>
              <a:off x="7779687" y="2298265"/>
              <a:ext cx="1566333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ПОБЕДИТЕЛЬ </a:t>
              </a:r>
              <a:endParaRPr lang="en-US" sz="9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9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номинации</a:t>
              </a:r>
              <a:endParaRPr lang="en-US" sz="9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9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"ПРОРЫВ ГОДА"</a:t>
              </a:r>
              <a:endParaRPr lang="ru-RU" sz="9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082DB1D-828B-40A6-AF58-5B549BC11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3004" y="1256215"/>
              <a:ext cx="1167914" cy="987397"/>
            </a:xfrm>
            <a:prstGeom prst="rect">
              <a:avLst/>
            </a:prstGeom>
          </p:spPr>
        </p:pic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7621A923-CFC2-4657-874B-D93FFD8ED9BA}"/>
                </a:ext>
              </a:extLst>
            </p:cNvPr>
            <p:cNvSpPr/>
            <p:nvPr/>
          </p:nvSpPr>
          <p:spPr>
            <a:xfrm>
              <a:off x="7648956" y="1097280"/>
              <a:ext cx="1943100" cy="1867198"/>
            </a:xfrm>
            <a:prstGeom prst="round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87D6F32F-74BD-4D32-9C4A-641E1D7F3CF1}"/>
              </a:ext>
            </a:extLst>
          </p:cNvPr>
          <p:cNvGrpSpPr/>
          <p:nvPr/>
        </p:nvGrpSpPr>
        <p:grpSpPr>
          <a:xfrm>
            <a:off x="6741710" y="3005514"/>
            <a:ext cx="1943100" cy="1867198"/>
            <a:chOff x="7648956" y="1097280"/>
            <a:chExt cx="1943100" cy="1867198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2960890-A1BA-4FE8-9D1C-32FB004A3C27}"/>
                </a:ext>
              </a:extLst>
            </p:cNvPr>
            <p:cNvSpPr txBox="1"/>
            <p:nvPr/>
          </p:nvSpPr>
          <p:spPr>
            <a:xfrm>
              <a:off x="7805749" y="2048199"/>
              <a:ext cx="17728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ПОБЕДИТЕЛЬ в номинации</a:t>
              </a:r>
              <a:r>
                <a:rPr lang="en-US" sz="9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9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9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900" b="1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«ИННОВАЦИИ В ПРИОРИТЕТНЫХ ОТРАСЛЯХ»</a:t>
              </a:r>
            </a:p>
          </p:txBody>
        </p:sp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5DEDF7AB-23C1-49D2-8709-9FD9AA309348}"/>
                </a:ext>
              </a:extLst>
            </p:cNvPr>
            <p:cNvSpPr/>
            <p:nvPr/>
          </p:nvSpPr>
          <p:spPr>
            <a:xfrm>
              <a:off x="7648956" y="1097280"/>
              <a:ext cx="1943100" cy="1867198"/>
            </a:xfrm>
            <a:prstGeom prst="round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F7A6071-B213-4586-B258-C6770B32C568}"/>
              </a:ext>
            </a:extLst>
          </p:cNvPr>
          <p:cNvGrpSpPr/>
          <p:nvPr/>
        </p:nvGrpSpPr>
        <p:grpSpPr>
          <a:xfrm>
            <a:off x="9284201" y="1032949"/>
            <a:ext cx="2042278" cy="1877935"/>
            <a:chOff x="8551282" y="1220866"/>
            <a:chExt cx="2042278" cy="1877935"/>
          </a:xfrm>
        </p:grpSpPr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id="{DB1ABC9B-5B82-4926-9CD1-0388E24FD0F4}"/>
                </a:ext>
              </a:extLst>
            </p:cNvPr>
            <p:cNvGrpSpPr/>
            <p:nvPr/>
          </p:nvGrpSpPr>
          <p:grpSpPr>
            <a:xfrm>
              <a:off x="8551282" y="1220866"/>
              <a:ext cx="1943100" cy="1877935"/>
              <a:chOff x="7648956" y="1097280"/>
              <a:chExt cx="1943100" cy="187793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993A9B3-1554-4FC0-957E-0020A57B90F5}"/>
                  </a:ext>
                </a:extLst>
              </p:cNvPr>
              <p:cNvSpPr txBox="1"/>
              <p:nvPr/>
            </p:nvSpPr>
            <p:spPr>
              <a:xfrm>
                <a:off x="7834136" y="2328884"/>
                <a:ext cx="150711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9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ПОБЕДИТЕЛЬ </a:t>
                </a:r>
                <a:endParaRPr lang="en-US" sz="9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9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 номинации «ЦИФРОВАЯ МЕДИЦИНА"</a:t>
                </a:r>
                <a:endParaRPr lang="ru-RU" sz="9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" name="Прямоугольник: скругленные углы 83">
                <a:extLst>
                  <a:ext uri="{FF2B5EF4-FFF2-40B4-BE49-F238E27FC236}">
                    <a16:creationId xmlns:a16="http://schemas.microsoft.com/office/drawing/2014/main" id="{48CD09DB-B4F1-45C9-BBA4-F424BFE9EBFE}"/>
                  </a:ext>
                </a:extLst>
              </p:cNvPr>
              <p:cNvSpPr/>
              <p:nvPr/>
            </p:nvSpPr>
            <p:spPr>
              <a:xfrm>
                <a:off x="7648956" y="1097280"/>
                <a:ext cx="1943100" cy="1867198"/>
              </a:xfrm>
              <a:prstGeom prst="roundRect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4AAD3DA-AD1C-4CF5-825D-3E3AE571B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0434" y="1430903"/>
              <a:ext cx="1752578" cy="78327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A4C945-17C3-44C6-9139-036DA0C425BE}"/>
                </a:ext>
              </a:extLst>
            </p:cNvPr>
            <p:cNvSpPr txBox="1"/>
            <p:nvPr/>
          </p:nvSpPr>
          <p:spPr>
            <a:xfrm>
              <a:off x="8568234" y="2195870"/>
              <a:ext cx="202532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Организатор МИНПРОМТОРГ РФ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F51DD44D-65DD-4278-AE16-4AAF59509B28}"/>
              </a:ext>
            </a:extLst>
          </p:cNvPr>
          <p:cNvGrpSpPr/>
          <p:nvPr/>
        </p:nvGrpSpPr>
        <p:grpSpPr>
          <a:xfrm>
            <a:off x="6761831" y="4919438"/>
            <a:ext cx="1943100" cy="1875562"/>
            <a:chOff x="8618147" y="3354078"/>
            <a:chExt cx="1943100" cy="1875562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102DD6AA-0F08-451B-BD5A-A3E8C9798C52}"/>
                </a:ext>
              </a:extLst>
            </p:cNvPr>
            <p:cNvGrpSpPr/>
            <p:nvPr/>
          </p:nvGrpSpPr>
          <p:grpSpPr>
            <a:xfrm>
              <a:off x="8618147" y="3354078"/>
              <a:ext cx="1943100" cy="1875562"/>
              <a:chOff x="7648956" y="1097280"/>
              <a:chExt cx="1943100" cy="1875562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DDD6674-6356-4AF1-8AF0-F7CE5BF8CDCA}"/>
                  </a:ext>
                </a:extLst>
              </p:cNvPr>
              <p:cNvSpPr txBox="1"/>
              <p:nvPr/>
            </p:nvSpPr>
            <p:spPr>
              <a:xfrm>
                <a:off x="7773543" y="2182369"/>
                <a:ext cx="1784971" cy="790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400"/>
                  </a:spcBef>
                  <a:spcAft>
                    <a:spcPts val="800"/>
                  </a:spcAft>
                </a:pPr>
                <a:r>
                  <a:rPr lang="ru-RU" sz="9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Roboto" pitchFamily="2" charset="0"/>
                    <a:cs typeface="Arial" panose="020B0604020202020204" pitchFamily="34" charset="0"/>
                  </a:rPr>
                  <a:t>НОМИНАНТ</a:t>
                </a:r>
                <a:r>
                  <a:rPr lang="ru-RU" sz="9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Roboto" pitchFamily="2" charset="0"/>
                    <a:cs typeface="Arial" panose="020B0604020202020204" pitchFamily="34" charset="0"/>
                  </a:rPr>
                  <a:t> НАЦИОНАЛЬНОЙ ПРЕМИИ </a:t>
                </a:r>
                <a:r>
                  <a:rPr lang="ru-RU" sz="9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Roboto" pitchFamily="2" charset="0"/>
                    <a:cs typeface="Arial" panose="020B0604020202020204" pitchFamily="34" charset="0"/>
                  </a:rPr>
                  <a:t>«ПРИОРИТЕТ 2020»</a:t>
                </a:r>
              </a:p>
              <a:p>
                <a:endParaRPr lang="ru-RU" sz="9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6" name="Прямоугольник: скругленные углы 95">
                <a:extLst>
                  <a:ext uri="{FF2B5EF4-FFF2-40B4-BE49-F238E27FC236}">
                    <a16:creationId xmlns:a16="http://schemas.microsoft.com/office/drawing/2014/main" id="{7D8CF14A-EFE8-4FF8-B43B-38AEC67AEFCE}"/>
                  </a:ext>
                </a:extLst>
              </p:cNvPr>
              <p:cNvSpPr/>
              <p:nvPr/>
            </p:nvSpPr>
            <p:spPr>
              <a:xfrm>
                <a:off x="7648956" y="1097280"/>
                <a:ext cx="1943100" cy="1867198"/>
              </a:xfrm>
              <a:prstGeom prst="roundRect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97CCC66-DFB9-4905-821A-E244E68B1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9653" y="3495942"/>
              <a:ext cx="642488" cy="868225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294B845-9499-4679-97C9-48EF044EC0EF}"/>
              </a:ext>
            </a:extLst>
          </p:cNvPr>
          <p:cNvGrpSpPr/>
          <p:nvPr/>
        </p:nvGrpSpPr>
        <p:grpSpPr>
          <a:xfrm>
            <a:off x="3970247" y="4928649"/>
            <a:ext cx="1943100" cy="1867198"/>
            <a:chOff x="6553399" y="3331670"/>
            <a:chExt cx="1943100" cy="1867198"/>
          </a:xfrm>
        </p:grpSpPr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507109C0-5C02-4D20-A7D6-2D6828C7D9F5}"/>
                </a:ext>
              </a:extLst>
            </p:cNvPr>
            <p:cNvGrpSpPr/>
            <p:nvPr/>
          </p:nvGrpSpPr>
          <p:grpSpPr>
            <a:xfrm>
              <a:off x="6553399" y="3331670"/>
              <a:ext cx="1943100" cy="1867198"/>
              <a:chOff x="7648956" y="1097280"/>
              <a:chExt cx="1943100" cy="1867198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C1C3E3B4-E163-4BC0-BFEE-2495EF5FAC29}"/>
                  </a:ext>
                </a:extLst>
              </p:cNvPr>
              <p:cNvSpPr txBox="1"/>
              <p:nvPr/>
            </p:nvSpPr>
            <p:spPr>
              <a:xfrm>
                <a:off x="7726381" y="2170437"/>
                <a:ext cx="1758165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900" b="1" dirty="0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ЛАУРЕАТ КОНКУРСА «ЛУЧШЕЕ</a:t>
                </a:r>
              </a:p>
              <a:p>
                <a:r>
                  <a:rPr lang="ru-RU" sz="900" b="1" dirty="0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ИТ  РЕШЕНИЕ ДЛЯ ЗДРАВООХРАНЕНИЯ»</a:t>
                </a:r>
              </a:p>
              <a:p>
                <a:endParaRPr lang="ru-RU" sz="900" b="1" dirty="0">
                  <a:solidFill>
                    <a:schemeClr val="accent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88" name="Прямоугольник: скругленные углы 87">
                <a:extLst>
                  <a:ext uri="{FF2B5EF4-FFF2-40B4-BE49-F238E27FC236}">
                    <a16:creationId xmlns:a16="http://schemas.microsoft.com/office/drawing/2014/main" id="{1E1F99B1-B89E-4B7D-BE81-D93D46888023}"/>
                  </a:ext>
                </a:extLst>
              </p:cNvPr>
              <p:cNvSpPr/>
              <p:nvPr/>
            </p:nvSpPr>
            <p:spPr>
              <a:xfrm>
                <a:off x="7648956" y="1097280"/>
                <a:ext cx="1943100" cy="1867198"/>
              </a:xfrm>
              <a:prstGeom prst="roundRect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C2BAC90-8EB5-44B5-8C18-55F1BCCDE8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97"/>
            <a:stretch/>
          </p:blipFill>
          <p:spPr>
            <a:xfrm>
              <a:off x="6808778" y="3447625"/>
              <a:ext cx="1286475" cy="744899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A5642504-702B-48EA-9F14-2B0CA5A5D074}"/>
              </a:ext>
            </a:extLst>
          </p:cNvPr>
          <p:cNvGrpSpPr/>
          <p:nvPr/>
        </p:nvGrpSpPr>
        <p:grpSpPr>
          <a:xfrm>
            <a:off x="3957942" y="3013805"/>
            <a:ext cx="2102553" cy="1867198"/>
            <a:chOff x="6644001" y="3366192"/>
            <a:chExt cx="2102553" cy="1867198"/>
          </a:xfrm>
        </p:grpSpPr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D297C225-779D-4D47-804F-1C11554F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732" y="3647196"/>
              <a:ext cx="1758165" cy="368183"/>
            </a:xfrm>
            <a:prstGeom prst="rect">
              <a:avLst/>
            </a:prstGeom>
          </p:spPr>
        </p:pic>
        <p:grpSp>
          <p:nvGrpSpPr>
            <p:cNvPr id="103" name="Группа 102">
              <a:extLst>
                <a:ext uri="{FF2B5EF4-FFF2-40B4-BE49-F238E27FC236}">
                  <a16:creationId xmlns:a16="http://schemas.microsoft.com/office/drawing/2014/main" id="{74B015AD-61F5-4A7D-8F1A-DE8E7B4B0CCD}"/>
                </a:ext>
              </a:extLst>
            </p:cNvPr>
            <p:cNvGrpSpPr/>
            <p:nvPr/>
          </p:nvGrpSpPr>
          <p:grpSpPr>
            <a:xfrm>
              <a:off x="6644001" y="3366192"/>
              <a:ext cx="2102553" cy="1867198"/>
              <a:chOff x="7648956" y="1097280"/>
              <a:chExt cx="2102553" cy="1867198"/>
            </a:xfrm>
          </p:grpSpPr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3DC78BD-D61C-4519-ABA2-1FE9A02F227E}"/>
                  </a:ext>
                </a:extLst>
              </p:cNvPr>
              <p:cNvSpPr txBox="1"/>
              <p:nvPr/>
            </p:nvSpPr>
            <p:spPr>
              <a:xfrm>
                <a:off x="7652424" y="2193230"/>
                <a:ext cx="209908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ru-RU" sz="9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Roboto" pitchFamily="2" charset="0"/>
                    <a:cs typeface="Arial" panose="020B0604020202020204" pitchFamily="34" charset="0"/>
                  </a:rPr>
                  <a:t>ПОБЕДИТЕЛЬ</a:t>
                </a:r>
                <a:r>
                  <a:rPr lang="ru-RU" sz="9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Roboto" pitchFamily="2" charset="0"/>
                    <a:cs typeface="Arial" panose="020B0604020202020204" pitchFamily="34" charset="0"/>
                  </a:rPr>
                  <a:t> В НОМИНАЦИИ </a:t>
                </a:r>
                <a:r>
                  <a:rPr lang="ru-RU" sz="9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«ЦИФРОВЫЕ РЕШЕНИЯ</a:t>
                </a:r>
                <a:r>
                  <a:rPr lang="en-US" sz="9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ru-RU" sz="9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ДЛЯ ЗДРАВООХРАНЕНИЯ»  </a:t>
                </a:r>
                <a:endParaRPr lang="en-GB" sz="9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Roboto" pitchFamily="2" charset="0"/>
                  <a:cs typeface="Arial" panose="020B0604020202020204" pitchFamily="34" charset="0"/>
                </a:endParaRPr>
              </a:p>
              <a:p>
                <a:endParaRPr lang="ru-RU" sz="9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9" name="Прямоугольник: скругленные углы 108">
                <a:extLst>
                  <a:ext uri="{FF2B5EF4-FFF2-40B4-BE49-F238E27FC236}">
                    <a16:creationId xmlns:a16="http://schemas.microsoft.com/office/drawing/2014/main" id="{312FEE47-5112-4C5A-9ECC-3083AEF18C56}"/>
                  </a:ext>
                </a:extLst>
              </p:cNvPr>
              <p:cNvSpPr/>
              <p:nvPr/>
            </p:nvSpPr>
            <p:spPr>
              <a:xfrm>
                <a:off x="7648956" y="1097280"/>
                <a:ext cx="1943100" cy="1867198"/>
              </a:xfrm>
              <a:prstGeom prst="roundRect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B7497E3-0056-4A2E-9163-728B70F0C951}"/>
              </a:ext>
            </a:extLst>
          </p:cNvPr>
          <p:cNvGrpSpPr/>
          <p:nvPr/>
        </p:nvGrpSpPr>
        <p:grpSpPr>
          <a:xfrm>
            <a:off x="3959035" y="1057746"/>
            <a:ext cx="2120463" cy="1867198"/>
            <a:chOff x="3972697" y="844478"/>
            <a:chExt cx="2120463" cy="1867198"/>
          </a:xfrm>
        </p:grpSpPr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51C59906-3CDF-494C-A9D1-1298B19689DF}"/>
                </a:ext>
              </a:extLst>
            </p:cNvPr>
            <p:cNvGrpSpPr/>
            <p:nvPr/>
          </p:nvGrpSpPr>
          <p:grpSpPr>
            <a:xfrm>
              <a:off x="3972697" y="844478"/>
              <a:ext cx="2120463" cy="1867198"/>
              <a:chOff x="7648956" y="1097280"/>
              <a:chExt cx="2120463" cy="1867198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7B87A10-512B-404D-BC2B-F0A4B71220FE}"/>
                  </a:ext>
                </a:extLst>
              </p:cNvPr>
              <p:cNvSpPr txBox="1"/>
              <p:nvPr/>
            </p:nvSpPr>
            <p:spPr>
              <a:xfrm>
                <a:off x="7670334" y="2244028"/>
                <a:ext cx="209908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ru-RU" sz="9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Roboto" pitchFamily="2" charset="0"/>
                    <a:cs typeface="Arial" panose="020B0604020202020204" pitchFamily="34" charset="0"/>
                  </a:rPr>
                  <a:t>ПОБЕДИТЕЛЬ</a:t>
                </a:r>
                <a:r>
                  <a:rPr lang="en-US" sz="9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Roboto" pitchFamily="2" charset="0"/>
                    <a:cs typeface="Arial" panose="020B0604020202020204" pitchFamily="34" charset="0"/>
                  </a:rPr>
                  <a:t> </a:t>
                </a:r>
                <a:r>
                  <a:rPr lang="ru-RU" sz="900" b="1" dirty="0">
                    <a:solidFill>
                      <a:srgbClr val="002060"/>
                    </a:solidFill>
                  </a:rPr>
                  <a:t>научно-технологических проектов «ТЕХНОЛОГИИ УМНОЙ КЛИНИКИ»</a:t>
                </a:r>
                <a:endParaRPr lang="en-GB" sz="900" dirty="0">
                  <a:solidFill>
                    <a:srgbClr val="002060"/>
                  </a:solidFill>
                  <a:latin typeface="Arial" panose="020B0604020202020204" pitchFamily="34" charset="0"/>
                  <a:ea typeface="Roboto" pitchFamily="2" charset="0"/>
                  <a:cs typeface="Arial" panose="020B0604020202020204" pitchFamily="34" charset="0"/>
                </a:endParaRPr>
              </a:p>
              <a:p>
                <a:endParaRPr lang="ru-RU" sz="9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1" name="Прямоугольник: скругленные углы 70">
                <a:extLst>
                  <a:ext uri="{FF2B5EF4-FFF2-40B4-BE49-F238E27FC236}">
                    <a16:creationId xmlns:a16="http://schemas.microsoft.com/office/drawing/2014/main" id="{C4C268CC-8DF9-4BF1-BE9E-56FCABC7DE11}"/>
                  </a:ext>
                </a:extLst>
              </p:cNvPr>
              <p:cNvSpPr/>
              <p:nvPr/>
            </p:nvSpPr>
            <p:spPr>
              <a:xfrm>
                <a:off x="7648956" y="1097280"/>
                <a:ext cx="1943100" cy="1867198"/>
              </a:xfrm>
              <a:prstGeom prst="roundRect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B884E144-7D6B-4D90-8725-0E8D7F96E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0704" y="1089985"/>
              <a:ext cx="1481555" cy="773372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41CE8AD5-E3CB-447A-A5AC-4286F7796D74}"/>
              </a:ext>
            </a:extLst>
          </p:cNvPr>
          <p:cNvGrpSpPr/>
          <p:nvPr/>
        </p:nvGrpSpPr>
        <p:grpSpPr>
          <a:xfrm>
            <a:off x="9283881" y="2998280"/>
            <a:ext cx="2042278" cy="1964754"/>
            <a:chOff x="9313998" y="2915117"/>
            <a:chExt cx="2042278" cy="1964754"/>
          </a:xfrm>
        </p:grpSpPr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B953CCD8-85A3-4A44-A4B3-E05F08795738}"/>
                </a:ext>
              </a:extLst>
            </p:cNvPr>
            <p:cNvGrpSpPr/>
            <p:nvPr/>
          </p:nvGrpSpPr>
          <p:grpSpPr>
            <a:xfrm>
              <a:off x="9313998" y="2915117"/>
              <a:ext cx="2042278" cy="1964754"/>
              <a:chOff x="8551282" y="1220866"/>
              <a:chExt cx="2042278" cy="1964754"/>
            </a:xfrm>
          </p:grpSpPr>
          <p:grpSp>
            <p:nvGrpSpPr>
              <p:cNvPr id="113" name="Группа 112">
                <a:extLst>
                  <a:ext uri="{FF2B5EF4-FFF2-40B4-BE49-F238E27FC236}">
                    <a16:creationId xmlns:a16="http://schemas.microsoft.com/office/drawing/2014/main" id="{EE339C73-6A40-4B76-ADF6-A62A5D8D3883}"/>
                  </a:ext>
                </a:extLst>
              </p:cNvPr>
              <p:cNvGrpSpPr/>
              <p:nvPr/>
            </p:nvGrpSpPr>
            <p:grpSpPr>
              <a:xfrm>
                <a:off x="8551282" y="1220866"/>
                <a:ext cx="1943100" cy="1964754"/>
                <a:chOff x="7648956" y="1097280"/>
                <a:chExt cx="1943100" cy="1964754"/>
              </a:xfrm>
            </p:grpSpPr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05971E96-F974-4A29-9DF9-661FC368480D}"/>
                    </a:ext>
                  </a:extLst>
                </p:cNvPr>
                <p:cNvSpPr txBox="1"/>
                <p:nvPr/>
              </p:nvSpPr>
              <p:spPr>
                <a:xfrm>
                  <a:off x="7906342" y="2277204"/>
                  <a:ext cx="1507118" cy="7848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900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 МЕСТО конкурса </a:t>
                  </a:r>
                  <a:r>
                    <a:rPr lang="ru-RU" sz="900" b="1" dirty="0">
                      <a:solidFill>
                        <a:srgbClr val="002060"/>
                      </a:solidFill>
                    </a:rPr>
                    <a:t>«БЕЗОПАСНОСТЬ МЕДИЦИНСКИХ ИЗДЕЛИЙ - НА БЛАГО ЛЮДЕЙ»</a:t>
                  </a:r>
                </a:p>
                <a:p>
                  <a:endParaRPr lang="ru-RU" sz="9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17" name="Прямоугольник: скругленные углы 116">
                  <a:extLst>
                    <a:ext uri="{FF2B5EF4-FFF2-40B4-BE49-F238E27FC236}">
                      <a16:creationId xmlns:a16="http://schemas.microsoft.com/office/drawing/2014/main" id="{E49156D4-F4E1-4AD1-AB8C-F1C6BFC28047}"/>
                    </a:ext>
                  </a:extLst>
                </p:cNvPr>
                <p:cNvSpPr/>
                <p:nvPr/>
              </p:nvSpPr>
              <p:spPr>
                <a:xfrm>
                  <a:off x="7648956" y="1097280"/>
                  <a:ext cx="1943100" cy="1867198"/>
                </a:xfrm>
                <a:prstGeom prst="roundRect">
                  <a:avLst/>
                </a:prstGeom>
                <a:no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6FD2184E-152A-4F92-9FDB-114BC92F9DF6}"/>
                  </a:ext>
                </a:extLst>
              </p:cNvPr>
              <p:cNvSpPr txBox="1"/>
              <p:nvPr/>
            </p:nvSpPr>
            <p:spPr>
              <a:xfrm>
                <a:off x="8568234" y="2195870"/>
                <a:ext cx="202532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Организатор РОСЗДРАВНАДЗОР</a:t>
                </a:r>
              </a:p>
            </p:txBody>
          </p:sp>
        </p:grp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C6D15D00-6705-4CE3-9496-B37C89C22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8813" y="3069192"/>
              <a:ext cx="1166571" cy="839931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95DEA22E-500A-41CD-AF98-EC36E0B2AEF5}"/>
              </a:ext>
            </a:extLst>
          </p:cNvPr>
          <p:cNvGrpSpPr/>
          <p:nvPr/>
        </p:nvGrpSpPr>
        <p:grpSpPr>
          <a:xfrm>
            <a:off x="9273933" y="4908492"/>
            <a:ext cx="1943100" cy="1867198"/>
            <a:chOff x="7648956" y="1097280"/>
            <a:chExt cx="1943100" cy="1867198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6853492-BEA0-473E-9B16-63691C213A8F}"/>
                </a:ext>
              </a:extLst>
            </p:cNvPr>
            <p:cNvSpPr txBox="1"/>
            <p:nvPr/>
          </p:nvSpPr>
          <p:spPr>
            <a:xfrm>
              <a:off x="7847286" y="2267844"/>
              <a:ext cx="15071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ФИНАЛИСТ КОНКУРСА </a:t>
              </a:r>
              <a:endParaRPr lang="ru-RU" sz="900" b="1" dirty="0">
                <a:solidFill>
                  <a:srgbClr val="002060"/>
                </a:solidFill>
              </a:endParaRPr>
            </a:p>
            <a:p>
              <a:endParaRPr lang="ru-RU" sz="900" b="1" dirty="0">
                <a:solidFill>
                  <a:srgbClr val="002060"/>
                </a:solidFill>
              </a:endParaRPr>
            </a:p>
          </p:txBody>
        </p:sp>
        <p:sp>
          <p:nvSpPr>
            <p:cNvPr id="122" name="Прямоугольник: скругленные углы 121">
              <a:extLst>
                <a:ext uri="{FF2B5EF4-FFF2-40B4-BE49-F238E27FC236}">
                  <a16:creationId xmlns:a16="http://schemas.microsoft.com/office/drawing/2014/main" id="{0FD9DA22-1318-4FA2-B8C5-DDBEAEF9D276}"/>
                </a:ext>
              </a:extLst>
            </p:cNvPr>
            <p:cNvSpPr/>
            <p:nvPr/>
          </p:nvSpPr>
          <p:spPr>
            <a:xfrm>
              <a:off x="7648956" y="1097280"/>
              <a:ext cx="1943100" cy="1867198"/>
            </a:xfrm>
            <a:prstGeom prst="round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66" name="Таблица 65">
            <a:extLst>
              <a:ext uri="{FF2B5EF4-FFF2-40B4-BE49-F238E27FC236}">
                <a16:creationId xmlns:a16="http://schemas.microsoft.com/office/drawing/2014/main" id="{40B97E05-B8EB-4360-BDED-46151595AB96}"/>
              </a:ext>
            </a:extLst>
          </p:cNvPr>
          <p:cNvGraphicFramePr>
            <a:graphicFrameLocks noGrp="1"/>
          </p:cNvGraphicFramePr>
          <p:nvPr/>
        </p:nvGraphicFramePr>
        <p:xfrm>
          <a:off x="9514128" y="6295261"/>
          <a:ext cx="1478915" cy="1694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8915">
                  <a:extLst>
                    <a:ext uri="{9D8B030D-6E8A-4147-A177-3AD203B41FA5}">
                      <a16:colId xmlns:a16="http://schemas.microsoft.com/office/drawing/2014/main" val="9953912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Patents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Power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2020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2830762"/>
                  </a:ext>
                </a:extLst>
              </a:tr>
            </a:tbl>
          </a:graphicData>
        </a:graphic>
      </p:graphicFrame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8FCF0D33-C2DE-4EB8-8FF6-42A8459BBC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010" y="5265892"/>
            <a:ext cx="1429489" cy="242943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C9DD2927-C9B4-4B99-BE77-EAC6B60AB9F4}"/>
              </a:ext>
            </a:extLst>
          </p:cNvPr>
          <p:cNvSpPr txBox="1"/>
          <p:nvPr/>
        </p:nvSpPr>
        <p:spPr>
          <a:xfrm>
            <a:off x="9484727" y="5548316"/>
            <a:ext cx="311748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Организаторы: </a:t>
            </a:r>
            <a:r>
              <a:rPr lang="ru-RU" sz="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Bayer</a:t>
            </a: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</a:t>
            </a:r>
          </a:p>
          <a:p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Центр интеллектуальной</a:t>
            </a:r>
          </a:p>
          <a:p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собственности «Сколково»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2E1BC-487A-7E43-B796-C0AF7B1B7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Победы</a:t>
            </a:r>
            <a:r>
              <a:rPr lang="ru-RU" dirty="0"/>
              <a:t> 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2983272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C124609-25F2-4596-BD48-3E734123CD35}"/>
              </a:ext>
            </a:extLst>
          </p:cNvPr>
          <p:cNvSpPr/>
          <p:nvPr/>
        </p:nvSpPr>
        <p:spPr>
          <a:xfrm>
            <a:off x="2" y="0"/>
            <a:ext cx="3197960" cy="6858000"/>
          </a:xfrm>
          <a:prstGeom prst="rect">
            <a:avLst/>
          </a:prstGeom>
          <a:solidFill>
            <a:srgbClr val="2BACBB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 </a:t>
            </a:r>
            <a:endParaRPr lang="ru-RU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2342" y="486791"/>
            <a:ext cx="2952750" cy="6477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КОМАНДА</a:t>
            </a:r>
            <a:br>
              <a:rPr lang="ru-RU" sz="3200" dirty="0">
                <a:solidFill>
                  <a:srgbClr val="0A467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</a:br>
            <a:r>
              <a:rPr lang="ru-RU" sz="2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 </a:t>
            </a:r>
            <a:r>
              <a:rPr lang="ru-RU" sz="2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Коллектив профессионалов в области медицины и IT</a:t>
            </a:r>
            <a:endParaRPr lang="ru-RU" sz="3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C76495-BFE3-4473-BBFB-6B65BC23A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871" y="802188"/>
            <a:ext cx="1260000" cy="1286390"/>
          </a:xfrm>
          <a:prstGeom prst="rect">
            <a:avLst/>
          </a:prstGeom>
        </p:spPr>
      </p:pic>
      <p:pic>
        <p:nvPicPr>
          <p:cNvPr id="15" name="Рисунок 6">
            <a:extLst>
              <a:ext uri="{FF2B5EF4-FFF2-40B4-BE49-F238E27FC236}">
                <a16:creationId xmlns:a16="http://schemas.microsoft.com/office/drawing/2014/main" id="{E812081D-7EE9-47F5-92E5-A10B1DCCE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73" y="817332"/>
            <a:ext cx="126000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D2D1E2C-CF7C-485B-BE89-09A9EE697983}"/>
              </a:ext>
            </a:extLst>
          </p:cNvPr>
          <p:cNvSpPr/>
          <p:nvPr/>
        </p:nvSpPr>
        <p:spPr>
          <a:xfrm>
            <a:off x="8657437" y="2173930"/>
            <a:ext cx="229550" cy="3127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32" dirty="0"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</a:p>
        </p:txBody>
      </p:sp>
      <p:pic>
        <p:nvPicPr>
          <p:cNvPr id="17" name="Рисунок 9">
            <a:extLst>
              <a:ext uri="{FF2B5EF4-FFF2-40B4-BE49-F238E27FC236}">
                <a16:creationId xmlns:a16="http://schemas.microsoft.com/office/drawing/2014/main" id="{FF40DD1E-5524-4E55-B294-2D71BE038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30" y="810641"/>
            <a:ext cx="126000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0">
            <a:extLst>
              <a:ext uri="{FF2B5EF4-FFF2-40B4-BE49-F238E27FC236}">
                <a16:creationId xmlns:a16="http://schemas.microsoft.com/office/drawing/2014/main" id="{395B46D9-45CE-4B37-83AE-261498AB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624" y="808685"/>
            <a:ext cx="126000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8DA808-610E-49DD-9BB9-F34B51B8DECC}"/>
              </a:ext>
            </a:extLst>
          </p:cNvPr>
          <p:cNvSpPr txBox="1"/>
          <p:nvPr/>
        </p:nvSpPr>
        <p:spPr>
          <a:xfrm>
            <a:off x="3282312" y="2777251"/>
            <a:ext cx="5601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A4674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ЭКСПЕРТЫ</a:t>
            </a:r>
          </a:p>
        </p:txBody>
      </p:sp>
      <p:sp>
        <p:nvSpPr>
          <p:cNvPr id="26" name="Стрелка: пятиугольник 25">
            <a:extLst>
              <a:ext uri="{FF2B5EF4-FFF2-40B4-BE49-F238E27FC236}">
                <a16:creationId xmlns:a16="http://schemas.microsoft.com/office/drawing/2014/main" id="{F01F99AC-980C-4F4E-A7AE-E9B70E266F47}"/>
              </a:ext>
            </a:extLst>
          </p:cNvPr>
          <p:cNvSpPr/>
          <p:nvPr/>
        </p:nvSpPr>
        <p:spPr>
          <a:xfrm>
            <a:off x="3317177" y="3281786"/>
            <a:ext cx="8467453" cy="123181"/>
          </a:xfrm>
          <a:prstGeom prst="homePlate">
            <a:avLst/>
          </a:prstGeom>
          <a:solidFill>
            <a:srgbClr val="2BA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92F90FE-228A-43E6-A64E-F5B5FA7052F7}"/>
              </a:ext>
            </a:extLst>
          </p:cNvPr>
          <p:cNvGrpSpPr/>
          <p:nvPr/>
        </p:nvGrpSpPr>
        <p:grpSpPr>
          <a:xfrm>
            <a:off x="9929141" y="3519415"/>
            <a:ext cx="1236456" cy="1238704"/>
            <a:chOff x="6845415" y="3449465"/>
            <a:chExt cx="927342" cy="929028"/>
          </a:xfrm>
        </p:grpSpPr>
        <p:pic>
          <p:nvPicPr>
            <p:cNvPr id="31" name="Рисунок 11">
              <a:extLst>
                <a:ext uri="{FF2B5EF4-FFF2-40B4-BE49-F238E27FC236}">
                  <a16:creationId xmlns:a16="http://schemas.microsoft.com/office/drawing/2014/main" id="{02B231EA-E990-4C78-9893-54C1CD83C0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5415" y="3449465"/>
              <a:ext cx="927342" cy="927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510A41CC-27F5-43C0-BB78-3A481A2C3FC3}"/>
                </a:ext>
              </a:extLst>
            </p:cNvPr>
            <p:cNvSpPr/>
            <p:nvPr/>
          </p:nvSpPr>
          <p:spPr>
            <a:xfrm>
              <a:off x="6861111" y="3455332"/>
              <a:ext cx="911646" cy="923161"/>
            </a:xfrm>
            <a:prstGeom prst="ellipse">
              <a:avLst/>
            </a:prstGeom>
            <a:noFill/>
            <a:ln w="412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33" name="Прямоугольник 19">
            <a:extLst>
              <a:ext uri="{FF2B5EF4-FFF2-40B4-BE49-F238E27FC236}">
                <a16:creationId xmlns:a16="http://schemas.microsoft.com/office/drawing/2014/main" id="{F1A769FE-097F-4587-B12D-5EFC56D20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492" y="4900166"/>
            <a:ext cx="1920213" cy="6258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67" dirty="0">
                <a:solidFill>
                  <a:schemeClr val="tx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Татьяна Кузнецова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>
                <a:solidFill>
                  <a:schemeClr val="tx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доктор медицинских наук</a:t>
            </a:r>
            <a:endParaRPr lang="en-US" altLang="ru-RU" sz="800" dirty="0">
              <a:solidFill>
                <a:schemeClr val="tx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sz="800" dirty="0">
              <a:solidFill>
                <a:schemeClr val="tx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800" dirty="0">
              <a:solidFill>
                <a:schemeClr val="tx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19">
            <a:extLst>
              <a:ext uri="{FF2B5EF4-FFF2-40B4-BE49-F238E27FC236}">
                <a16:creationId xmlns:a16="http://schemas.microsoft.com/office/drawing/2014/main" id="{189358EA-DEA8-4866-AF37-DB843FA5D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511" y="4905131"/>
            <a:ext cx="1803661" cy="379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67" dirty="0">
                <a:solidFill>
                  <a:schemeClr val="tx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Сергей Токарев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>
                <a:solidFill>
                  <a:schemeClr val="tx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доктор медицинских наук</a:t>
            </a:r>
          </a:p>
        </p:txBody>
      </p:sp>
      <p:sp>
        <p:nvSpPr>
          <p:cNvPr id="35" name="Прямоугольник 19">
            <a:extLst>
              <a:ext uri="{FF2B5EF4-FFF2-40B4-BE49-F238E27FC236}">
                <a16:creationId xmlns:a16="http://schemas.microsoft.com/office/drawing/2014/main" id="{0E9D186C-3CFC-4C76-B0CC-73112CD8B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9625" y="4904907"/>
            <a:ext cx="1803661" cy="379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67" dirty="0">
                <a:solidFill>
                  <a:schemeClr val="tx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Александр Рогов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>
                <a:solidFill>
                  <a:schemeClr val="tx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доктор технических наук</a:t>
            </a:r>
          </a:p>
        </p:txBody>
      </p:sp>
      <p:sp>
        <p:nvSpPr>
          <p:cNvPr id="36" name="Прямоугольник 19">
            <a:extLst>
              <a:ext uri="{FF2B5EF4-FFF2-40B4-BE49-F238E27FC236}">
                <a16:creationId xmlns:a16="http://schemas.microsoft.com/office/drawing/2014/main" id="{0BD9A720-82FA-4AEE-B25B-F5CEB2DA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235" y="4904907"/>
            <a:ext cx="1803661" cy="379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67" dirty="0">
                <a:solidFill>
                  <a:schemeClr val="tx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Александр Ившин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>
                <a:solidFill>
                  <a:schemeClr val="tx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кандидат медицинских наук</a:t>
            </a:r>
          </a:p>
        </p:txBody>
      </p:sp>
      <p:sp>
        <p:nvSpPr>
          <p:cNvPr id="37" name="Прямоугольник 19">
            <a:extLst>
              <a:ext uri="{FF2B5EF4-FFF2-40B4-BE49-F238E27FC236}">
                <a16:creationId xmlns:a16="http://schemas.microsoft.com/office/drawing/2014/main" id="{EBF20584-E595-40CB-A4B9-601DD0A86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2340" y="4904907"/>
            <a:ext cx="2195123" cy="379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67" dirty="0">
                <a:solidFill>
                  <a:schemeClr val="tx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Игорь Корсаков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>
                <a:solidFill>
                  <a:schemeClr val="tx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кандидат физико-технических наук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FAD6B77-4760-3742-A6F6-1E965E452467}"/>
              </a:ext>
            </a:extLst>
          </p:cNvPr>
          <p:cNvGrpSpPr/>
          <p:nvPr/>
        </p:nvGrpSpPr>
        <p:grpSpPr>
          <a:xfrm>
            <a:off x="8243800" y="3551756"/>
            <a:ext cx="1215528" cy="1230881"/>
            <a:chOff x="8243800" y="4115523"/>
            <a:chExt cx="1215528" cy="1230881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8BBA9E1-2930-4422-B3D0-1AB523972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3015" y="4188117"/>
              <a:ext cx="977097" cy="1056117"/>
            </a:xfrm>
            <a:prstGeom prst="rect">
              <a:avLst/>
            </a:prstGeom>
          </p:spPr>
        </p:pic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B70BE11E-A8E2-4C9F-AEA1-62015684B333}"/>
                </a:ext>
              </a:extLst>
            </p:cNvPr>
            <p:cNvSpPr/>
            <p:nvPr/>
          </p:nvSpPr>
          <p:spPr>
            <a:xfrm>
              <a:off x="8243800" y="4115523"/>
              <a:ext cx="1215528" cy="1230881"/>
            </a:xfrm>
            <a:prstGeom prst="ellipse">
              <a:avLst/>
            </a:prstGeom>
            <a:noFill/>
            <a:ln w="412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8A2BF31-A427-4D25-9545-20EEE3318C51}"/>
              </a:ext>
            </a:extLst>
          </p:cNvPr>
          <p:cNvGrpSpPr/>
          <p:nvPr/>
        </p:nvGrpSpPr>
        <p:grpSpPr>
          <a:xfrm>
            <a:off x="6636977" y="3528912"/>
            <a:ext cx="1215528" cy="1268568"/>
            <a:chOff x="4263145" y="5397152"/>
            <a:chExt cx="1215528" cy="1263708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51117D4F-7B1B-4ACA-85D7-8AC2BEBE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261" y="5408564"/>
              <a:ext cx="1213248" cy="1252296"/>
            </a:xfrm>
            <a:prstGeom prst="rect">
              <a:avLst/>
            </a:prstGeom>
          </p:spPr>
        </p:pic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D4A65709-0C98-47F0-A6E3-C9EC484932CE}"/>
                </a:ext>
              </a:extLst>
            </p:cNvPr>
            <p:cNvSpPr/>
            <p:nvPr/>
          </p:nvSpPr>
          <p:spPr>
            <a:xfrm>
              <a:off x="4263145" y="5397152"/>
              <a:ext cx="1215528" cy="1230881"/>
            </a:xfrm>
            <a:prstGeom prst="ellipse">
              <a:avLst/>
            </a:prstGeom>
            <a:noFill/>
            <a:ln w="412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6367C15A-70CF-43F7-9F5A-08739F489895}"/>
              </a:ext>
            </a:extLst>
          </p:cNvPr>
          <p:cNvGrpSpPr/>
          <p:nvPr/>
        </p:nvGrpSpPr>
        <p:grpSpPr>
          <a:xfrm>
            <a:off x="5063617" y="3557082"/>
            <a:ext cx="1275452" cy="1268568"/>
            <a:chOff x="3362601" y="3645080"/>
            <a:chExt cx="956589" cy="951426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AA0DE14-9F42-4AF3-BFC8-5E92F6643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601" y="3645080"/>
              <a:ext cx="956589" cy="951426"/>
            </a:xfrm>
            <a:prstGeom prst="rect">
              <a:avLst/>
            </a:prstGeom>
          </p:spPr>
        </p:pic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415D6DA1-7753-4267-B142-165A8CE7C277}"/>
                </a:ext>
              </a:extLst>
            </p:cNvPr>
            <p:cNvSpPr/>
            <p:nvPr/>
          </p:nvSpPr>
          <p:spPr>
            <a:xfrm>
              <a:off x="3385072" y="3663756"/>
              <a:ext cx="911646" cy="923161"/>
            </a:xfrm>
            <a:prstGeom prst="ellipse">
              <a:avLst/>
            </a:prstGeom>
            <a:noFill/>
            <a:ln w="412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0055526-D94A-8940-B338-53715CA32AD9}"/>
              </a:ext>
            </a:extLst>
          </p:cNvPr>
          <p:cNvGrpSpPr/>
          <p:nvPr/>
        </p:nvGrpSpPr>
        <p:grpSpPr>
          <a:xfrm>
            <a:off x="3601104" y="3580989"/>
            <a:ext cx="1215528" cy="1238616"/>
            <a:chOff x="3601104" y="4144756"/>
            <a:chExt cx="1215528" cy="1238616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D190FD1F-BD50-4456-B736-0EC0B441A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6409" y="4144756"/>
              <a:ext cx="1186381" cy="1220755"/>
            </a:xfrm>
            <a:prstGeom prst="rect">
              <a:avLst/>
            </a:prstGeom>
            <a:ln>
              <a:noFill/>
            </a:ln>
          </p:spPr>
        </p:pic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98CD768-5F50-45DF-A67A-2D1940053991}"/>
                </a:ext>
              </a:extLst>
            </p:cNvPr>
            <p:cNvSpPr/>
            <p:nvPr/>
          </p:nvSpPr>
          <p:spPr>
            <a:xfrm>
              <a:off x="3601104" y="4152491"/>
              <a:ext cx="1215528" cy="1230881"/>
            </a:xfrm>
            <a:prstGeom prst="ellipse">
              <a:avLst/>
            </a:prstGeom>
            <a:noFill/>
            <a:ln w="412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7F5ED850-9499-4747-8C30-9CC7C33297A9}"/>
              </a:ext>
            </a:extLst>
          </p:cNvPr>
          <p:cNvSpPr txBox="1"/>
          <p:nvPr/>
        </p:nvSpPr>
        <p:spPr>
          <a:xfrm>
            <a:off x="3245597" y="75613"/>
            <a:ext cx="5601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A4674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РУКОВОДСТВО</a:t>
            </a:r>
          </a:p>
        </p:txBody>
      </p:sp>
      <p:sp>
        <p:nvSpPr>
          <p:cNvPr id="49" name="Стрелка: пятиугольник 48">
            <a:extLst>
              <a:ext uri="{FF2B5EF4-FFF2-40B4-BE49-F238E27FC236}">
                <a16:creationId xmlns:a16="http://schemas.microsoft.com/office/drawing/2014/main" id="{77DD96DD-A780-4833-8986-2FB5CEA1C602}"/>
              </a:ext>
            </a:extLst>
          </p:cNvPr>
          <p:cNvSpPr/>
          <p:nvPr/>
        </p:nvSpPr>
        <p:spPr>
          <a:xfrm>
            <a:off x="3245596" y="575654"/>
            <a:ext cx="8539035" cy="79745"/>
          </a:xfrm>
          <a:prstGeom prst="homePlate">
            <a:avLst/>
          </a:prstGeom>
          <a:solidFill>
            <a:srgbClr val="2BA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1C74FB1-27C5-5F4A-9863-AAD7C18AFCC4}"/>
              </a:ext>
            </a:extLst>
          </p:cNvPr>
          <p:cNvGrpSpPr/>
          <p:nvPr/>
        </p:nvGrpSpPr>
        <p:grpSpPr>
          <a:xfrm>
            <a:off x="8549256" y="2221796"/>
            <a:ext cx="1765927" cy="688337"/>
            <a:chOff x="8549256" y="2221796"/>
            <a:chExt cx="1765927" cy="688337"/>
          </a:xfrm>
        </p:grpSpPr>
        <p:sp>
          <p:nvSpPr>
            <p:cNvPr id="52" name="Прямоугольник 19">
              <a:extLst>
                <a:ext uri="{FF2B5EF4-FFF2-40B4-BE49-F238E27FC236}">
                  <a16:creationId xmlns:a16="http://schemas.microsoft.com/office/drawing/2014/main" id="{B5D25BAA-AC36-4EC6-B786-B7939D07C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9256" y="2221796"/>
              <a:ext cx="1765927" cy="2565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67" dirty="0">
                  <a:solidFill>
                    <a:schemeClr val="tx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Денис Гаврилов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20728212-DC6C-4021-816F-66FCC107706E}"/>
                </a:ext>
              </a:extLst>
            </p:cNvPr>
            <p:cNvSpPr/>
            <p:nvPr/>
          </p:nvSpPr>
          <p:spPr>
            <a:xfrm>
              <a:off x="8663389" y="2448468"/>
              <a:ext cx="155288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800" dirty="0">
                  <a:solidFill>
                    <a:schemeClr val="tx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Руководитель </a:t>
              </a:r>
              <a:br>
                <a:rPr lang="ru-RU" altLang="ru-RU" sz="800" dirty="0">
                  <a:solidFill>
                    <a:schemeClr val="tx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</a:br>
              <a:r>
                <a:rPr lang="ru-RU" altLang="ru-RU" sz="800" dirty="0">
                  <a:solidFill>
                    <a:schemeClr val="tx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медицинского </a:t>
              </a:r>
              <a:br>
                <a:rPr lang="ru-RU" altLang="ru-RU" sz="800" dirty="0">
                  <a:solidFill>
                    <a:schemeClr val="tx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</a:br>
              <a:r>
                <a:rPr lang="ru-RU" altLang="ru-RU" sz="800" dirty="0">
                  <a:solidFill>
                    <a:schemeClr val="tx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направления</a:t>
              </a:r>
              <a:endParaRPr lang="ru-RU" sz="800" dirty="0">
                <a:solidFill>
                  <a:schemeClr val="tx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AA5CB9F-90C0-974B-95A4-1A86510672D0}"/>
              </a:ext>
            </a:extLst>
          </p:cNvPr>
          <p:cNvGrpSpPr/>
          <p:nvPr/>
        </p:nvGrpSpPr>
        <p:grpSpPr>
          <a:xfrm>
            <a:off x="5924141" y="2217846"/>
            <a:ext cx="1600579" cy="439673"/>
            <a:chOff x="6184269" y="2217846"/>
            <a:chExt cx="1600579" cy="439673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B7782ED-D32B-4491-B710-9F85AF41F644}"/>
                </a:ext>
              </a:extLst>
            </p:cNvPr>
            <p:cNvSpPr txBox="1"/>
            <p:nvPr/>
          </p:nvSpPr>
          <p:spPr>
            <a:xfrm>
              <a:off x="6303337" y="2217846"/>
              <a:ext cx="1395513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chemeClr val="tx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Андрей </a:t>
              </a:r>
              <a:r>
                <a:rPr lang="ru-RU" altLang="ru-RU" sz="1050" dirty="0" err="1">
                  <a:solidFill>
                    <a:schemeClr val="tx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Саликов</a:t>
              </a:r>
              <a:endParaRPr lang="ru-RU" altLang="ru-RU" sz="1050" dirty="0">
                <a:solidFill>
                  <a:schemeClr val="tx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2A0F78A0-42C9-4701-846E-7114DBB69FE8}"/>
                </a:ext>
              </a:extLst>
            </p:cNvPr>
            <p:cNvSpPr/>
            <p:nvPr/>
          </p:nvSpPr>
          <p:spPr>
            <a:xfrm>
              <a:off x="6184269" y="2442075"/>
              <a:ext cx="160057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Коммерческий директор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73F3C2E-5DD8-F84C-9C4E-3E8DE58B2BA0}"/>
              </a:ext>
            </a:extLst>
          </p:cNvPr>
          <p:cNvGrpSpPr/>
          <p:nvPr/>
        </p:nvGrpSpPr>
        <p:grpSpPr>
          <a:xfrm>
            <a:off x="4568473" y="2215209"/>
            <a:ext cx="1600579" cy="445498"/>
            <a:chOff x="4757723" y="2224200"/>
            <a:chExt cx="1600579" cy="445498"/>
          </a:xfrm>
        </p:grpSpPr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6B4FEF85-75E7-4DED-B141-AE66DC13FF41}"/>
                </a:ext>
              </a:extLst>
            </p:cNvPr>
            <p:cNvSpPr/>
            <p:nvPr/>
          </p:nvSpPr>
          <p:spPr>
            <a:xfrm>
              <a:off x="4833981" y="2454254"/>
              <a:ext cx="1395514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800" dirty="0">
                  <a:solidFill>
                    <a:schemeClr val="tx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Директор по развитию</a:t>
              </a:r>
              <a:endParaRPr lang="ru-RU" sz="800" dirty="0">
                <a:solidFill>
                  <a:schemeClr val="tx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52E9D67-F258-46ED-9D9B-213C5527E5F2}"/>
                </a:ext>
              </a:extLst>
            </p:cNvPr>
            <p:cNvSpPr txBox="1"/>
            <p:nvPr/>
          </p:nvSpPr>
          <p:spPr>
            <a:xfrm>
              <a:off x="4757723" y="2224200"/>
              <a:ext cx="1600579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Александр Гусев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788C4D3-428C-4241-A8AF-426AE9713C08}"/>
              </a:ext>
            </a:extLst>
          </p:cNvPr>
          <p:cNvGrpSpPr/>
          <p:nvPr/>
        </p:nvGrpSpPr>
        <p:grpSpPr>
          <a:xfrm>
            <a:off x="3184913" y="2191415"/>
            <a:ext cx="1600579" cy="464673"/>
            <a:chOff x="3222686" y="2231049"/>
            <a:chExt cx="1600579" cy="464673"/>
          </a:xfrm>
        </p:grpSpPr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B90C78F8-8342-4013-8E3C-6DD0515EDEDA}"/>
                </a:ext>
              </a:extLst>
            </p:cNvPr>
            <p:cNvSpPr/>
            <p:nvPr/>
          </p:nvSpPr>
          <p:spPr>
            <a:xfrm>
              <a:off x="3222686" y="2480278"/>
              <a:ext cx="160057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Генеральный директор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7A869DA-4C9A-4588-8986-BBBED30887BF}"/>
                </a:ext>
              </a:extLst>
            </p:cNvPr>
            <p:cNvSpPr txBox="1"/>
            <p:nvPr/>
          </p:nvSpPr>
          <p:spPr>
            <a:xfrm>
              <a:off x="3276937" y="2231049"/>
              <a:ext cx="1529994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Роман Новицкий</a:t>
              </a:r>
              <a:endParaRPr lang="ru-RU" sz="105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305AC35-8722-4B1C-8F03-7B2E7F86C1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4036" y="816425"/>
            <a:ext cx="1260000" cy="1260000"/>
          </a:xfrm>
          <a:prstGeom prst="rect">
            <a:avLst/>
          </a:prstGeom>
        </p:spPr>
      </p:pic>
      <p:sp>
        <p:nvSpPr>
          <p:cNvPr id="63" name="Прямоугольник 19">
            <a:extLst>
              <a:ext uri="{FF2B5EF4-FFF2-40B4-BE49-F238E27FC236}">
                <a16:creationId xmlns:a16="http://schemas.microsoft.com/office/drawing/2014/main" id="{17397528-612C-4F11-B4EC-3E794ADEB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1536" y="2211944"/>
            <a:ext cx="1765927" cy="2539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50" dirty="0">
                <a:solidFill>
                  <a:schemeClr val="tx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Илья </a:t>
            </a:r>
            <a:r>
              <a:rPr lang="ru-RU" altLang="ru-RU" sz="1050" dirty="0" err="1">
                <a:solidFill>
                  <a:schemeClr val="tx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Гельзин</a:t>
            </a:r>
            <a:endParaRPr lang="ru-RU" altLang="ru-RU" sz="1050" dirty="0">
              <a:solidFill>
                <a:schemeClr val="tx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C14C7-8E54-4A0D-B040-9686662BB3D2}"/>
              </a:ext>
            </a:extLst>
          </p:cNvPr>
          <p:cNvSpPr txBox="1"/>
          <p:nvPr/>
        </p:nvSpPr>
        <p:spPr>
          <a:xfrm>
            <a:off x="10079748" y="244807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Руководитель </a:t>
            </a:r>
            <a:br>
              <a:rPr lang="ru-RU" sz="8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</a:br>
            <a:r>
              <a:rPr lang="ru-RU" sz="8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разработки </a:t>
            </a:r>
            <a:br>
              <a:rPr lang="ru-RU" sz="8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</a:br>
            <a:r>
              <a:rPr lang="ru-RU" sz="8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продукта</a:t>
            </a: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63B6D08A-174A-0B49-AC14-A46648E8C7C5}"/>
              </a:ext>
            </a:extLst>
          </p:cNvPr>
          <p:cNvSpPr txBox="1">
            <a:spLocks/>
          </p:cNvSpPr>
          <p:nvPr/>
        </p:nvSpPr>
        <p:spPr>
          <a:xfrm>
            <a:off x="102439" y="1644121"/>
            <a:ext cx="2952750" cy="5120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1. Основатели проекта – более 20 лет работы в сфере цифрового здравоохранения</a:t>
            </a:r>
          </a:p>
          <a:p>
            <a:pPr algn="l"/>
            <a:r>
              <a:rPr lang="ru-RU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2. Предыдущий проект основателей – компания К-МИС, один из ведущих разработчиков ИТ для здравоохранения в России. </a:t>
            </a:r>
          </a:p>
          <a:p>
            <a:pPr algn="l"/>
            <a:endParaRPr lang="ru-RU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  <a:p>
            <a:pPr algn="l"/>
            <a:r>
              <a:rPr lang="ru-RU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Достижения К-МИС:</a:t>
            </a:r>
          </a:p>
          <a:p>
            <a:pPr algn="l"/>
            <a:r>
              <a:rPr lang="ru-RU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1. В 2011 г. стали первой Российской компанией, прошедшей в США аттестацию на соответствие требованиям </a:t>
            </a:r>
            <a:r>
              <a:rPr lang="en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Health Integration Framework</a:t>
            </a:r>
            <a:endParaRPr lang="ru-RU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  <a:p>
            <a:pPr algn="l"/>
            <a:r>
              <a:rPr lang="ru-RU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2. В 2012 г. вышли в финал престижного международного конкурса </a:t>
            </a:r>
            <a:r>
              <a:rPr lang="en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IBM «Beacon Awards»</a:t>
            </a:r>
            <a:r>
              <a:rPr lang="ru-RU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 за разработки в сфере электронных медицинских карт: единственная Российская компания, кто пробилась в этом конкурсе в финал</a:t>
            </a:r>
          </a:p>
          <a:p>
            <a:pPr algn="l"/>
            <a:r>
              <a:rPr lang="ru-RU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3. В 2016 г. заняли 2е место по выручке и размеру клиентской базы в России  среди разработчиков в сфере информатизации здравоохранения (рейтинг </a:t>
            </a:r>
            <a:r>
              <a:rPr lang="en-US" sz="14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CNews</a:t>
            </a:r>
            <a:r>
              <a:rPr lang="ru-RU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)</a:t>
            </a:r>
          </a:p>
          <a:p>
            <a:pPr algn="l"/>
            <a:endParaRPr lang="ru-RU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50" name="Группа 1">
            <a:extLst>
              <a:ext uri="{FF2B5EF4-FFF2-40B4-BE49-F238E27FC236}">
                <a16:creationId xmlns:a16="http://schemas.microsoft.com/office/drawing/2014/main" id="{4844326B-32E2-3843-AAFE-B6AECAA1B004}"/>
              </a:ext>
            </a:extLst>
          </p:cNvPr>
          <p:cNvGrpSpPr>
            <a:grpSpLocks/>
          </p:cNvGrpSpPr>
          <p:nvPr/>
        </p:nvGrpSpPr>
        <p:grpSpPr bwMode="auto">
          <a:xfrm>
            <a:off x="3319970" y="5465431"/>
            <a:ext cx="1610785" cy="1015663"/>
            <a:chOff x="237479" y="1981147"/>
            <a:chExt cx="1609264" cy="1015121"/>
          </a:xfrm>
        </p:grpSpPr>
        <p:sp>
          <p:nvSpPr>
            <p:cNvPr id="51" name="Скругленный прямоугольник 50">
              <a:extLst>
                <a:ext uri="{FF2B5EF4-FFF2-40B4-BE49-F238E27FC236}">
                  <a16:creationId xmlns:a16="http://schemas.microsoft.com/office/drawing/2014/main" id="{0C467732-2653-DF4F-8A9B-8B7CFCB8E287}"/>
                </a:ext>
              </a:extLst>
            </p:cNvPr>
            <p:cNvSpPr/>
            <p:nvPr/>
          </p:nvSpPr>
          <p:spPr>
            <a:xfrm>
              <a:off x="237479" y="2067460"/>
              <a:ext cx="1609264" cy="924489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BA7220FE-CEB0-554B-925F-7AF41D312F99}"/>
                </a:ext>
              </a:extLst>
            </p:cNvPr>
            <p:cNvSpPr/>
            <p:nvPr/>
          </p:nvSpPr>
          <p:spPr>
            <a:xfrm>
              <a:off x="324140" y="1981147"/>
              <a:ext cx="1036483" cy="10151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6000" b="1" dirty="0">
                  <a:solidFill>
                    <a:srgbClr val="2CACBA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40</a:t>
              </a:r>
              <a:endParaRPr lang="en-US" sz="6000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CFF52D83-EE22-0344-91C2-BB11852B6B5B}"/>
              </a:ext>
            </a:extLst>
          </p:cNvPr>
          <p:cNvGrpSpPr/>
          <p:nvPr/>
        </p:nvGrpSpPr>
        <p:grpSpPr>
          <a:xfrm>
            <a:off x="4438378" y="5553567"/>
            <a:ext cx="3888432" cy="1180421"/>
            <a:chOff x="2116460" y="1260724"/>
            <a:chExt cx="3888432" cy="1180421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D58ADB30-5DAC-6145-B776-8423969DC317}"/>
                </a:ext>
              </a:extLst>
            </p:cNvPr>
            <p:cNvSpPr/>
            <p:nvPr/>
          </p:nvSpPr>
          <p:spPr>
            <a:xfrm>
              <a:off x="2138100" y="1272513"/>
              <a:ext cx="3069910" cy="11686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C174769F-EC38-2043-A78F-C2D835F6CC89}"/>
                </a:ext>
              </a:extLst>
            </p:cNvPr>
            <p:cNvSpPr/>
            <p:nvPr/>
          </p:nvSpPr>
          <p:spPr>
            <a:xfrm>
              <a:off x="2116460" y="1260724"/>
              <a:ext cx="388843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368BA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ЧЕЛОВЕК</a:t>
              </a:r>
              <a:endParaRPr lang="en-US" sz="2000" b="1" dirty="0">
                <a:solidFill>
                  <a:srgbClr val="368BA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2">
              <a:extLst>
                <a:ext uri="{FF2B5EF4-FFF2-40B4-BE49-F238E27FC236}">
                  <a16:creationId xmlns:a16="http://schemas.microsoft.com/office/drawing/2014/main" id="{19C679B2-A41F-114B-B72C-42D88BB444FA}"/>
                </a:ext>
              </a:extLst>
            </p:cNvPr>
            <p:cNvSpPr txBox="1"/>
            <p:nvPr/>
          </p:nvSpPr>
          <p:spPr>
            <a:xfrm>
              <a:off x="2135154" y="1576686"/>
              <a:ext cx="3284320" cy="3545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Штат компании, включая разработчиков и специалистов по искусственному интеллекту</a:t>
              </a:r>
            </a:p>
            <a:p>
              <a:pPr algn="ctr"/>
              <a:endParaRPr lang="ru-RU" sz="1600" b="1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Группа 1">
            <a:extLst>
              <a:ext uri="{FF2B5EF4-FFF2-40B4-BE49-F238E27FC236}">
                <a16:creationId xmlns:a16="http://schemas.microsoft.com/office/drawing/2014/main" id="{270BE119-ABA7-9C4D-8905-B89FB96F5809}"/>
              </a:ext>
            </a:extLst>
          </p:cNvPr>
          <p:cNvGrpSpPr>
            <a:grpSpLocks/>
          </p:cNvGrpSpPr>
          <p:nvPr/>
        </p:nvGrpSpPr>
        <p:grpSpPr bwMode="auto">
          <a:xfrm>
            <a:off x="7555778" y="5477220"/>
            <a:ext cx="1610785" cy="1015663"/>
            <a:chOff x="237479" y="1981147"/>
            <a:chExt cx="1609264" cy="1015121"/>
          </a:xfrm>
        </p:grpSpPr>
        <p:sp>
          <p:nvSpPr>
            <p:cNvPr id="68" name="Скругленный прямоугольник 67">
              <a:extLst>
                <a:ext uri="{FF2B5EF4-FFF2-40B4-BE49-F238E27FC236}">
                  <a16:creationId xmlns:a16="http://schemas.microsoft.com/office/drawing/2014/main" id="{54A88EE0-5297-1846-9D11-5A768392CE98}"/>
                </a:ext>
              </a:extLst>
            </p:cNvPr>
            <p:cNvSpPr/>
            <p:nvPr/>
          </p:nvSpPr>
          <p:spPr>
            <a:xfrm>
              <a:off x="237479" y="2067460"/>
              <a:ext cx="1609264" cy="924489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6D73D7D6-8DF4-4A4E-B36E-27EFA53F61DD}"/>
                </a:ext>
              </a:extLst>
            </p:cNvPr>
            <p:cNvSpPr/>
            <p:nvPr/>
          </p:nvSpPr>
          <p:spPr>
            <a:xfrm>
              <a:off x="324140" y="1981147"/>
              <a:ext cx="1036483" cy="10151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6000" b="1" dirty="0">
                  <a:solidFill>
                    <a:srgbClr val="2CACBA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60</a:t>
              </a:r>
              <a:endParaRPr lang="en-US" sz="6000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BA7D593C-70D8-0142-82FF-C5BF8EACD278}"/>
              </a:ext>
            </a:extLst>
          </p:cNvPr>
          <p:cNvGrpSpPr/>
          <p:nvPr/>
        </p:nvGrpSpPr>
        <p:grpSpPr>
          <a:xfrm>
            <a:off x="8674186" y="5565356"/>
            <a:ext cx="3888432" cy="1180421"/>
            <a:chOff x="2116460" y="1260724"/>
            <a:chExt cx="3888432" cy="1180421"/>
          </a:xfrm>
        </p:grpSpPr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16FFEABF-649D-6541-8A38-B5767B24FB61}"/>
                </a:ext>
              </a:extLst>
            </p:cNvPr>
            <p:cNvSpPr/>
            <p:nvPr/>
          </p:nvSpPr>
          <p:spPr>
            <a:xfrm>
              <a:off x="2138100" y="1272513"/>
              <a:ext cx="3294270" cy="11686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25C3BEF2-B0BB-2F4C-BB57-9D9EA044C031}"/>
                </a:ext>
              </a:extLst>
            </p:cNvPr>
            <p:cNvSpPr/>
            <p:nvPr/>
          </p:nvSpPr>
          <p:spPr>
            <a:xfrm>
              <a:off x="2116460" y="1260724"/>
              <a:ext cx="388843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368BA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ИНДЕКС ХИРША</a:t>
              </a:r>
              <a:endParaRPr lang="en-US" sz="2000" b="1" dirty="0">
                <a:solidFill>
                  <a:srgbClr val="368BA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2">
              <a:extLst>
                <a:ext uri="{FF2B5EF4-FFF2-40B4-BE49-F238E27FC236}">
                  <a16:creationId xmlns:a16="http://schemas.microsoft.com/office/drawing/2014/main" id="{A879B4BA-E8D8-2E4B-9E69-E0D5165D40A9}"/>
                </a:ext>
              </a:extLst>
            </p:cNvPr>
            <p:cNvSpPr txBox="1"/>
            <p:nvPr/>
          </p:nvSpPr>
          <p:spPr>
            <a:xfrm>
              <a:off x="2135154" y="1576686"/>
              <a:ext cx="3284320" cy="3545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Суммарное значение индекса </a:t>
              </a:r>
              <a:r>
                <a:rPr lang="ru-RU" sz="1400" dirty="0" err="1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Хирша</a:t>
              </a:r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 сотрудников команды</a:t>
              </a:r>
            </a:p>
            <a:p>
              <a:pPr algn="ctr"/>
              <a:endParaRPr lang="ru-RU" sz="1600" b="1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0F0CEC2-1168-084B-99B8-B6CC595258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2773" y="854656"/>
            <a:ext cx="1260000" cy="1213578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8A629FD-7781-8A4C-A059-F9D67CEE4F19}"/>
              </a:ext>
            </a:extLst>
          </p:cNvPr>
          <p:cNvGrpSpPr/>
          <p:nvPr/>
        </p:nvGrpSpPr>
        <p:grpSpPr>
          <a:xfrm>
            <a:off x="7315683" y="2233908"/>
            <a:ext cx="1600579" cy="424535"/>
            <a:chOff x="7347315" y="2223901"/>
            <a:chExt cx="1600579" cy="42453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831A7F8-CA35-0F41-8D48-BB8E3137EB73}"/>
                </a:ext>
              </a:extLst>
            </p:cNvPr>
            <p:cNvSpPr txBox="1"/>
            <p:nvPr/>
          </p:nvSpPr>
          <p:spPr>
            <a:xfrm>
              <a:off x="7421743" y="2223901"/>
              <a:ext cx="1395513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chemeClr val="tx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Сергей </a:t>
              </a:r>
              <a:r>
                <a:rPr lang="ru-RU" altLang="ru-RU" sz="1050" dirty="0" err="1">
                  <a:solidFill>
                    <a:schemeClr val="tx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Гилев</a:t>
              </a:r>
              <a:endParaRPr lang="ru-RU" altLang="ru-RU" sz="1050" dirty="0">
                <a:solidFill>
                  <a:schemeClr val="tx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0C9C846F-0C08-0F41-A514-55FC61B18BB1}"/>
                </a:ext>
              </a:extLst>
            </p:cNvPr>
            <p:cNvSpPr/>
            <p:nvPr/>
          </p:nvSpPr>
          <p:spPr>
            <a:xfrm>
              <a:off x="7347315" y="2432992"/>
              <a:ext cx="160057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Директор по маркетингу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6290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1E413F3-C2BD-6F43-97F2-0AF8F42DC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Проблема: </a:t>
            </a:r>
            <a:r>
              <a:rPr lang="ru-RU" dirty="0"/>
              <a:t>хронические заболевания в России</a:t>
            </a:r>
            <a:endParaRPr lang="ru-RU" b="1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112E97F-688A-6946-959E-D4B92338299D}"/>
              </a:ext>
            </a:extLst>
          </p:cNvPr>
          <p:cNvGrpSpPr/>
          <p:nvPr/>
        </p:nvGrpSpPr>
        <p:grpSpPr>
          <a:xfrm>
            <a:off x="2052504" y="1467002"/>
            <a:ext cx="4032448" cy="828939"/>
            <a:chOff x="2116460" y="1260724"/>
            <a:chExt cx="4032448" cy="828939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57BC299-347A-8C4B-A348-720E4827F2F7}"/>
                </a:ext>
              </a:extLst>
            </p:cNvPr>
            <p:cNvSpPr/>
            <p:nvPr/>
          </p:nvSpPr>
          <p:spPr>
            <a:xfrm>
              <a:off x="2138100" y="1272513"/>
              <a:ext cx="4010808" cy="8171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609C4DC-6CF3-6B43-A17D-ED8D80F2EBD2}"/>
                </a:ext>
              </a:extLst>
            </p:cNvPr>
            <p:cNvSpPr/>
            <p:nvPr/>
          </p:nvSpPr>
          <p:spPr>
            <a:xfrm>
              <a:off x="2116460" y="1260724"/>
              <a:ext cx="388843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368BA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МЛН. ЧЕЛОВЕК</a:t>
              </a:r>
              <a:endParaRPr lang="en-US" sz="2000" b="1" dirty="0">
                <a:solidFill>
                  <a:srgbClr val="368BA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2">
              <a:extLst>
                <a:ext uri="{FF2B5EF4-FFF2-40B4-BE49-F238E27FC236}">
                  <a16:creationId xmlns:a16="http://schemas.microsoft.com/office/drawing/2014/main" id="{D74EB649-D253-014A-9662-A1D8D17DC900}"/>
                </a:ext>
              </a:extLst>
            </p:cNvPr>
            <p:cNvSpPr txBox="1"/>
            <p:nvPr/>
          </p:nvSpPr>
          <p:spPr>
            <a:xfrm>
              <a:off x="2135154" y="1576686"/>
              <a:ext cx="4010808" cy="3545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Умерло в 2019 г. от хронических неинфекционных заболеваний (ХНИЗ) в РФ</a:t>
              </a:r>
            </a:p>
            <a:p>
              <a:pPr algn="ctr"/>
              <a:endParaRPr lang="ru-RU" sz="1600" b="1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83C0E0F-93D8-A041-9EC0-C12915737A87}"/>
              </a:ext>
            </a:extLst>
          </p:cNvPr>
          <p:cNvGrpSpPr/>
          <p:nvPr/>
        </p:nvGrpSpPr>
        <p:grpSpPr>
          <a:xfrm>
            <a:off x="2042755" y="3326967"/>
            <a:ext cx="4051142" cy="1149407"/>
            <a:chOff x="2116460" y="1260724"/>
            <a:chExt cx="4051142" cy="1149407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A158938A-15FC-A64B-B367-09A7E53E98C0}"/>
                </a:ext>
              </a:extLst>
            </p:cNvPr>
            <p:cNvSpPr/>
            <p:nvPr/>
          </p:nvSpPr>
          <p:spPr>
            <a:xfrm>
              <a:off x="2138100" y="1272513"/>
              <a:ext cx="4029502" cy="11376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DF5A96F1-C148-354D-918C-4A6DE202EC62}"/>
                </a:ext>
              </a:extLst>
            </p:cNvPr>
            <p:cNvSpPr/>
            <p:nvPr/>
          </p:nvSpPr>
          <p:spPr>
            <a:xfrm>
              <a:off x="2116460" y="1260724"/>
              <a:ext cx="40324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368BA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МЛРД. РУБ. </a:t>
              </a:r>
              <a:endParaRPr lang="en-US" sz="2000" b="1" dirty="0">
                <a:solidFill>
                  <a:srgbClr val="368BA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2">
              <a:extLst>
                <a:ext uri="{FF2B5EF4-FFF2-40B4-BE49-F238E27FC236}">
                  <a16:creationId xmlns:a16="http://schemas.microsoft.com/office/drawing/2014/main" id="{3A71DC9D-A689-D249-B4E8-89D099DEC210}"/>
                </a:ext>
              </a:extLst>
            </p:cNvPr>
            <p:cNvSpPr txBox="1"/>
            <p:nvPr/>
          </p:nvSpPr>
          <p:spPr>
            <a:xfrm>
              <a:off x="2135154" y="1576686"/>
              <a:ext cx="4010808" cy="3545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Составили прямые затраты государственного здравоохранения на лечение и диагностику ССЗ</a:t>
              </a:r>
            </a:p>
            <a:p>
              <a:pPr algn="ctr"/>
              <a:endParaRPr lang="ru-RU" sz="1600" b="1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E239907F-C5A2-6B47-B901-719B1FE98B7D}"/>
              </a:ext>
            </a:extLst>
          </p:cNvPr>
          <p:cNvGrpSpPr/>
          <p:nvPr/>
        </p:nvGrpSpPr>
        <p:grpSpPr>
          <a:xfrm>
            <a:off x="2035634" y="5409403"/>
            <a:ext cx="4175767" cy="1123455"/>
            <a:chOff x="2116459" y="1260724"/>
            <a:chExt cx="4175767" cy="1123455"/>
          </a:xfrm>
        </p:grpSpPr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4F6EAB84-398C-0449-B0F8-E7358D3A5FDC}"/>
                </a:ext>
              </a:extLst>
            </p:cNvPr>
            <p:cNvSpPr/>
            <p:nvPr/>
          </p:nvSpPr>
          <p:spPr>
            <a:xfrm>
              <a:off x="2138100" y="1272512"/>
              <a:ext cx="4029502" cy="11116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208EF6C0-E9E2-3343-8E8A-D8F5F0DAFD36}"/>
                </a:ext>
              </a:extLst>
            </p:cNvPr>
            <p:cNvSpPr/>
            <p:nvPr/>
          </p:nvSpPr>
          <p:spPr>
            <a:xfrm>
              <a:off x="2116459" y="1260724"/>
              <a:ext cx="41757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368BA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СЛУЧАЕВ ХНИЗ</a:t>
              </a:r>
              <a:endParaRPr lang="en-US" sz="2000" b="1" dirty="0">
                <a:solidFill>
                  <a:srgbClr val="368BA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2">
              <a:extLst>
                <a:ext uri="{FF2B5EF4-FFF2-40B4-BE49-F238E27FC236}">
                  <a16:creationId xmlns:a16="http://schemas.microsoft.com/office/drawing/2014/main" id="{D4CAE382-AB8F-AF4C-9D97-214D2C02A817}"/>
                </a:ext>
              </a:extLst>
            </p:cNvPr>
            <p:cNvSpPr txBox="1"/>
            <p:nvPr/>
          </p:nvSpPr>
          <p:spPr>
            <a:xfrm>
              <a:off x="2135154" y="1576686"/>
              <a:ext cx="4010808" cy="3545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Можно предотвратить с помощью скрининга, выявления пациентов высокого риска и последующего профилактического лечения</a:t>
              </a:r>
            </a:p>
            <a:p>
              <a:pPr algn="ctr"/>
              <a:endParaRPr lang="ru-RU" sz="1600" b="1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1A803D08-FD75-2840-BEDF-BD330BF517BE}"/>
              </a:ext>
            </a:extLst>
          </p:cNvPr>
          <p:cNvGrpSpPr/>
          <p:nvPr/>
        </p:nvGrpSpPr>
        <p:grpSpPr>
          <a:xfrm>
            <a:off x="2042754" y="4524777"/>
            <a:ext cx="4175767" cy="828939"/>
            <a:chOff x="2116459" y="1260724"/>
            <a:chExt cx="4175767" cy="828939"/>
          </a:xfrm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3FAC2CD9-8DBF-5642-BF26-7563230E2271}"/>
                </a:ext>
              </a:extLst>
            </p:cNvPr>
            <p:cNvSpPr/>
            <p:nvPr/>
          </p:nvSpPr>
          <p:spPr>
            <a:xfrm>
              <a:off x="2138100" y="1272513"/>
              <a:ext cx="4029502" cy="8171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8D65C5B0-5BD9-964F-8AAB-4EA666616F51}"/>
                </a:ext>
              </a:extLst>
            </p:cNvPr>
            <p:cNvSpPr/>
            <p:nvPr/>
          </p:nvSpPr>
          <p:spPr>
            <a:xfrm>
              <a:off x="2116459" y="1260724"/>
              <a:ext cx="41757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368BA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ЗАТРАТЫ НА ЛЕЧЕНИЕ ХНИЗ</a:t>
              </a:r>
              <a:endParaRPr lang="en-US" sz="2000" b="1" dirty="0">
                <a:solidFill>
                  <a:srgbClr val="368BA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2">
              <a:extLst>
                <a:ext uri="{FF2B5EF4-FFF2-40B4-BE49-F238E27FC236}">
                  <a16:creationId xmlns:a16="http://schemas.microsoft.com/office/drawing/2014/main" id="{1022C200-2564-4947-8009-AF839AB6C1BD}"/>
                </a:ext>
              </a:extLst>
            </p:cNvPr>
            <p:cNvSpPr txBox="1"/>
            <p:nvPr/>
          </p:nvSpPr>
          <p:spPr>
            <a:xfrm>
              <a:off x="2135154" y="1576686"/>
              <a:ext cx="4010808" cy="3545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Выше, чем затраты на скрининг и профилактику.</a:t>
              </a:r>
            </a:p>
            <a:p>
              <a:pPr algn="ctr"/>
              <a:endParaRPr lang="ru-RU" sz="1600" b="1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Закрывающая фигурная скобка 53">
            <a:extLst>
              <a:ext uri="{FF2B5EF4-FFF2-40B4-BE49-F238E27FC236}">
                <a16:creationId xmlns:a16="http://schemas.microsoft.com/office/drawing/2014/main" id="{7E7CBB7E-A74E-5F41-BA63-6EE923913479}"/>
              </a:ext>
            </a:extLst>
          </p:cNvPr>
          <p:cNvSpPr/>
          <p:nvPr/>
        </p:nvSpPr>
        <p:spPr>
          <a:xfrm>
            <a:off x="6022477" y="1382693"/>
            <a:ext cx="490713" cy="5316098"/>
          </a:xfrm>
          <a:prstGeom prst="rightBrace">
            <a:avLst>
              <a:gd name="adj1" fmla="val 29546"/>
              <a:gd name="adj2" fmla="val 7422"/>
            </a:avLst>
          </a:prstGeom>
          <a:ln w="3810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E1587C27-7F60-1943-8478-D31383F1B301}"/>
              </a:ext>
            </a:extLst>
          </p:cNvPr>
          <p:cNvSpPr/>
          <p:nvPr/>
        </p:nvSpPr>
        <p:spPr>
          <a:xfrm>
            <a:off x="6685752" y="2268758"/>
            <a:ext cx="5440563" cy="2880006"/>
          </a:xfrm>
          <a:prstGeom prst="roundRect">
            <a:avLst>
              <a:gd name="adj" fmla="val 5335"/>
            </a:avLst>
          </a:prstGeom>
          <a:solidFill>
            <a:srgbClr val="3D6B72">
              <a:alpha val="9000"/>
            </a:srgbClr>
          </a:solidFill>
          <a:ln>
            <a:solidFill>
              <a:srgbClr val="1F373C">
                <a:alpha val="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Врачи перегружены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Времени на прием и внимательный анализ данных пациента не хватает, поток пациентов большой. Поэтому врачи почти не выполняют риск-стратификацию пациентов</a:t>
            </a:r>
          </a:p>
          <a:p>
            <a:endParaRPr lang="ru-RU" sz="800" b="1" dirty="0">
              <a:solidFill>
                <a:schemeClr val="accent3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 ЭМК пациента очень много информации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Врач просто не в состоянии детально проанализировать все эти данные</a:t>
            </a:r>
          </a:p>
          <a:p>
            <a:endParaRPr lang="ru-RU" sz="800" dirty="0">
              <a:solidFill>
                <a:schemeClr val="accent3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Низкая точность методов оценки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Большинство шкал оценки риска и клинических рекомендаций не дают точной и персональный прогноз</a:t>
            </a:r>
          </a:p>
        </p:txBody>
      </p:sp>
      <p:pic>
        <p:nvPicPr>
          <p:cNvPr id="64" name="Рисунок 63" descr="Печальное лицо со сплошной заливкой">
            <a:extLst>
              <a:ext uri="{FF2B5EF4-FFF2-40B4-BE49-F238E27FC236}">
                <a16:creationId xmlns:a16="http://schemas.microsoft.com/office/drawing/2014/main" id="{43B09299-E522-A548-9641-389D2E616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29791" y="1531405"/>
            <a:ext cx="610510" cy="61051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BEFA471-1827-6645-A2BB-DD0D64603DDE}"/>
              </a:ext>
            </a:extLst>
          </p:cNvPr>
          <p:cNvSpPr txBox="1"/>
          <p:nvPr/>
        </p:nvSpPr>
        <p:spPr>
          <a:xfrm>
            <a:off x="7260866" y="1421161"/>
            <a:ext cx="4708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68BA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Мы не используем все возможности профилактики, потому что выявление пациентов высокого риска работает плохо</a:t>
            </a:r>
            <a:endParaRPr lang="ru-RU" sz="1600" b="1" dirty="0">
              <a:solidFill>
                <a:srgbClr val="368BA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9E20BF92-8A7C-3D46-A023-F1EFD08F34E4}"/>
              </a:ext>
            </a:extLst>
          </p:cNvPr>
          <p:cNvSpPr/>
          <p:nvPr/>
        </p:nvSpPr>
        <p:spPr>
          <a:xfrm>
            <a:off x="7264528" y="5144093"/>
            <a:ext cx="4786439" cy="1554698"/>
          </a:xfrm>
          <a:prstGeom prst="roundRect">
            <a:avLst>
              <a:gd name="adj" fmla="val 9070"/>
            </a:avLst>
          </a:prstGeom>
          <a:solidFill>
            <a:srgbClr val="3D6B72"/>
          </a:solidFill>
          <a:ln>
            <a:solidFill>
              <a:srgbClr val="1F37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Нужен сервис, который автоматически, точно и с учетом персональных особенностей оценит риски заболеваемости пациента</a:t>
            </a:r>
          </a:p>
        </p:txBody>
      </p: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80879F35-31CF-7644-AFA7-A53A8E30121C}"/>
              </a:ext>
            </a:extLst>
          </p:cNvPr>
          <p:cNvCxnSpPr>
            <a:cxnSpLocks/>
          </p:cNvCxnSpPr>
          <p:nvPr/>
        </p:nvCxnSpPr>
        <p:spPr>
          <a:xfrm flipV="1">
            <a:off x="11496600" y="4891881"/>
            <a:ext cx="0" cy="464443"/>
          </a:xfrm>
          <a:prstGeom prst="straightConnector1">
            <a:avLst/>
          </a:prstGeom>
          <a:ln w="57150">
            <a:solidFill>
              <a:srgbClr val="2BACBB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orma libre 288">
            <a:extLst>
              <a:ext uri="{FF2B5EF4-FFF2-40B4-BE49-F238E27FC236}">
                <a16:creationId xmlns:a16="http://schemas.microsoft.com/office/drawing/2014/main" id="{8A3FAEE3-BCAB-6D4F-A71D-42FB6C826D87}"/>
              </a:ext>
            </a:extLst>
          </p:cNvPr>
          <p:cNvSpPr/>
          <p:nvPr/>
        </p:nvSpPr>
        <p:spPr>
          <a:xfrm>
            <a:off x="6515875" y="5485473"/>
            <a:ext cx="599145" cy="599145"/>
          </a:xfrm>
          <a:custGeom>
            <a:avLst/>
            <a:gdLst>
              <a:gd name="connsiteX0" fmla="*/ 597710 w 599144"/>
              <a:gd name="connsiteY0" fmla="*/ 107778 h 599144"/>
              <a:gd name="connsiteX1" fmla="*/ 588415 w 599144"/>
              <a:gd name="connsiteY1" fmla="*/ 100697 h 599144"/>
              <a:gd name="connsiteX2" fmla="*/ 520456 w 599144"/>
              <a:gd name="connsiteY2" fmla="*/ 79272 h 599144"/>
              <a:gd name="connsiteX3" fmla="*/ 499020 w 599144"/>
              <a:gd name="connsiteY3" fmla="*/ 11326 h 599144"/>
              <a:gd name="connsiteX4" fmla="*/ 491963 w 599144"/>
              <a:gd name="connsiteY4" fmla="*/ 2019 h 599144"/>
              <a:gd name="connsiteX5" fmla="*/ 480284 w 599144"/>
              <a:gd name="connsiteY5" fmla="*/ 2676 h 599144"/>
              <a:gd name="connsiteX6" fmla="*/ 424442 w 599144"/>
              <a:gd name="connsiteY6" fmla="*/ 88081 h 599144"/>
              <a:gd name="connsiteX7" fmla="*/ 424442 w 599144"/>
              <a:gd name="connsiteY7" fmla="*/ 132049 h 599144"/>
              <a:gd name="connsiteX8" fmla="*/ 299864 w 599144"/>
              <a:gd name="connsiteY8" fmla="*/ 262490 h 599144"/>
              <a:gd name="connsiteX9" fmla="*/ 299864 w 599144"/>
              <a:gd name="connsiteY9" fmla="*/ 263894 h 599144"/>
              <a:gd name="connsiteX10" fmla="*/ 299864 w 599144"/>
              <a:gd name="connsiteY10" fmla="*/ 277090 h 599144"/>
              <a:gd name="connsiteX11" fmla="*/ 296215 w 599144"/>
              <a:gd name="connsiteY11" fmla="*/ 285898 h 599144"/>
              <a:gd name="connsiteX12" fmla="*/ 241225 w 599144"/>
              <a:gd name="connsiteY12" fmla="*/ 340887 h 599144"/>
              <a:gd name="connsiteX13" fmla="*/ 232417 w 599144"/>
              <a:gd name="connsiteY13" fmla="*/ 344537 h 599144"/>
              <a:gd name="connsiteX14" fmla="*/ 223608 w 599144"/>
              <a:gd name="connsiteY14" fmla="*/ 340887 h 599144"/>
              <a:gd name="connsiteX15" fmla="*/ 223608 w 599144"/>
              <a:gd name="connsiteY15" fmla="*/ 323272 h 599144"/>
              <a:gd name="connsiteX16" fmla="*/ 274948 w 599144"/>
              <a:gd name="connsiteY16" fmla="*/ 271932 h 599144"/>
              <a:gd name="connsiteX17" fmla="*/ 274948 w 599144"/>
              <a:gd name="connsiteY17" fmla="*/ 262492 h 599144"/>
              <a:gd name="connsiteX18" fmla="*/ 275653 w 599144"/>
              <a:gd name="connsiteY18" fmla="*/ 253792 h 599144"/>
              <a:gd name="connsiteX19" fmla="*/ 250031 w 599144"/>
              <a:gd name="connsiteY19" fmla="*/ 250035 h 599144"/>
              <a:gd name="connsiteX20" fmla="*/ 150369 w 599144"/>
              <a:gd name="connsiteY20" fmla="*/ 349697 h 599144"/>
              <a:gd name="connsiteX21" fmla="*/ 250034 w 599144"/>
              <a:gd name="connsiteY21" fmla="*/ 449359 h 599144"/>
              <a:gd name="connsiteX22" fmla="*/ 349696 w 599144"/>
              <a:gd name="connsiteY22" fmla="*/ 349697 h 599144"/>
              <a:gd name="connsiteX23" fmla="*/ 336079 w 599144"/>
              <a:gd name="connsiteY23" fmla="*/ 299865 h 599144"/>
              <a:gd name="connsiteX24" fmla="*/ 337238 w 599144"/>
              <a:gd name="connsiteY24" fmla="*/ 299865 h 599144"/>
              <a:gd name="connsiteX25" fmla="*/ 396204 w 599144"/>
              <a:gd name="connsiteY25" fmla="*/ 255815 h 599144"/>
              <a:gd name="connsiteX26" fmla="*/ 424442 w 599144"/>
              <a:gd name="connsiteY26" fmla="*/ 349697 h 599144"/>
              <a:gd name="connsiteX27" fmla="*/ 250033 w 599144"/>
              <a:gd name="connsiteY27" fmla="*/ 524107 h 599144"/>
              <a:gd name="connsiteX28" fmla="*/ 75623 w 599144"/>
              <a:gd name="connsiteY28" fmla="*/ 349696 h 599144"/>
              <a:gd name="connsiteX29" fmla="*/ 250033 w 599144"/>
              <a:gd name="connsiteY29" fmla="*/ 175286 h 599144"/>
              <a:gd name="connsiteX30" fmla="*/ 321107 w 599144"/>
              <a:gd name="connsiteY30" fmla="*/ 191030 h 599144"/>
              <a:gd name="connsiteX31" fmla="*/ 379693 w 599144"/>
              <a:gd name="connsiteY31" fmla="*/ 137229 h 599144"/>
              <a:gd name="connsiteX32" fmla="*/ 250033 w 599144"/>
              <a:gd name="connsiteY32" fmla="*/ 100539 h 599144"/>
              <a:gd name="connsiteX33" fmla="*/ 876 w 599144"/>
              <a:gd name="connsiteY33" fmla="*/ 349696 h 599144"/>
              <a:gd name="connsiteX34" fmla="*/ 250034 w 599144"/>
              <a:gd name="connsiteY34" fmla="*/ 598854 h 599144"/>
              <a:gd name="connsiteX35" fmla="*/ 499191 w 599144"/>
              <a:gd name="connsiteY35" fmla="*/ 349697 h 599144"/>
              <a:gd name="connsiteX36" fmla="*/ 447902 w 599144"/>
              <a:gd name="connsiteY36" fmla="*/ 198773 h 599144"/>
              <a:gd name="connsiteX37" fmla="*/ 467681 w 599144"/>
              <a:gd name="connsiteY37" fmla="*/ 175287 h 599144"/>
              <a:gd name="connsiteX38" fmla="*/ 511649 w 599144"/>
              <a:gd name="connsiteY38" fmla="*/ 175287 h 599144"/>
              <a:gd name="connsiteX39" fmla="*/ 597053 w 599144"/>
              <a:gd name="connsiteY39" fmla="*/ 119434 h 599144"/>
              <a:gd name="connsiteX40" fmla="*/ 597710 w 599144"/>
              <a:gd name="connsiteY40" fmla="*/ 107778 h 59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9144" h="599144">
                <a:moveTo>
                  <a:pt x="597710" y="107778"/>
                </a:moveTo>
                <a:cubicBezTo>
                  <a:pt x="595982" y="104018"/>
                  <a:pt x="592478" y="101366"/>
                  <a:pt x="588415" y="100697"/>
                </a:cubicBezTo>
                <a:cubicBezTo>
                  <a:pt x="565300" y="96913"/>
                  <a:pt x="528948" y="87764"/>
                  <a:pt x="520456" y="79272"/>
                </a:cubicBezTo>
                <a:cubicBezTo>
                  <a:pt x="511964" y="70780"/>
                  <a:pt x="502816" y="34417"/>
                  <a:pt x="499020" y="11326"/>
                </a:cubicBezTo>
                <a:cubicBezTo>
                  <a:pt x="498362" y="7238"/>
                  <a:pt x="495711" y="3759"/>
                  <a:pt x="491963" y="2019"/>
                </a:cubicBezTo>
                <a:cubicBezTo>
                  <a:pt x="488168" y="279"/>
                  <a:pt x="483837" y="547"/>
                  <a:pt x="480284" y="2676"/>
                </a:cubicBezTo>
                <a:cubicBezTo>
                  <a:pt x="477997" y="4051"/>
                  <a:pt x="424442" y="37009"/>
                  <a:pt x="424442" y="88081"/>
                </a:cubicBezTo>
                <a:lnTo>
                  <a:pt x="424442" y="132049"/>
                </a:lnTo>
                <a:cubicBezTo>
                  <a:pt x="366534" y="180068"/>
                  <a:pt x="299864" y="240203"/>
                  <a:pt x="299864" y="262490"/>
                </a:cubicBezTo>
                <a:lnTo>
                  <a:pt x="299864" y="263894"/>
                </a:lnTo>
                <a:lnTo>
                  <a:pt x="299864" y="277090"/>
                </a:lnTo>
                <a:cubicBezTo>
                  <a:pt x="299864" y="280398"/>
                  <a:pt x="298551" y="283562"/>
                  <a:pt x="296215" y="285898"/>
                </a:cubicBezTo>
                <a:lnTo>
                  <a:pt x="241225" y="340887"/>
                </a:lnTo>
                <a:cubicBezTo>
                  <a:pt x="238793" y="343320"/>
                  <a:pt x="235604" y="344537"/>
                  <a:pt x="232417" y="344537"/>
                </a:cubicBezTo>
                <a:cubicBezTo>
                  <a:pt x="229230" y="344537"/>
                  <a:pt x="226042" y="343320"/>
                  <a:pt x="223608" y="340887"/>
                </a:cubicBezTo>
                <a:cubicBezTo>
                  <a:pt x="218742" y="336021"/>
                  <a:pt x="218742" y="328137"/>
                  <a:pt x="223608" y="323272"/>
                </a:cubicBezTo>
                <a:lnTo>
                  <a:pt x="274948" y="271932"/>
                </a:lnTo>
                <a:lnTo>
                  <a:pt x="274948" y="262492"/>
                </a:lnTo>
                <a:cubicBezTo>
                  <a:pt x="274948" y="260020"/>
                  <a:pt x="274992" y="257216"/>
                  <a:pt x="275653" y="253792"/>
                </a:cubicBezTo>
                <a:cubicBezTo>
                  <a:pt x="267428" y="251587"/>
                  <a:pt x="258945" y="250035"/>
                  <a:pt x="250031" y="250035"/>
                </a:cubicBezTo>
                <a:cubicBezTo>
                  <a:pt x="195065" y="250035"/>
                  <a:pt x="150369" y="294744"/>
                  <a:pt x="150369" y="349697"/>
                </a:cubicBezTo>
                <a:cubicBezTo>
                  <a:pt x="150369" y="404650"/>
                  <a:pt x="195068" y="449359"/>
                  <a:pt x="250034" y="449359"/>
                </a:cubicBezTo>
                <a:cubicBezTo>
                  <a:pt x="305000" y="449359"/>
                  <a:pt x="349696" y="404650"/>
                  <a:pt x="349696" y="349697"/>
                </a:cubicBezTo>
                <a:cubicBezTo>
                  <a:pt x="349696" y="331479"/>
                  <a:pt x="344706" y="314488"/>
                  <a:pt x="336079" y="299865"/>
                </a:cubicBezTo>
                <a:lnTo>
                  <a:pt x="337238" y="299865"/>
                </a:lnTo>
                <a:cubicBezTo>
                  <a:pt x="348903" y="299865"/>
                  <a:pt x="370968" y="281528"/>
                  <a:pt x="396204" y="255815"/>
                </a:cubicBezTo>
                <a:cubicBezTo>
                  <a:pt x="414398" y="284000"/>
                  <a:pt x="424442" y="316084"/>
                  <a:pt x="424442" y="349697"/>
                </a:cubicBezTo>
                <a:cubicBezTo>
                  <a:pt x="424442" y="445869"/>
                  <a:pt x="346191" y="524107"/>
                  <a:pt x="250033" y="524107"/>
                </a:cubicBezTo>
                <a:cubicBezTo>
                  <a:pt x="153874" y="524107"/>
                  <a:pt x="75623" y="445867"/>
                  <a:pt x="75623" y="349696"/>
                </a:cubicBezTo>
                <a:cubicBezTo>
                  <a:pt x="75623" y="253524"/>
                  <a:pt x="153874" y="175286"/>
                  <a:pt x="250033" y="175286"/>
                </a:cubicBezTo>
                <a:cubicBezTo>
                  <a:pt x="274866" y="175286"/>
                  <a:pt x="298827" y="180966"/>
                  <a:pt x="321107" y="191030"/>
                </a:cubicBezTo>
                <a:cubicBezTo>
                  <a:pt x="335615" y="176451"/>
                  <a:pt x="354568" y="158857"/>
                  <a:pt x="379693" y="137229"/>
                </a:cubicBezTo>
                <a:cubicBezTo>
                  <a:pt x="340810" y="113503"/>
                  <a:pt x="295948" y="100539"/>
                  <a:pt x="250033" y="100539"/>
                </a:cubicBezTo>
                <a:cubicBezTo>
                  <a:pt x="112657" y="100539"/>
                  <a:pt x="876" y="212307"/>
                  <a:pt x="876" y="349696"/>
                </a:cubicBezTo>
                <a:cubicBezTo>
                  <a:pt x="876" y="487085"/>
                  <a:pt x="112657" y="598854"/>
                  <a:pt x="250034" y="598854"/>
                </a:cubicBezTo>
                <a:cubicBezTo>
                  <a:pt x="387411" y="598854"/>
                  <a:pt x="499191" y="487086"/>
                  <a:pt x="499191" y="349697"/>
                </a:cubicBezTo>
                <a:cubicBezTo>
                  <a:pt x="499191" y="295120"/>
                  <a:pt x="480918" y="242035"/>
                  <a:pt x="447902" y="198773"/>
                </a:cubicBezTo>
                <a:cubicBezTo>
                  <a:pt x="454628" y="190906"/>
                  <a:pt x="461267" y="183020"/>
                  <a:pt x="467681" y="175287"/>
                </a:cubicBezTo>
                <a:lnTo>
                  <a:pt x="511649" y="175287"/>
                </a:lnTo>
                <a:cubicBezTo>
                  <a:pt x="562745" y="175287"/>
                  <a:pt x="595690" y="121721"/>
                  <a:pt x="597053" y="119434"/>
                </a:cubicBezTo>
                <a:cubicBezTo>
                  <a:pt x="599194" y="115893"/>
                  <a:pt x="599437" y="111525"/>
                  <a:pt x="597710" y="107778"/>
                </a:cubicBezTo>
                <a:close/>
              </a:path>
            </a:pathLst>
          </a:custGeom>
          <a:solidFill>
            <a:srgbClr val="11475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4660D60-1745-CD47-AED7-9B014FF0C8D0}"/>
              </a:ext>
            </a:extLst>
          </p:cNvPr>
          <p:cNvGrpSpPr/>
          <p:nvPr/>
        </p:nvGrpSpPr>
        <p:grpSpPr>
          <a:xfrm>
            <a:off x="2042754" y="2410847"/>
            <a:ext cx="4175767" cy="828939"/>
            <a:chOff x="2116459" y="1260724"/>
            <a:chExt cx="4175767" cy="828939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A187514B-132E-EE4E-9714-52FB0691EDC7}"/>
                </a:ext>
              </a:extLst>
            </p:cNvPr>
            <p:cNvSpPr/>
            <p:nvPr/>
          </p:nvSpPr>
          <p:spPr>
            <a:xfrm>
              <a:off x="2138100" y="1272513"/>
              <a:ext cx="4029502" cy="8171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0EB40B0A-0D77-1644-9606-25C324A60B8F}"/>
                </a:ext>
              </a:extLst>
            </p:cNvPr>
            <p:cNvSpPr/>
            <p:nvPr/>
          </p:nvSpPr>
          <p:spPr>
            <a:xfrm>
              <a:off x="2116459" y="1260724"/>
              <a:ext cx="41757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368BA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ТРЛН. РУБ. (3,2</a:t>
              </a:r>
              <a:r>
                <a:rPr lang="en-US" sz="2000" b="1" dirty="0">
                  <a:solidFill>
                    <a:srgbClr val="368BA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% </a:t>
              </a:r>
              <a:r>
                <a:rPr lang="ru-RU" sz="2000" b="1" dirty="0">
                  <a:solidFill>
                    <a:srgbClr val="368BA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ВВП)</a:t>
              </a:r>
              <a:endParaRPr lang="en-US" sz="2000" b="1" dirty="0">
                <a:solidFill>
                  <a:srgbClr val="368BA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2">
              <a:extLst>
                <a:ext uri="{FF2B5EF4-FFF2-40B4-BE49-F238E27FC236}">
                  <a16:creationId xmlns:a16="http://schemas.microsoft.com/office/drawing/2014/main" id="{19A9345E-243E-4E4B-89E5-4BE3AFD0273B}"/>
                </a:ext>
              </a:extLst>
            </p:cNvPr>
            <p:cNvSpPr txBox="1"/>
            <p:nvPr/>
          </p:nvSpPr>
          <p:spPr>
            <a:xfrm>
              <a:off x="2135154" y="1576686"/>
              <a:ext cx="4010808" cy="3545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Составили экономические потери РФ от ССЗ. Потери от ИБС: свыше 1 трлн. руб.</a:t>
              </a:r>
            </a:p>
            <a:p>
              <a:pPr algn="ctr"/>
              <a:endParaRPr lang="ru-RU" sz="1600" b="1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2C62BC4-1E30-E943-9B91-DC7088A3AE0F}"/>
              </a:ext>
            </a:extLst>
          </p:cNvPr>
          <p:cNvSpPr/>
          <p:nvPr/>
        </p:nvSpPr>
        <p:spPr bwMode="auto">
          <a:xfrm>
            <a:off x="239846" y="1412776"/>
            <a:ext cx="1221809" cy="101566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0" b="1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1.5</a:t>
            </a:r>
            <a:endParaRPr lang="en-US" sz="6000" dirty="0">
              <a:solidFill>
                <a:srgbClr val="2CACBA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AACB6F95-5720-FE4E-AFFA-D472E0639BA9}"/>
              </a:ext>
            </a:extLst>
          </p:cNvPr>
          <p:cNvSpPr/>
          <p:nvPr/>
        </p:nvSpPr>
        <p:spPr bwMode="auto">
          <a:xfrm>
            <a:off x="266540" y="2260237"/>
            <a:ext cx="1221809" cy="101566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0" b="1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2.7</a:t>
            </a:r>
            <a:endParaRPr lang="en-US" sz="6000" dirty="0">
              <a:solidFill>
                <a:srgbClr val="2CACBA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970051C-44AE-A140-82DA-7EC011DCF488}"/>
              </a:ext>
            </a:extLst>
          </p:cNvPr>
          <p:cNvSpPr/>
          <p:nvPr/>
        </p:nvSpPr>
        <p:spPr bwMode="auto">
          <a:xfrm>
            <a:off x="243481" y="3189189"/>
            <a:ext cx="1463862" cy="101566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0" b="1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220</a:t>
            </a:r>
            <a:endParaRPr lang="en-US" sz="6000" dirty="0">
              <a:solidFill>
                <a:srgbClr val="2CACBA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C33FA4E-DFCA-EA4C-962A-8BEE64F9F3AD}"/>
              </a:ext>
            </a:extLst>
          </p:cNvPr>
          <p:cNvSpPr/>
          <p:nvPr/>
        </p:nvSpPr>
        <p:spPr bwMode="auto">
          <a:xfrm>
            <a:off x="266540" y="4338053"/>
            <a:ext cx="1083951" cy="101566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0" b="1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8Х</a:t>
            </a:r>
            <a:endParaRPr lang="en-US" sz="6000" dirty="0">
              <a:solidFill>
                <a:srgbClr val="2CACBA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9CE331A6-5D73-DB4B-8FCB-FBD6D680D4CD}"/>
              </a:ext>
            </a:extLst>
          </p:cNvPr>
          <p:cNvSpPr/>
          <p:nvPr/>
        </p:nvSpPr>
        <p:spPr bwMode="auto">
          <a:xfrm>
            <a:off x="239846" y="5279579"/>
            <a:ext cx="1628972" cy="101566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0" b="1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40</a:t>
            </a:r>
            <a:r>
              <a:rPr lang="en-US" sz="6000" b="1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%</a:t>
            </a:r>
            <a:endParaRPr lang="en-US" sz="6000" dirty="0">
              <a:solidFill>
                <a:srgbClr val="2CACBA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645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4E8F8-86F6-824C-B259-5E838290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Предложение по пилотному проекту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94ADE7-455E-7848-AF76-F5162FE32A5F}"/>
              </a:ext>
            </a:extLst>
          </p:cNvPr>
          <p:cNvSpPr txBox="1"/>
          <p:nvPr/>
        </p:nvSpPr>
        <p:spPr>
          <a:xfrm>
            <a:off x="2567608" y="1340768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Roboto Light" panose="02000000000000000000" pitchFamily="2" charset="0"/>
                <a:ea typeface="Roboto Light" panose="02000000000000000000" pitchFamily="2" charset="0"/>
              </a:rPr>
              <a:t>Бесплатно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6CC862-2F1A-4B37-BCC9-FA5296F632BD}"/>
              </a:ext>
            </a:extLst>
          </p:cNvPr>
          <p:cNvSpPr txBox="1"/>
          <p:nvPr/>
        </p:nvSpPr>
        <p:spPr>
          <a:xfrm>
            <a:off x="839711" y="1835563"/>
            <a:ext cx="5616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u="sng" dirty="0">
                <a:latin typeface="Roboto Light" panose="02000000000000000000" pitchFamily="2" charset="0"/>
                <a:ea typeface="Roboto Light" panose="02000000000000000000" pitchFamily="2" charset="0"/>
              </a:rPr>
              <a:t>Единоразовая риск стратификация населения пилотной  медицинской организации/города/региона на предмет: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рисков сердечно-сосудистых заболеваний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по группам риска согласно приказа по диспансеризации МЗ РФ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по группам риска потенциально тяжелого течения COVID-19</a:t>
            </a:r>
          </a:p>
        </p:txBody>
      </p:sp>
      <p:sp>
        <p:nvSpPr>
          <p:cNvPr id="8" name="Shape 3613">
            <a:extLst>
              <a:ext uri="{FF2B5EF4-FFF2-40B4-BE49-F238E27FC236}">
                <a16:creationId xmlns:a16="http://schemas.microsoft.com/office/drawing/2014/main" id="{5B1B09AB-918F-447B-9F11-FBFD144430A8}"/>
              </a:ext>
            </a:extLst>
          </p:cNvPr>
          <p:cNvSpPr/>
          <p:nvPr/>
        </p:nvSpPr>
        <p:spPr>
          <a:xfrm>
            <a:off x="384865" y="1845867"/>
            <a:ext cx="382411" cy="402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solidFill>
              <a:srgbClr val="2BACBB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AE624C-8327-42DE-A682-C33520355533}"/>
              </a:ext>
            </a:extLst>
          </p:cNvPr>
          <p:cNvSpPr txBox="1"/>
          <p:nvPr/>
        </p:nvSpPr>
        <p:spPr>
          <a:xfrm>
            <a:off x="839711" y="3828308"/>
            <a:ext cx="6264696" cy="337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u="sng" dirty="0">
                <a:latin typeface="Roboto Light" panose="02000000000000000000" pitchFamily="2" charset="0"/>
                <a:ea typeface="Roboto Light" panose="02000000000000000000" pitchFamily="2" charset="0"/>
              </a:rPr>
              <a:t>Использование </a:t>
            </a:r>
            <a:r>
              <a:rPr lang="en-US" sz="1600" u="sng" dirty="0">
                <a:latin typeface="Roboto Light" panose="02000000000000000000" pitchFamily="2" charset="0"/>
                <a:ea typeface="Roboto Light" panose="02000000000000000000" pitchFamily="2" charset="0"/>
              </a:rPr>
              <a:t>Webiomed </a:t>
            </a:r>
            <a:r>
              <a:rPr lang="ru-RU" sz="1600" u="sng" dirty="0">
                <a:latin typeface="Roboto Light" panose="02000000000000000000" pitchFamily="2" charset="0"/>
                <a:ea typeface="Roboto Light" panose="02000000000000000000" pitchFamily="2" charset="0"/>
              </a:rPr>
              <a:t>в медицинских учреждениях региона по тарифу </a:t>
            </a:r>
            <a:r>
              <a:rPr lang="en-US" sz="1600" u="sng" dirty="0">
                <a:latin typeface="Roboto Light" panose="02000000000000000000" pitchFamily="2" charset="0"/>
                <a:ea typeface="Roboto Light" panose="02000000000000000000" pitchFamily="2" charset="0"/>
              </a:rPr>
              <a:t>Freemium</a:t>
            </a:r>
            <a:r>
              <a:rPr lang="ru-RU" sz="1600" u="sng" dirty="0">
                <a:latin typeface="Roboto Light" panose="02000000000000000000" pitchFamily="2" charset="0"/>
                <a:ea typeface="Roboto Light" panose="02000000000000000000" pitchFamily="2" charset="0"/>
              </a:rPr>
              <a:t>:</a:t>
            </a:r>
          </a:p>
          <a:p>
            <a:pPr marL="342900" lvl="0" indent="-342900" algn="just">
              <a:spcBef>
                <a:spcPts val="200"/>
              </a:spcBef>
              <a:spcAft>
                <a:spcPts val="480"/>
              </a:spcAft>
              <a:buFont typeface="Roboto Lt"/>
              <a:buChar char="-"/>
            </a:pPr>
            <a:r>
              <a:rPr lang="ru-RU" sz="16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Оценка рисков по сердечно-сосудистым заболеваниям (ССЗ) для врачей</a:t>
            </a:r>
            <a:endParaRPr lang="ru-RU" sz="16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200"/>
              </a:spcBef>
              <a:spcAft>
                <a:spcPts val="480"/>
              </a:spcAft>
              <a:buFont typeface="Roboto Lt"/>
              <a:buChar char="-"/>
            </a:pPr>
            <a:r>
              <a:rPr lang="ru-RU" sz="16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Аналитика по ССЗ по каждой медицинской организации (МО), подключенной к </a:t>
            </a:r>
            <a:r>
              <a:rPr lang="en-US" sz="16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Webiomed</a:t>
            </a:r>
            <a:r>
              <a:rPr lang="ru-RU" sz="16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, которая будет доступна только организаторам здравоохранения в отдельном личном кабинете.</a:t>
            </a:r>
            <a:endParaRPr lang="ru-RU" sz="16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200"/>
              </a:spcBef>
              <a:spcAft>
                <a:spcPts val="480"/>
              </a:spcAft>
              <a:buFont typeface="Roboto Lt"/>
              <a:buChar char="-"/>
            </a:pPr>
            <a:r>
              <a:rPr lang="ru-RU" sz="16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Отсутствие ограничения по времени использования платформы</a:t>
            </a:r>
            <a:endParaRPr lang="ru-RU" sz="16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  </a:t>
            </a:r>
          </a:p>
          <a:p>
            <a:pPr marL="342900" indent="-342900">
              <a:buAutoNum type="arabicPeriod"/>
            </a:pPr>
            <a:endParaRPr lang="ru-RU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Shape 3613">
            <a:extLst>
              <a:ext uri="{FF2B5EF4-FFF2-40B4-BE49-F238E27FC236}">
                <a16:creationId xmlns:a16="http://schemas.microsoft.com/office/drawing/2014/main" id="{FB6F7643-0066-4064-9D40-A39865D0517D}"/>
              </a:ext>
            </a:extLst>
          </p:cNvPr>
          <p:cNvSpPr/>
          <p:nvPr/>
        </p:nvSpPr>
        <p:spPr>
          <a:xfrm>
            <a:off x="387913" y="3933056"/>
            <a:ext cx="382411" cy="402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solidFill>
              <a:srgbClr val="2BACBB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ACD007-BE31-4C03-BEC8-8C4C14A3D5A4}"/>
              </a:ext>
            </a:extLst>
          </p:cNvPr>
          <p:cNvSpPr txBox="1"/>
          <p:nvPr/>
        </p:nvSpPr>
        <p:spPr>
          <a:xfrm>
            <a:off x="8544272" y="1373898"/>
            <a:ext cx="2902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Roboto Light" panose="02000000000000000000" pitchFamily="2" charset="0"/>
                <a:ea typeface="Roboto Light" panose="02000000000000000000" pitchFamily="2" charset="0"/>
              </a:rPr>
              <a:t>На платной основе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111233-8875-4C18-9240-895F90FF591B}"/>
              </a:ext>
            </a:extLst>
          </p:cNvPr>
          <p:cNvSpPr txBox="1"/>
          <p:nvPr/>
        </p:nvSpPr>
        <p:spPr>
          <a:xfrm>
            <a:off x="7651944" y="1901823"/>
            <a:ext cx="4320480" cy="199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spcBef>
                <a:spcPts val="200"/>
              </a:spcBef>
              <a:spcAft>
                <a:spcPts val="480"/>
              </a:spcAft>
            </a:pPr>
            <a:r>
              <a:rPr lang="ru-RU" sz="1600" u="sng" dirty="0">
                <a:latin typeface="Roboto Light" panose="02000000000000000000" pitchFamily="2" charset="0"/>
                <a:ea typeface="Roboto Light" panose="02000000000000000000" pitchFamily="2" charset="0"/>
              </a:rPr>
              <a:t>Использование </a:t>
            </a:r>
            <a:r>
              <a:rPr lang="en-US" sz="1600" u="sng" dirty="0">
                <a:latin typeface="Roboto Light" panose="02000000000000000000" pitchFamily="2" charset="0"/>
                <a:ea typeface="Roboto Light" panose="02000000000000000000" pitchFamily="2" charset="0"/>
              </a:rPr>
              <a:t>Webiomed </a:t>
            </a:r>
            <a:r>
              <a:rPr lang="ru-RU" sz="1600" u="sng" dirty="0">
                <a:latin typeface="Roboto Light" panose="02000000000000000000" pitchFamily="2" charset="0"/>
                <a:ea typeface="Roboto Light" panose="02000000000000000000" pitchFamily="2" charset="0"/>
              </a:rPr>
              <a:t>в медицинских учреждениях региона по тарифу Профессиональный:</a:t>
            </a:r>
          </a:p>
          <a:p>
            <a:pPr marL="285750" indent="-285750" algn="just">
              <a:spcBef>
                <a:spcPts val="200"/>
              </a:spcBef>
              <a:spcAft>
                <a:spcPts val="480"/>
              </a:spcAft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О</a:t>
            </a:r>
            <a:r>
              <a:rPr lang="ru-RU" sz="16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ценка рисков для врачей по 14</a:t>
            </a:r>
            <a:r>
              <a:rPr lang="ru-RU" sz="1600" b="1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нозологиям</a:t>
            </a:r>
            <a:r>
              <a:rPr lang="ru-RU" sz="16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  <a:p>
            <a:pPr marL="285750" indent="-285750" algn="just">
              <a:spcBef>
                <a:spcPts val="200"/>
              </a:spcBef>
              <a:spcAft>
                <a:spcPts val="480"/>
              </a:spcAft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Аналитика для организаторов здравоохранения по 14</a:t>
            </a:r>
            <a:r>
              <a:rPr lang="ru-RU" sz="1600" b="1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нозологиям</a:t>
            </a:r>
            <a:r>
              <a:rPr lang="ru-RU" sz="16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  <a:r>
              <a:rPr lang="ru-RU" sz="1600" dirty="0">
                <a:solidFill>
                  <a:srgbClr val="00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endParaRPr lang="ru-RU" sz="1600" dirty="0"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A27CA3-9A77-4DE6-9049-3EEE26737426}"/>
              </a:ext>
            </a:extLst>
          </p:cNvPr>
          <p:cNvSpPr txBox="1"/>
          <p:nvPr/>
        </p:nvSpPr>
        <p:spPr>
          <a:xfrm>
            <a:off x="7651944" y="4606939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spcBef>
                <a:spcPts val="200"/>
              </a:spcBef>
              <a:spcAft>
                <a:spcPts val="480"/>
              </a:spcAft>
            </a:pPr>
            <a:r>
              <a:rPr lang="ru-RU" sz="1600" i="1" dirty="0">
                <a:latin typeface="Roboto Light" panose="02000000000000000000" pitchFamily="2" charset="0"/>
                <a:ea typeface="Roboto Light" panose="02000000000000000000" pitchFamily="2" charset="0"/>
              </a:rPr>
              <a:t>Стоимость использования коммерческой версии платформы составляет 20 000 (двадцать тысяч) рублей в месяц за 1 МО без ограничения по количеству рабочих мест и запросов в платформу.</a:t>
            </a:r>
          </a:p>
        </p:txBody>
      </p:sp>
    </p:spTree>
    <p:extLst>
      <p:ext uri="{BB962C8B-B14F-4D97-AF65-F5344CB8AC3E}">
        <p14:creationId xmlns:p14="http://schemas.microsoft.com/office/powerpoint/2010/main" val="1359518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9375"/>
          <a:stretch/>
        </p:blipFill>
        <p:spPr bwMode="auto">
          <a:xfrm>
            <a:off x="-19753" y="-4225"/>
            <a:ext cx="12225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ручной ввод 1"/>
          <p:cNvSpPr/>
          <p:nvPr/>
        </p:nvSpPr>
        <p:spPr>
          <a:xfrm flipH="1">
            <a:off x="-43194" y="3862110"/>
            <a:ext cx="9433047" cy="300933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9"/>
              <a:gd name="connsiteY0" fmla="*/ 6910 h 10000"/>
              <a:gd name="connsiteX1" fmla="*/ 10019 w 10019"/>
              <a:gd name="connsiteY1" fmla="*/ 0 h 10000"/>
              <a:gd name="connsiteX2" fmla="*/ 10019 w 10019"/>
              <a:gd name="connsiteY2" fmla="*/ 10000 h 10000"/>
              <a:gd name="connsiteX3" fmla="*/ 19 w 10019"/>
              <a:gd name="connsiteY3" fmla="*/ 10000 h 10000"/>
              <a:gd name="connsiteX4" fmla="*/ 0 w 10019"/>
              <a:gd name="connsiteY4" fmla="*/ 69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9" h="10000">
                <a:moveTo>
                  <a:pt x="0" y="6910"/>
                </a:moveTo>
                <a:lnTo>
                  <a:pt x="10019" y="0"/>
                </a:lnTo>
                <a:lnTo>
                  <a:pt x="10019" y="10000"/>
                </a:lnTo>
                <a:lnTo>
                  <a:pt x="19" y="10000"/>
                </a:lnTo>
                <a:cubicBezTo>
                  <a:pt x="13" y="8970"/>
                  <a:pt x="6" y="7940"/>
                  <a:pt x="0" y="6910"/>
                </a:cubicBezTo>
                <a:close/>
              </a:path>
            </a:pathLst>
          </a:custGeom>
          <a:solidFill>
            <a:srgbClr val="2CACBA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ручной ввод 1"/>
          <p:cNvSpPr/>
          <p:nvPr/>
        </p:nvSpPr>
        <p:spPr>
          <a:xfrm flipH="1">
            <a:off x="0" y="4364733"/>
            <a:ext cx="9261452" cy="249326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9"/>
              <a:gd name="connsiteY0" fmla="*/ 6910 h 10000"/>
              <a:gd name="connsiteX1" fmla="*/ 10019 w 10019"/>
              <a:gd name="connsiteY1" fmla="*/ 0 h 10000"/>
              <a:gd name="connsiteX2" fmla="*/ 10019 w 10019"/>
              <a:gd name="connsiteY2" fmla="*/ 10000 h 10000"/>
              <a:gd name="connsiteX3" fmla="*/ 19 w 10019"/>
              <a:gd name="connsiteY3" fmla="*/ 10000 h 10000"/>
              <a:gd name="connsiteX4" fmla="*/ 0 w 10019"/>
              <a:gd name="connsiteY4" fmla="*/ 69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9" h="10000">
                <a:moveTo>
                  <a:pt x="0" y="6910"/>
                </a:moveTo>
                <a:lnTo>
                  <a:pt x="10019" y="0"/>
                </a:lnTo>
                <a:lnTo>
                  <a:pt x="10019" y="10000"/>
                </a:lnTo>
                <a:lnTo>
                  <a:pt x="19" y="10000"/>
                </a:lnTo>
                <a:cubicBezTo>
                  <a:pt x="13" y="8970"/>
                  <a:pt x="6" y="7940"/>
                  <a:pt x="0" y="691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Блок-схема: ручной ввод 1"/>
          <p:cNvSpPr/>
          <p:nvPr/>
        </p:nvSpPr>
        <p:spPr>
          <a:xfrm>
            <a:off x="-26064" y="4479954"/>
            <a:ext cx="12215165" cy="237804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9"/>
              <a:gd name="connsiteY0" fmla="*/ 6910 h 10000"/>
              <a:gd name="connsiteX1" fmla="*/ 10019 w 10019"/>
              <a:gd name="connsiteY1" fmla="*/ 0 h 10000"/>
              <a:gd name="connsiteX2" fmla="*/ 10019 w 10019"/>
              <a:gd name="connsiteY2" fmla="*/ 10000 h 10000"/>
              <a:gd name="connsiteX3" fmla="*/ 19 w 10019"/>
              <a:gd name="connsiteY3" fmla="*/ 10000 h 10000"/>
              <a:gd name="connsiteX4" fmla="*/ 0 w 10019"/>
              <a:gd name="connsiteY4" fmla="*/ 69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9" h="10000">
                <a:moveTo>
                  <a:pt x="0" y="6910"/>
                </a:moveTo>
                <a:lnTo>
                  <a:pt x="10019" y="0"/>
                </a:lnTo>
                <a:lnTo>
                  <a:pt x="10019" y="10000"/>
                </a:lnTo>
                <a:lnTo>
                  <a:pt x="19" y="10000"/>
                </a:lnTo>
                <a:cubicBezTo>
                  <a:pt x="13" y="8970"/>
                  <a:pt x="6" y="7940"/>
                  <a:pt x="0" y="6910"/>
                </a:cubicBezTo>
                <a:close/>
              </a:path>
            </a:pathLst>
          </a:custGeom>
          <a:solidFill>
            <a:srgbClr val="114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240016" y="5668977"/>
            <a:ext cx="551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6347C4-F384-6B47-A738-29DAC9451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60648"/>
            <a:ext cx="6279944" cy="611322"/>
          </a:xfrm>
          <a:prstGeom prst="rect">
            <a:avLst/>
          </a:prstGeom>
        </p:spPr>
      </p:pic>
      <p:sp>
        <p:nvSpPr>
          <p:cNvPr id="9" name="Shape 3905">
            <a:extLst>
              <a:ext uri="{FF2B5EF4-FFF2-40B4-BE49-F238E27FC236}">
                <a16:creationId xmlns:a16="http://schemas.microsoft.com/office/drawing/2014/main" id="{C5501421-495D-8340-995D-23A94166D463}"/>
              </a:ext>
            </a:extLst>
          </p:cNvPr>
          <p:cNvSpPr/>
          <p:nvPr/>
        </p:nvSpPr>
        <p:spPr>
          <a:xfrm>
            <a:off x="312717" y="1323936"/>
            <a:ext cx="432000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4236" y="10309"/>
                </a:moveTo>
                <a:cubicBezTo>
                  <a:pt x="13552" y="10309"/>
                  <a:pt x="12889" y="10401"/>
                  <a:pt x="12252" y="10556"/>
                </a:cubicBezTo>
                <a:cubicBezTo>
                  <a:pt x="12104" y="10191"/>
                  <a:pt x="11941" y="9834"/>
                  <a:pt x="11763" y="9485"/>
                </a:cubicBezTo>
                <a:cubicBezTo>
                  <a:pt x="12783" y="9001"/>
                  <a:pt x="13728" y="8391"/>
                  <a:pt x="14592" y="7683"/>
                </a:cubicBezTo>
                <a:cubicBezTo>
                  <a:pt x="15222" y="8448"/>
                  <a:pt x="15619" y="9408"/>
                  <a:pt x="15692" y="10457"/>
                </a:cubicBezTo>
                <a:cubicBezTo>
                  <a:pt x="15218" y="10370"/>
                  <a:pt x="14736" y="10309"/>
                  <a:pt x="14236" y="10309"/>
                </a:cubicBezTo>
                <a:moveTo>
                  <a:pt x="13226" y="15065"/>
                </a:moveTo>
                <a:cubicBezTo>
                  <a:pt x="13168" y="13821"/>
                  <a:pt x="12956" y="12619"/>
                  <a:pt x="12590" y="11483"/>
                </a:cubicBezTo>
                <a:cubicBezTo>
                  <a:pt x="13120" y="11361"/>
                  <a:pt x="13670" y="11291"/>
                  <a:pt x="14236" y="11291"/>
                </a:cubicBezTo>
                <a:cubicBezTo>
                  <a:pt x="14726" y="11291"/>
                  <a:pt x="15199" y="11358"/>
                  <a:pt x="15661" y="11451"/>
                </a:cubicBezTo>
                <a:cubicBezTo>
                  <a:pt x="15455" y="13001"/>
                  <a:pt x="14529" y="14322"/>
                  <a:pt x="13226" y="15065"/>
                </a:cubicBezTo>
                <a:moveTo>
                  <a:pt x="10800" y="15709"/>
                </a:moveTo>
                <a:cubicBezTo>
                  <a:pt x="9745" y="15709"/>
                  <a:pt x="8772" y="15374"/>
                  <a:pt x="7972" y="14808"/>
                </a:cubicBezTo>
                <a:cubicBezTo>
                  <a:pt x="8822" y="13429"/>
                  <a:pt x="10108" y="12348"/>
                  <a:pt x="11646" y="11769"/>
                </a:cubicBezTo>
                <a:cubicBezTo>
                  <a:pt x="12027" y="12943"/>
                  <a:pt x="12241" y="14191"/>
                  <a:pt x="12264" y="15488"/>
                </a:cubicBezTo>
                <a:cubicBezTo>
                  <a:pt x="11801" y="15631"/>
                  <a:pt x="11310" y="15709"/>
                  <a:pt x="10800" y="15709"/>
                </a:cubicBezTo>
                <a:moveTo>
                  <a:pt x="5891" y="10800"/>
                </a:moveTo>
                <a:cubicBezTo>
                  <a:pt x="7641" y="10800"/>
                  <a:pt x="9313" y="10470"/>
                  <a:pt x="10852" y="9874"/>
                </a:cubicBezTo>
                <a:cubicBezTo>
                  <a:pt x="11016" y="10192"/>
                  <a:pt x="11171" y="10515"/>
                  <a:pt x="11309" y="10848"/>
                </a:cubicBezTo>
                <a:cubicBezTo>
                  <a:pt x="9614" y="11484"/>
                  <a:pt x="8190" y="12658"/>
                  <a:pt x="7225" y="14157"/>
                </a:cubicBezTo>
                <a:cubicBezTo>
                  <a:pt x="6400" y="13279"/>
                  <a:pt x="5891" y="12100"/>
                  <a:pt x="5891" y="10800"/>
                </a:cubicBezTo>
                <a:moveTo>
                  <a:pt x="8358" y="6546"/>
                </a:moveTo>
                <a:cubicBezTo>
                  <a:pt x="9116" y="7279"/>
                  <a:pt x="9793" y="8099"/>
                  <a:pt x="10353" y="9000"/>
                </a:cubicBezTo>
                <a:cubicBezTo>
                  <a:pt x="8992" y="9509"/>
                  <a:pt x="7526" y="9802"/>
                  <a:pt x="5990" y="9813"/>
                </a:cubicBezTo>
                <a:cubicBezTo>
                  <a:pt x="6276" y="8414"/>
                  <a:pt x="7158" y="7236"/>
                  <a:pt x="8358" y="6546"/>
                </a:cubicBezTo>
                <a:moveTo>
                  <a:pt x="10800" y="5891"/>
                </a:moveTo>
                <a:cubicBezTo>
                  <a:pt x="11968" y="5891"/>
                  <a:pt x="13040" y="6300"/>
                  <a:pt x="13883" y="6982"/>
                </a:cubicBezTo>
                <a:cubicBezTo>
                  <a:pt x="13087" y="7622"/>
                  <a:pt x="12217" y="8175"/>
                  <a:pt x="11281" y="8612"/>
                </a:cubicBezTo>
                <a:cubicBezTo>
                  <a:pt x="10732" y="7702"/>
                  <a:pt x="10072" y="6870"/>
                  <a:pt x="9333" y="6114"/>
                </a:cubicBezTo>
                <a:cubicBezTo>
                  <a:pt x="9797" y="5970"/>
                  <a:pt x="10289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3"/>
                  <a:pt x="7547" y="16691"/>
                  <a:pt x="10800" y="16691"/>
                </a:cubicBezTo>
                <a:cubicBezTo>
                  <a:pt x="14053" y="16691"/>
                  <a:pt x="16691" y="14053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3FE56E-CAD0-514E-8D7C-CA49042F9032}"/>
              </a:ext>
            </a:extLst>
          </p:cNvPr>
          <p:cNvSpPr txBox="1"/>
          <p:nvPr/>
        </p:nvSpPr>
        <p:spPr>
          <a:xfrm>
            <a:off x="975227" y="1476811"/>
            <a:ext cx="1420645" cy="1477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https://webiomed.ai/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4" name="Shape 3778">
            <a:extLst>
              <a:ext uri="{FF2B5EF4-FFF2-40B4-BE49-F238E27FC236}">
                <a16:creationId xmlns:a16="http://schemas.microsoft.com/office/drawing/2014/main" id="{2E14995C-D6D6-2342-B7E0-F08B024D28ED}"/>
              </a:ext>
            </a:extLst>
          </p:cNvPr>
          <p:cNvSpPr/>
          <p:nvPr/>
        </p:nvSpPr>
        <p:spPr>
          <a:xfrm>
            <a:off x="370411" y="1883345"/>
            <a:ext cx="323466" cy="480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8563" y="10800"/>
                  <a:pt x="6750" y="9482"/>
                  <a:pt x="6750" y="7855"/>
                </a:cubicBezTo>
                <a:cubicBezTo>
                  <a:pt x="6750" y="6228"/>
                  <a:pt x="8563" y="4909"/>
                  <a:pt x="10800" y="4909"/>
                </a:cubicBezTo>
                <a:cubicBezTo>
                  <a:pt x="13037" y="4909"/>
                  <a:pt x="14850" y="6228"/>
                  <a:pt x="14850" y="7855"/>
                </a:cubicBezTo>
                <a:cubicBezTo>
                  <a:pt x="14850" y="9482"/>
                  <a:pt x="13037" y="10800"/>
                  <a:pt x="10800" y="10800"/>
                </a:cubicBezTo>
                <a:moveTo>
                  <a:pt x="10800" y="3927"/>
                </a:moveTo>
                <a:cubicBezTo>
                  <a:pt x="7817" y="3927"/>
                  <a:pt x="5400" y="5686"/>
                  <a:pt x="5400" y="7855"/>
                </a:cubicBezTo>
                <a:cubicBezTo>
                  <a:pt x="5400" y="10023"/>
                  <a:pt x="7817" y="11782"/>
                  <a:pt x="10800" y="11782"/>
                </a:cubicBezTo>
                <a:cubicBezTo>
                  <a:pt x="13783" y="11782"/>
                  <a:pt x="16200" y="10023"/>
                  <a:pt x="16200" y="7855"/>
                </a:cubicBezTo>
                <a:cubicBezTo>
                  <a:pt x="16200" y="5686"/>
                  <a:pt x="13783" y="3927"/>
                  <a:pt x="10800" y="3927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9"/>
                  <a:pt x="5581" y="982"/>
                  <a:pt x="10800" y="982"/>
                </a:cubicBezTo>
                <a:cubicBezTo>
                  <a:pt x="16019" y="982"/>
                  <a:pt x="20250" y="4059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0"/>
                </a:moveTo>
                <a:cubicBezTo>
                  <a:pt x="4836" y="0"/>
                  <a:pt x="0" y="3517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17"/>
                  <a:pt x="16764" y="0"/>
                  <a:pt x="10800" y="0"/>
                </a:cubicBezTo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BB966D-8CE4-6A46-9914-CC998A6743CF}"/>
              </a:ext>
            </a:extLst>
          </p:cNvPr>
          <p:cNvSpPr txBox="1"/>
          <p:nvPr/>
        </p:nvSpPr>
        <p:spPr>
          <a:xfrm>
            <a:off x="946629" y="1913653"/>
            <a:ext cx="2394886" cy="4442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1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85031, РФ, Республика Карелия, </a:t>
            </a:r>
          </a:p>
          <a:p>
            <a:pPr>
              <a:lnSpc>
                <a:spcPct val="80000"/>
              </a:lnSpc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г. Петрозаводск, </a:t>
            </a:r>
            <a:b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</a:b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набережная </a:t>
            </a:r>
            <a:r>
              <a:rPr lang="ru-RU" sz="1200" dirty="0" err="1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Варкауса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, д. 17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6" name="Shape 3701">
            <a:extLst>
              <a:ext uri="{FF2B5EF4-FFF2-40B4-BE49-F238E27FC236}">
                <a16:creationId xmlns:a16="http://schemas.microsoft.com/office/drawing/2014/main" id="{171E7287-D943-4941-B2A9-46144930A11F}"/>
              </a:ext>
            </a:extLst>
          </p:cNvPr>
          <p:cNvSpPr/>
          <p:nvPr/>
        </p:nvSpPr>
        <p:spPr>
          <a:xfrm>
            <a:off x="314738" y="2442009"/>
            <a:ext cx="432000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5"/>
                </a:cubicBezTo>
                <a:cubicBezTo>
                  <a:pt x="14611" y="20190"/>
                  <a:pt x="14556" y="20169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0"/>
                  <a:pt x="4888" y="1296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4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7"/>
                  <a:pt x="7170" y="7230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8"/>
                </a:cubicBezTo>
                <a:cubicBezTo>
                  <a:pt x="11541" y="14478"/>
                  <a:pt x="11555" y="14488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39"/>
                  <a:pt x="14301" y="14479"/>
                </a:cubicBezTo>
                <a:cubicBezTo>
                  <a:pt x="14320" y="14463"/>
                  <a:pt x="14338" y="14445"/>
                  <a:pt x="14356" y="14427"/>
                </a:cubicBezTo>
                <a:lnTo>
                  <a:pt x="15456" y="13320"/>
                </a:lnTo>
                <a:cubicBezTo>
                  <a:pt x="15533" y="13272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19"/>
                  <a:pt x="16108" y="13446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5"/>
                  <a:pt x="20379" y="16762"/>
                </a:cubicBezTo>
                <a:cubicBezTo>
                  <a:pt x="20431" y="16794"/>
                  <a:pt x="20455" y="16816"/>
                  <a:pt x="20466" y="16827"/>
                </a:cubicBezTo>
                <a:cubicBezTo>
                  <a:pt x="20520" y="16881"/>
                  <a:pt x="20610" y="16998"/>
                  <a:pt x="20610" y="17174"/>
                </a:cubicBezTo>
                <a:cubicBezTo>
                  <a:pt x="20610" y="17208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30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4"/>
                  <a:pt x="12104" y="13674"/>
                </a:cubicBezTo>
                <a:cubicBezTo>
                  <a:pt x="10500" y="12510"/>
                  <a:pt x="9078" y="11109"/>
                  <a:pt x="7916" y="9503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8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5"/>
                  <a:pt x="9327" y="5891"/>
                </a:cubicBezTo>
                <a:cubicBezTo>
                  <a:pt x="9327" y="5484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1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4"/>
                  <a:pt x="183" y="6688"/>
                  <a:pt x="499" y="7356"/>
                </a:cubicBezTo>
                <a:lnTo>
                  <a:pt x="483" y="7372"/>
                </a:lnTo>
                <a:cubicBezTo>
                  <a:pt x="3436" y="13255"/>
                  <a:pt x="8345" y="18164"/>
                  <a:pt x="14228" y="21118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80"/>
                  <a:pt x="21600" y="17177"/>
                  <a:pt x="21600" y="17174"/>
                </a:cubicBezTo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1828BC-1404-8043-9278-A6A535B70974}"/>
              </a:ext>
            </a:extLst>
          </p:cNvPr>
          <p:cNvSpPr txBox="1"/>
          <p:nvPr/>
        </p:nvSpPr>
        <p:spPr>
          <a:xfrm>
            <a:off x="975227" y="2617956"/>
            <a:ext cx="1226298" cy="1477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8 (800) 234-05-04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8" name="Shape 3870">
            <a:extLst>
              <a:ext uri="{FF2B5EF4-FFF2-40B4-BE49-F238E27FC236}">
                <a16:creationId xmlns:a16="http://schemas.microsoft.com/office/drawing/2014/main" id="{1B615184-1F1B-8646-851B-17BE0C18D9C6}"/>
              </a:ext>
            </a:extLst>
          </p:cNvPr>
          <p:cNvSpPr/>
          <p:nvPr/>
        </p:nvSpPr>
        <p:spPr>
          <a:xfrm>
            <a:off x="312717" y="3022680"/>
            <a:ext cx="432000" cy="33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3"/>
                  <a:pt x="19964" y="1433"/>
                </a:cubicBezTo>
                <a:lnTo>
                  <a:pt x="11465" y="13118"/>
                </a:lnTo>
                <a:cubicBezTo>
                  <a:pt x="11288" y="13363"/>
                  <a:pt x="11051" y="13497"/>
                  <a:pt x="10800" y="13497"/>
                </a:cubicBezTo>
                <a:cubicBezTo>
                  <a:pt x="10549" y="13497"/>
                  <a:pt x="10312" y="13363"/>
                  <a:pt x="10134" y="13118"/>
                </a:cubicBezTo>
                <a:lnTo>
                  <a:pt x="1637" y="1433"/>
                </a:lnTo>
                <a:cubicBezTo>
                  <a:pt x="1739" y="1383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854ACC-52C7-1B4D-BF37-2CE237923BF9}"/>
              </a:ext>
            </a:extLst>
          </p:cNvPr>
          <p:cNvSpPr txBox="1"/>
          <p:nvPr/>
        </p:nvSpPr>
        <p:spPr>
          <a:xfrm>
            <a:off x="975227" y="3115891"/>
            <a:ext cx="1346651" cy="1477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info@webiomed.ai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 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 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0" name="Shape 3613">
            <a:extLst>
              <a:ext uri="{FF2B5EF4-FFF2-40B4-BE49-F238E27FC236}">
                <a16:creationId xmlns:a16="http://schemas.microsoft.com/office/drawing/2014/main" id="{D5804003-30D7-4642-BA82-777FC2CF9061}"/>
              </a:ext>
            </a:extLst>
          </p:cNvPr>
          <p:cNvSpPr/>
          <p:nvPr/>
        </p:nvSpPr>
        <p:spPr>
          <a:xfrm>
            <a:off x="3562575" y="1395846"/>
            <a:ext cx="280580" cy="280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9EA3F7-D25E-3D4F-8CD0-816FED251814}"/>
              </a:ext>
            </a:extLst>
          </p:cNvPr>
          <p:cNvGrpSpPr/>
          <p:nvPr/>
        </p:nvGrpSpPr>
        <p:grpSpPr>
          <a:xfrm>
            <a:off x="3992345" y="1391924"/>
            <a:ext cx="3684814" cy="459480"/>
            <a:chOff x="2258786" y="3660325"/>
            <a:chExt cx="3684814" cy="45948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40B6FCD-1418-4641-9DF2-5C61958D2756}"/>
                </a:ext>
              </a:extLst>
            </p:cNvPr>
            <p:cNvSpPr txBox="1"/>
            <p:nvPr/>
          </p:nvSpPr>
          <p:spPr>
            <a:xfrm>
              <a:off x="2258786" y="3660325"/>
              <a:ext cx="3684814" cy="2382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b="1" dirty="0"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ВКонтакте</a:t>
              </a:r>
              <a:endParaRPr lang="en-US" sz="1400" b="1" dirty="0"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E5134D-9CB1-BB46-A2E6-498E1114DE32}"/>
                </a:ext>
              </a:extLst>
            </p:cNvPr>
            <p:cNvSpPr txBox="1"/>
            <p:nvPr/>
          </p:nvSpPr>
          <p:spPr>
            <a:xfrm>
              <a:off x="2258786" y="3873519"/>
              <a:ext cx="2904229" cy="246286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https://vk.com/webiomed</a:t>
              </a: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 </a:t>
              </a:r>
            </a:p>
          </p:txBody>
        </p:sp>
      </p:grpSp>
      <p:sp>
        <p:nvSpPr>
          <p:cNvPr id="24" name="Shape 3894">
            <a:extLst>
              <a:ext uri="{FF2B5EF4-FFF2-40B4-BE49-F238E27FC236}">
                <a16:creationId xmlns:a16="http://schemas.microsoft.com/office/drawing/2014/main" id="{D231467F-B8D3-454D-8A8B-E95760F5A6CA}"/>
              </a:ext>
            </a:extLst>
          </p:cNvPr>
          <p:cNvSpPr/>
          <p:nvPr/>
        </p:nvSpPr>
        <p:spPr>
          <a:xfrm>
            <a:off x="3560296" y="2018016"/>
            <a:ext cx="280580" cy="280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4" y="7858"/>
                </a:lnTo>
                <a:lnTo>
                  <a:pt x="13244" y="6381"/>
                </a:lnTo>
                <a:lnTo>
                  <a:pt x="11938" y="6381"/>
                </a:lnTo>
                <a:cubicBezTo>
                  <a:pt x="10369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DF6FE04-21F0-CE44-AACC-72F7A309FFCE}"/>
              </a:ext>
            </a:extLst>
          </p:cNvPr>
          <p:cNvGrpSpPr/>
          <p:nvPr/>
        </p:nvGrpSpPr>
        <p:grpSpPr>
          <a:xfrm>
            <a:off x="3987502" y="1978908"/>
            <a:ext cx="3684814" cy="456646"/>
            <a:chOff x="2154356" y="3678521"/>
            <a:chExt cx="3684814" cy="45664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7002E5E-8B0B-2A40-A1C3-CB84F3F4C347}"/>
                </a:ext>
              </a:extLst>
            </p:cNvPr>
            <p:cNvSpPr txBox="1"/>
            <p:nvPr/>
          </p:nvSpPr>
          <p:spPr>
            <a:xfrm>
              <a:off x="2154356" y="3678521"/>
              <a:ext cx="3684814" cy="2382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Facebook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D4F6A6-B359-A74E-B0BA-64D5898BDC11}"/>
                </a:ext>
              </a:extLst>
            </p:cNvPr>
            <p:cNvSpPr txBox="1"/>
            <p:nvPr/>
          </p:nvSpPr>
          <p:spPr>
            <a:xfrm>
              <a:off x="2154356" y="3888881"/>
              <a:ext cx="3129459" cy="246286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https://www.facebook.com/webiomed/</a:t>
              </a: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 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74A4601-9C65-2349-AADC-0EE62AF261DF}"/>
              </a:ext>
            </a:extLst>
          </p:cNvPr>
          <p:cNvGrpSpPr/>
          <p:nvPr/>
        </p:nvGrpSpPr>
        <p:grpSpPr>
          <a:xfrm>
            <a:off x="3987502" y="2572420"/>
            <a:ext cx="3684814" cy="459480"/>
            <a:chOff x="2258786" y="3660325"/>
            <a:chExt cx="3684814" cy="45948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D644AA-0241-964C-A97E-256C2F719617}"/>
                </a:ext>
              </a:extLst>
            </p:cNvPr>
            <p:cNvSpPr txBox="1"/>
            <p:nvPr/>
          </p:nvSpPr>
          <p:spPr>
            <a:xfrm>
              <a:off x="2258786" y="3660325"/>
              <a:ext cx="3684814" cy="2382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Twitter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0409398-11D5-B141-8515-CBE931FDB00C}"/>
                </a:ext>
              </a:extLst>
            </p:cNvPr>
            <p:cNvSpPr txBox="1"/>
            <p:nvPr/>
          </p:nvSpPr>
          <p:spPr>
            <a:xfrm>
              <a:off x="2258786" y="3873519"/>
              <a:ext cx="3129459" cy="246286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https://twitter.com/webiomed</a:t>
              </a: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 </a:t>
              </a:r>
            </a:p>
          </p:txBody>
        </p:sp>
      </p:grpSp>
      <p:sp>
        <p:nvSpPr>
          <p:cNvPr id="31" name="Shape 3900">
            <a:extLst>
              <a:ext uri="{FF2B5EF4-FFF2-40B4-BE49-F238E27FC236}">
                <a16:creationId xmlns:a16="http://schemas.microsoft.com/office/drawing/2014/main" id="{85EA8072-49D4-0A43-A37A-094E51CB4958}"/>
              </a:ext>
            </a:extLst>
          </p:cNvPr>
          <p:cNvSpPr/>
          <p:nvPr/>
        </p:nvSpPr>
        <p:spPr>
          <a:xfrm>
            <a:off x="3553979" y="2601092"/>
            <a:ext cx="280580" cy="280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1591" y="13291"/>
                </a:moveTo>
                <a:cubicBezTo>
                  <a:pt x="11452" y="13214"/>
                  <a:pt x="11342" y="13108"/>
                  <a:pt x="11291" y="12978"/>
                </a:cubicBezTo>
                <a:cubicBezTo>
                  <a:pt x="11284" y="12956"/>
                  <a:pt x="11290" y="10299"/>
                  <a:pt x="11290" y="10299"/>
                </a:cubicBezTo>
                <a:lnTo>
                  <a:pt x="13256" y="10299"/>
                </a:lnTo>
                <a:lnTo>
                  <a:pt x="13256" y="8836"/>
                </a:lnTo>
                <a:lnTo>
                  <a:pt x="11292" y="8836"/>
                </a:lnTo>
                <a:lnTo>
                  <a:pt x="11292" y="6873"/>
                </a:lnTo>
                <a:lnTo>
                  <a:pt x="10042" y="6879"/>
                </a:lnTo>
                <a:cubicBezTo>
                  <a:pt x="9988" y="7284"/>
                  <a:pt x="9891" y="7618"/>
                  <a:pt x="9750" y="7879"/>
                </a:cubicBezTo>
                <a:cubicBezTo>
                  <a:pt x="9608" y="8142"/>
                  <a:pt x="9420" y="8367"/>
                  <a:pt x="9187" y="8554"/>
                </a:cubicBezTo>
                <a:cubicBezTo>
                  <a:pt x="8953" y="8740"/>
                  <a:pt x="8672" y="8883"/>
                  <a:pt x="8344" y="8984"/>
                </a:cubicBezTo>
                <a:lnTo>
                  <a:pt x="8345" y="10309"/>
                </a:lnTo>
                <a:lnTo>
                  <a:pt x="9328" y="10299"/>
                </a:lnTo>
                <a:lnTo>
                  <a:pt x="9328" y="12846"/>
                </a:lnTo>
                <a:cubicBezTo>
                  <a:pt x="9328" y="13205"/>
                  <a:pt x="9369" y="13478"/>
                  <a:pt x="9448" y="13667"/>
                </a:cubicBezTo>
                <a:cubicBezTo>
                  <a:pt x="9528" y="13856"/>
                  <a:pt x="9671" y="14034"/>
                  <a:pt x="9879" y="14202"/>
                </a:cubicBezTo>
                <a:cubicBezTo>
                  <a:pt x="10086" y="14370"/>
                  <a:pt x="10336" y="14498"/>
                  <a:pt x="10629" y="14589"/>
                </a:cubicBezTo>
                <a:cubicBezTo>
                  <a:pt x="10922" y="14679"/>
                  <a:pt x="11238" y="14727"/>
                  <a:pt x="11620" y="14727"/>
                </a:cubicBezTo>
                <a:cubicBezTo>
                  <a:pt x="11955" y="14727"/>
                  <a:pt x="12228" y="14693"/>
                  <a:pt x="12517" y="14629"/>
                </a:cubicBezTo>
                <a:cubicBezTo>
                  <a:pt x="12806" y="14566"/>
                  <a:pt x="13221" y="14455"/>
                  <a:pt x="13578" y="14297"/>
                </a:cubicBezTo>
                <a:lnTo>
                  <a:pt x="13583" y="13091"/>
                </a:lnTo>
                <a:cubicBezTo>
                  <a:pt x="13165" y="13349"/>
                  <a:pt x="12648" y="13447"/>
                  <a:pt x="12225" y="13447"/>
                </a:cubicBezTo>
                <a:cubicBezTo>
                  <a:pt x="11987" y="13447"/>
                  <a:pt x="11776" y="13395"/>
                  <a:pt x="11591" y="13291"/>
                </a:cubicBezTo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57944F3-D835-9C48-A5E9-A1AA4EE7D3C6}"/>
              </a:ext>
            </a:extLst>
          </p:cNvPr>
          <p:cNvGrpSpPr/>
          <p:nvPr/>
        </p:nvGrpSpPr>
        <p:grpSpPr>
          <a:xfrm>
            <a:off x="3987502" y="3211581"/>
            <a:ext cx="3684814" cy="459480"/>
            <a:chOff x="2258786" y="3660325"/>
            <a:chExt cx="3684814" cy="45948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CB76FF-F3C9-DD42-B944-C96C0CDA0599}"/>
                </a:ext>
              </a:extLst>
            </p:cNvPr>
            <p:cNvSpPr txBox="1"/>
            <p:nvPr/>
          </p:nvSpPr>
          <p:spPr>
            <a:xfrm>
              <a:off x="2258786" y="3660325"/>
              <a:ext cx="3684814" cy="2382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Telegram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F40522B-740D-6F45-A664-A9B5A482F31D}"/>
                </a:ext>
              </a:extLst>
            </p:cNvPr>
            <p:cNvSpPr txBox="1"/>
            <p:nvPr/>
          </p:nvSpPr>
          <p:spPr>
            <a:xfrm>
              <a:off x="2258786" y="3873519"/>
              <a:ext cx="3129459" cy="246286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https://t.me/webiomed</a:t>
              </a: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 </a:t>
              </a:r>
            </a:p>
          </p:txBody>
        </p:sp>
      </p:grpSp>
      <p:sp>
        <p:nvSpPr>
          <p:cNvPr id="35" name="Shape 3900">
            <a:extLst>
              <a:ext uri="{FF2B5EF4-FFF2-40B4-BE49-F238E27FC236}">
                <a16:creationId xmlns:a16="http://schemas.microsoft.com/office/drawing/2014/main" id="{3EC4F71C-404C-9A45-92B8-51E984251976}"/>
              </a:ext>
            </a:extLst>
          </p:cNvPr>
          <p:cNvSpPr/>
          <p:nvPr/>
        </p:nvSpPr>
        <p:spPr>
          <a:xfrm>
            <a:off x="3553979" y="3240253"/>
            <a:ext cx="280580" cy="280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1591" y="13291"/>
                </a:moveTo>
                <a:cubicBezTo>
                  <a:pt x="11452" y="13214"/>
                  <a:pt x="11342" y="13108"/>
                  <a:pt x="11291" y="12978"/>
                </a:cubicBezTo>
                <a:cubicBezTo>
                  <a:pt x="11284" y="12956"/>
                  <a:pt x="11290" y="10299"/>
                  <a:pt x="11290" y="10299"/>
                </a:cubicBezTo>
                <a:lnTo>
                  <a:pt x="13256" y="10299"/>
                </a:lnTo>
                <a:lnTo>
                  <a:pt x="13256" y="8836"/>
                </a:lnTo>
                <a:lnTo>
                  <a:pt x="11292" y="8836"/>
                </a:lnTo>
                <a:lnTo>
                  <a:pt x="11292" y="6873"/>
                </a:lnTo>
                <a:lnTo>
                  <a:pt x="10042" y="6879"/>
                </a:lnTo>
                <a:cubicBezTo>
                  <a:pt x="9988" y="7284"/>
                  <a:pt x="9891" y="7618"/>
                  <a:pt x="9750" y="7879"/>
                </a:cubicBezTo>
                <a:cubicBezTo>
                  <a:pt x="9608" y="8142"/>
                  <a:pt x="9420" y="8367"/>
                  <a:pt x="9187" y="8554"/>
                </a:cubicBezTo>
                <a:cubicBezTo>
                  <a:pt x="8953" y="8740"/>
                  <a:pt x="8672" y="8883"/>
                  <a:pt x="8344" y="8984"/>
                </a:cubicBezTo>
                <a:lnTo>
                  <a:pt x="8345" y="10309"/>
                </a:lnTo>
                <a:lnTo>
                  <a:pt x="9328" y="10299"/>
                </a:lnTo>
                <a:lnTo>
                  <a:pt x="9328" y="12846"/>
                </a:lnTo>
                <a:cubicBezTo>
                  <a:pt x="9328" y="13205"/>
                  <a:pt x="9369" y="13478"/>
                  <a:pt x="9448" y="13667"/>
                </a:cubicBezTo>
                <a:cubicBezTo>
                  <a:pt x="9528" y="13856"/>
                  <a:pt x="9671" y="14034"/>
                  <a:pt x="9879" y="14202"/>
                </a:cubicBezTo>
                <a:cubicBezTo>
                  <a:pt x="10086" y="14370"/>
                  <a:pt x="10336" y="14498"/>
                  <a:pt x="10629" y="14589"/>
                </a:cubicBezTo>
                <a:cubicBezTo>
                  <a:pt x="10922" y="14679"/>
                  <a:pt x="11238" y="14727"/>
                  <a:pt x="11620" y="14727"/>
                </a:cubicBezTo>
                <a:cubicBezTo>
                  <a:pt x="11955" y="14727"/>
                  <a:pt x="12228" y="14693"/>
                  <a:pt x="12517" y="14629"/>
                </a:cubicBezTo>
                <a:cubicBezTo>
                  <a:pt x="12806" y="14566"/>
                  <a:pt x="13221" y="14455"/>
                  <a:pt x="13578" y="14297"/>
                </a:cubicBezTo>
                <a:lnTo>
                  <a:pt x="13583" y="13091"/>
                </a:lnTo>
                <a:cubicBezTo>
                  <a:pt x="13165" y="13349"/>
                  <a:pt x="12648" y="13447"/>
                  <a:pt x="12225" y="13447"/>
                </a:cubicBezTo>
                <a:cubicBezTo>
                  <a:pt x="11987" y="13447"/>
                  <a:pt x="11776" y="13395"/>
                  <a:pt x="11591" y="13291"/>
                </a:cubicBezTo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6" name="Shape 3895">
            <a:extLst>
              <a:ext uri="{FF2B5EF4-FFF2-40B4-BE49-F238E27FC236}">
                <a16:creationId xmlns:a16="http://schemas.microsoft.com/office/drawing/2014/main" id="{9E2EEE5D-143E-AA45-8343-C76B70572A41}"/>
              </a:ext>
            </a:extLst>
          </p:cNvPr>
          <p:cNvSpPr/>
          <p:nvPr/>
        </p:nvSpPr>
        <p:spPr>
          <a:xfrm>
            <a:off x="3555526" y="3866631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24" y="12091"/>
                </a:moveTo>
                <a:cubicBezTo>
                  <a:pt x="14020" y="12091"/>
                  <a:pt x="14020" y="12428"/>
                  <a:pt x="14020" y="12428"/>
                </a:cubicBezTo>
                <a:lnTo>
                  <a:pt x="14020" y="12863"/>
                </a:lnTo>
                <a:lnTo>
                  <a:pt x="14629" y="12863"/>
                </a:lnTo>
                <a:lnTo>
                  <a:pt x="14629" y="12428"/>
                </a:lnTo>
                <a:cubicBezTo>
                  <a:pt x="14629" y="12428"/>
                  <a:pt x="14629" y="12091"/>
                  <a:pt x="14324" y="12091"/>
                </a:cubicBezTo>
                <a:moveTo>
                  <a:pt x="15287" y="12380"/>
                </a:moveTo>
                <a:lnTo>
                  <a:pt x="15287" y="13348"/>
                </a:lnTo>
                <a:lnTo>
                  <a:pt x="14020" y="13348"/>
                </a:lnTo>
                <a:lnTo>
                  <a:pt x="14020" y="14072"/>
                </a:lnTo>
                <a:cubicBezTo>
                  <a:pt x="14020" y="14072"/>
                  <a:pt x="14020" y="14411"/>
                  <a:pt x="14324" y="14411"/>
                </a:cubicBezTo>
                <a:cubicBezTo>
                  <a:pt x="14629" y="14411"/>
                  <a:pt x="14629" y="14072"/>
                  <a:pt x="14629" y="14072"/>
                </a:cubicBezTo>
                <a:lnTo>
                  <a:pt x="14629" y="13734"/>
                </a:lnTo>
                <a:lnTo>
                  <a:pt x="15287" y="13734"/>
                </a:lnTo>
                <a:lnTo>
                  <a:pt x="15287" y="14266"/>
                </a:lnTo>
                <a:cubicBezTo>
                  <a:pt x="15287" y="14266"/>
                  <a:pt x="15186" y="14943"/>
                  <a:pt x="14375" y="14943"/>
                </a:cubicBezTo>
                <a:cubicBezTo>
                  <a:pt x="13563" y="14943"/>
                  <a:pt x="13411" y="14266"/>
                  <a:pt x="13411" y="14266"/>
                </a:cubicBezTo>
                <a:lnTo>
                  <a:pt x="13411" y="12380"/>
                </a:lnTo>
                <a:cubicBezTo>
                  <a:pt x="13411" y="12380"/>
                  <a:pt x="13411" y="11558"/>
                  <a:pt x="14375" y="11558"/>
                </a:cubicBezTo>
                <a:cubicBezTo>
                  <a:pt x="15338" y="11558"/>
                  <a:pt x="15287" y="12380"/>
                  <a:pt x="15287" y="12380"/>
                </a:cubicBezTo>
                <a:moveTo>
                  <a:pt x="12904" y="14169"/>
                </a:moveTo>
                <a:cubicBezTo>
                  <a:pt x="12904" y="14169"/>
                  <a:pt x="12904" y="14943"/>
                  <a:pt x="12347" y="14943"/>
                </a:cubicBezTo>
                <a:cubicBezTo>
                  <a:pt x="12005" y="14943"/>
                  <a:pt x="11798" y="14762"/>
                  <a:pt x="11687" y="14622"/>
                </a:cubicBezTo>
                <a:lnTo>
                  <a:pt x="11687" y="14895"/>
                </a:lnTo>
                <a:lnTo>
                  <a:pt x="11028" y="14895"/>
                </a:lnTo>
                <a:lnTo>
                  <a:pt x="11028" y="10446"/>
                </a:lnTo>
                <a:lnTo>
                  <a:pt x="11687" y="10446"/>
                </a:lnTo>
                <a:lnTo>
                  <a:pt x="11687" y="11888"/>
                </a:lnTo>
                <a:cubicBezTo>
                  <a:pt x="11789" y="11782"/>
                  <a:pt x="12036" y="11558"/>
                  <a:pt x="12347" y="11558"/>
                </a:cubicBezTo>
                <a:cubicBezTo>
                  <a:pt x="12752" y="11558"/>
                  <a:pt x="12904" y="11897"/>
                  <a:pt x="12904" y="12332"/>
                </a:cubicBezTo>
                <a:cubicBezTo>
                  <a:pt x="12904" y="12332"/>
                  <a:pt x="12904" y="14169"/>
                  <a:pt x="12904" y="14169"/>
                </a:cubicBezTo>
                <a:close/>
                <a:moveTo>
                  <a:pt x="10521" y="14895"/>
                </a:moveTo>
                <a:lnTo>
                  <a:pt x="9913" y="14895"/>
                </a:lnTo>
                <a:lnTo>
                  <a:pt x="9913" y="14605"/>
                </a:lnTo>
                <a:cubicBezTo>
                  <a:pt x="9913" y="14605"/>
                  <a:pt x="9558" y="14943"/>
                  <a:pt x="9152" y="14943"/>
                </a:cubicBezTo>
                <a:cubicBezTo>
                  <a:pt x="8747" y="14943"/>
                  <a:pt x="8696" y="14557"/>
                  <a:pt x="8696" y="14557"/>
                </a:cubicBezTo>
                <a:lnTo>
                  <a:pt x="8696" y="11558"/>
                </a:lnTo>
                <a:lnTo>
                  <a:pt x="9304" y="11558"/>
                </a:lnTo>
                <a:lnTo>
                  <a:pt x="9304" y="14363"/>
                </a:lnTo>
                <a:cubicBezTo>
                  <a:pt x="9304" y="14363"/>
                  <a:pt x="9304" y="14508"/>
                  <a:pt x="9507" y="14508"/>
                </a:cubicBezTo>
                <a:cubicBezTo>
                  <a:pt x="9710" y="14508"/>
                  <a:pt x="9913" y="14266"/>
                  <a:pt x="9913" y="14266"/>
                </a:cubicBezTo>
                <a:lnTo>
                  <a:pt x="9913" y="11558"/>
                </a:lnTo>
                <a:lnTo>
                  <a:pt x="10521" y="11558"/>
                </a:lnTo>
                <a:cubicBezTo>
                  <a:pt x="10521" y="11558"/>
                  <a:pt x="10521" y="14895"/>
                  <a:pt x="10521" y="14895"/>
                </a:cubicBezTo>
                <a:close/>
                <a:moveTo>
                  <a:pt x="8595" y="11074"/>
                </a:moveTo>
                <a:lnTo>
                  <a:pt x="7834" y="11074"/>
                </a:lnTo>
                <a:lnTo>
                  <a:pt x="7834" y="14895"/>
                </a:lnTo>
                <a:lnTo>
                  <a:pt x="7124" y="14895"/>
                </a:lnTo>
                <a:lnTo>
                  <a:pt x="7124" y="11074"/>
                </a:lnTo>
                <a:lnTo>
                  <a:pt x="6364" y="11074"/>
                </a:lnTo>
                <a:lnTo>
                  <a:pt x="6364" y="10446"/>
                </a:lnTo>
                <a:lnTo>
                  <a:pt x="8595" y="10446"/>
                </a:lnTo>
                <a:cubicBezTo>
                  <a:pt x="8595" y="10446"/>
                  <a:pt x="8595" y="11074"/>
                  <a:pt x="8595" y="11074"/>
                </a:cubicBezTo>
                <a:close/>
                <a:moveTo>
                  <a:pt x="14527" y="9431"/>
                </a:moveTo>
                <a:cubicBezTo>
                  <a:pt x="14527" y="9431"/>
                  <a:pt x="12667" y="9334"/>
                  <a:pt x="10800" y="9334"/>
                </a:cubicBezTo>
                <a:cubicBezTo>
                  <a:pt x="8940" y="9334"/>
                  <a:pt x="7074" y="9431"/>
                  <a:pt x="7074" y="9431"/>
                </a:cubicBezTo>
                <a:cubicBezTo>
                  <a:pt x="6233" y="9431"/>
                  <a:pt x="5552" y="10080"/>
                  <a:pt x="5552" y="10881"/>
                </a:cubicBezTo>
                <a:cubicBezTo>
                  <a:pt x="5552" y="10881"/>
                  <a:pt x="5400" y="11822"/>
                  <a:pt x="5400" y="12767"/>
                </a:cubicBezTo>
                <a:cubicBezTo>
                  <a:pt x="5400" y="13708"/>
                  <a:pt x="5552" y="14652"/>
                  <a:pt x="5552" y="14652"/>
                </a:cubicBezTo>
                <a:cubicBezTo>
                  <a:pt x="5552" y="15454"/>
                  <a:pt x="6233" y="16103"/>
                  <a:pt x="7074" y="16103"/>
                </a:cubicBezTo>
                <a:cubicBezTo>
                  <a:pt x="7074" y="16103"/>
                  <a:pt x="8904" y="16200"/>
                  <a:pt x="10800" y="16200"/>
                </a:cubicBezTo>
                <a:cubicBezTo>
                  <a:pt x="12630" y="16200"/>
                  <a:pt x="14527" y="16103"/>
                  <a:pt x="14527" y="16103"/>
                </a:cubicBezTo>
                <a:cubicBezTo>
                  <a:pt x="15367" y="16103"/>
                  <a:pt x="16048" y="15454"/>
                  <a:pt x="16048" y="14652"/>
                </a:cubicBezTo>
                <a:cubicBezTo>
                  <a:pt x="16048" y="14652"/>
                  <a:pt x="16200" y="13700"/>
                  <a:pt x="16200" y="12767"/>
                </a:cubicBezTo>
                <a:cubicBezTo>
                  <a:pt x="16200" y="11814"/>
                  <a:pt x="16048" y="10881"/>
                  <a:pt x="16048" y="10881"/>
                </a:cubicBezTo>
                <a:cubicBezTo>
                  <a:pt x="16048" y="10080"/>
                  <a:pt x="15367" y="9431"/>
                  <a:pt x="14527" y="9431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1992" y="12091"/>
                </a:moveTo>
                <a:cubicBezTo>
                  <a:pt x="11860" y="12091"/>
                  <a:pt x="11757" y="12168"/>
                  <a:pt x="11687" y="12243"/>
                </a:cubicBezTo>
                <a:lnTo>
                  <a:pt x="11687" y="14277"/>
                </a:lnTo>
                <a:cubicBezTo>
                  <a:pt x="11751" y="14345"/>
                  <a:pt x="11847" y="14411"/>
                  <a:pt x="11992" y="14411"/>
                </a:cubicBezTo>
                <a:cubicBezTo>
                  <a:pt x="12296" y="14411"/>
                  <a:pt x="12296" y="14072"/>
                  <a:pt x="12296" y="14072"/>
                </a:cubicBezTo>
                <a:lnTo>
                  <a:pt x="12296" y="12428"/>
                </a:lnTo>
                <a:cubicBezTo>
                  <a:pt x="12296" y="12428"/>
                  <a:pt x="12245" y="12091"/>
                  <a:pt x="11992" y="12091"/>
                </a:cubicBezTo>
                <a:moveTo>
                  <a:pt x="7986" y="8751"/>
                </a:moveTo>
                <a:lnTo>
                  <a:pt x="8696" y="8751"/>
                </a:lnTo>
                <a:lnTo>
                  <a:pt x="8696" y="7188"/>
                </a:lnTo>
                <a:lnTo>
                  <a:pt x="9507" y="4970"/>
                </a:lnTo>
                <a:lnTo>
                  <a:pt x="8848" y="4970"/>
                </a:lnTo>
                <a:lnTo>
                  <a:pt x="8341" y="6433"/>
                </a:lnTo>
                <a:lnTo>
                  <a:pt x="7834" y="4970"/>
                </a:lnTo>
                <a:lnTo>
                  <a:pt x="7124" y="4970"/>
                </a:lnTo>
                <a:lnTo>
                  <a:pt x="7986" y="7188"/>
                </a:lnTo>
                <a:cubicBezTo>
                  <a:pt x="7986" y="7188"/>
                  <a:pt x="7986" y="8751"/>
                  <a:pt x="7986" y="8751"/>
                </a:cubicBezTo>
                <a:close/>
                <a:moveTo>
                  <a:pt x="12397" y="8802"/>
                </a:moveTo>
                <a:cubicBezTo>
                  <a:pt x="12802" y="8802"/>
                  <a:pt x="13158" y="8449"/>
                  <a:pt x="13158" y="8449"/>
                </a:cubicBezTo>
                <a:lnTo>
                  <a:pt x="13158" y="8751"/>
                </a:lnTo>
                <a:lnTo>
                  <a:pt x="13766" y="8751"/>
                </a:lnTo>
                <a:lnTo>
                  <a:pt x="13766" y="5878"/>
                </a:lnTo>
                <a:lnTo>
                  <a:pt x="13158" y="5878"/>
                </a:lnTo>
                <a:lnTo>
                  <a:pt x="13158" y="8096"/>
                </a:lnTo>
                <a:cubicBezTo>
                  <a:pt x="13158" y="8096"/>
                  <a:pt x="12954" y="8348"/>
                  <a:pt x="12752" y="8348"/>
                </a:cubicBezTo>
                <a:cubicBezTo>
                  <a:pt x="12549" y="8348"/>
                  <a:pt x="12549" y="8197"/>
                  <a:pt x="12549" y="8197"/>
                </a:cubicBezTo>
                <a:lnTo>
                  <a:pt x="12549" y="5878"/>
                </a:lnTo>
                <a:lnTo>
                  <a:pt x="11941" y="5878"/>
                </a:lnTo>
                <a:lnTo>
                  <a:pt x="11941" y="8398"/>
                </a:lnTo>
                <a:cubicBezTo>
                  <a:pt x="11941" y="8398"/>
                  <a:pt x="11992" y="8802"/>
                  <a:pt x="12397" y="8802"/>
                </a:cubicBezTo>
                <a:moveTo>
                  <a:pt x="10166" y="6634"/>
                </a:moveTo>
                <a:cubicBezTo>
                  <a:pt x="10166" y="6467"/>
                  <a:pt x="10302" y="6332"/>
                  <a:pt x="10470" y="6332"/>
                </a:cubicBezTo>
                <a:cubicBezTo>
                  <a:pt x="10639" y="6332"/>
                  <a:pt x="10775" y="6467"/>
                  <a:pt x="10775" y="6634"/>
                </a:cubicBezTo>
                <a:lnTo>
                  <a:pt x="10775" y="8045"/>
                </a:lnTo>
                <a:cubicBezTo>
                  <a:pt x="10775" y="8212"/>
                  <a:pt x="10639" y="8348"/>
                  <a:pt x="10470" y="8348"/>
                </a:cubicBezTo>
                <a:cubicBezTo>
                  <a:pt x="10302" y="8348"/>
                  <a:pt x="10166" y="8212"/>
                  <a:pt x="10166" y="8045"/>
                </a:cubicBezTo>
                <a:cubicBezTo>
                  <a:pt x="10166" y="8045"/>
                  <a:pt x="10166" y="6634"/>
                  <a:pt x="10166" y="6634"/>
                </a:cubicBezTo>
                <a:close/>
                <a:moveTo>
                  <a:pt x="10369" y="8802"/>
                </a:moveTo>
                <a:lnTo>
                  <a:pt x="10572" y="8802"/>
                </a:lnTo>
                <a:cubicBezTo>
                  <a:pt x="11020" y="8802"/>
                  <a:pt x="11383" y="8440"/>
                  <a:pt x="11383" y="7995"/>
                </a:cubicBezTo>
                <a:lnTo>
                  <a:pt x="11383" y="6685"/>
                </a:lnTo>
                <a:cubicBezTo>
                  <a:pt x="11383" y="6239"/>
                  <a:pt x="11020" y="5878"/>
                  <a:pt x="10572" y="5878"/>
                </a:cubicBezTo>
                <a:lnTo>
                  <a:pt x="10369" y="5878"/>
                </a:lnTo>
                <a:cubicBezTo>
                  <a:pt x="9921" y="5878"/>
                  <a:pt x="9558" y="6239"/>
                  <a:pt x="9558" y="6685"/>
                </a:cubicBezTo>
                <a:lnTo>
                  <a:pt x="9558" y="7995"/>
                </a:lnTo>
                <a:cubicBezTo>
                  <a:pt x="9558" y="8440"/>
                  <a:pt x="9921" y="8802"/>
                  <a:pt x="10369" y="8802"/>
                </a:cubicBezTo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12C21C1-A500-624B-AFE7-ED28BF435858}"/>
              </a:ext>
            </a:extLst>
          </p:cNvPr>
          <p:cNvGrpSpPr/>
          <p:nvPr/>
        </p:nvGrpSpPr>
        <p:grpSpPr>
          <a:xfrm>
            <a:off x="3987502" y="3832221"/>
            <a:ext cx="3684814" cy="459480"/>
            <a:chOff x="2258786" y="3660325"/>
            <a:chExt cx="3684814" cy="45948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D1B5A0-F4E0-7B40-BB91-97C420BC2617}"/>
                </a:ext>
              </a:extLst>
            </p:cNvPr>
            <p:cNvSpPr txBox="1"/>
            <p:nvPr/>
          </p:nvSpPr>
          <p:spPr>
            <a:xfrm>
              <a:off x="2258786" y="3660325"/>
              <a:ext cx="3684814" cy="2382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YouTube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140EC1-9C59-C749-82A4-B0D5A52D4441}"/>
                </a:ext>
              </a:extLst>
            </p:cNvPr>
            <p:cNvSpPr txBox="1"/>
            <p:nvPr/>
          </p:nvSpPr>
          <p:spPr>
            <a:xfrm>
              <a:off x="2258786" y="3873519"/>
              <a:ext cx="3129459" cy="246286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https://www.youtube.com/</a:t>
              </a: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5146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49F6FFA-A69A-5749-9FFA-7B72E78BA0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20136" y="1316917"/>
            <a:ext cx="4871864" cy="5541083"/>
          </a:xfrm>
          <a:prstGeom prst="rect">
            <a:avLst/>
          </a:prstGeom>
        </p:spPr>
      </p:pic>
      <p:pic>
        <p:nvPicPr>
          <p:cNvPr id="10" name="Picture 3" descr="C:\Users\shiryaeva\Downloads\verified.png">
            <a:extLst>
              <a:ext uri="{FF2B5EF4-FFF2-40B4-BE49-F238E27FC236}">
                <a16:creationId xmlns:a16="http://schemas.microsoft.com/office/drawing/2014/main" id="{9208CB0B-4B9B-9940-BC1F-4999A98C2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07" y="5542685"/>
            <a:ext cx="721360" cy="72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shiryaeva\Downloads\analytics (1).png">
            <a:extLst>
              <a:ext uri="{FF2B5EF4-FFF2-40B4-BE49-F238E27FC236}">
                <a16:creationId xmlns:a16="http://schemas.microsoft.com/office/drawing/2014/main" id="{C5291D98-4D73-724F-BDA5-7A752BBD6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2" y="1559935"/>
            <a:ext cx="735676" cy="73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shiryaeva\Downloads\artificial-intelligence.png">
            <a:extLst>
              <a:ext uri="{FF2B5EF4-FFF2-40B4-BE49-F238E27FC236}">
                <a16:creationId xmlns:a16="http://schemas.microsoft.com/office/drawing/2014/main" id="{2C946D5B-6EBF-A243-B653-B15255709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65" y="2826281"/>
            <a:ext cx="727230" cy="7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6A354B5-FCA6-D246-87FE-D8BD9F057D2E}"/>
              </a:ext>
            </a:extLst>
          </p:cNvPr>
          <p:cNvSpPr/>
          <p:nvPr/>
        </p:nvSpPr>
        <p:spPr>
          <a:xfrm>
            <a:off x="1000193" y="1491687"/>
            <a:ext cx="6455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Анализ обезличенных медицинских данных</a:t>
            </a:r>
            <a:endParaRPr lang="ru-RU" sz="24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ACC1174-E780-EB4F-A64A-50B7A2291968}"/>
              </a:ext>
            </a:extLst>
          </p:cNvPr>
          <p:cNvSpPr/>
          <p:nvPr/>
        </p:nvSpPr>
        <p:spPr>
          <a:xfrm>
            <a:off x="1005901" y="191699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16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Автоматический анализ медицинских данных, включая извлечение информации из неструктурированных врачебных записей с помощью </a:t>
            </a:r>
            <a:r>
              <a:rPr lang="en-US" altLang="ru-RU" sz="16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NLP-</a:t>
            </a:r>
            <a:r>
              <a:rPr lang="ru-RU" altLang="ru-RU" sz="16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технологий</a:t>
            </a:r>
            <a:endParaRPr lang="en-US" altLang="ru-RU" sz="1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7D6D28B-1845-6944-A638-D10E63F777E7}"/>
              </a:ext>
            </a:extLst>
          </p:cNvPr>
          <p:cNvSpPr/>
          <p:nvPr/>
        </p:nvSpPr>
        <p:spPr>
          <a:xfrm>
            <a:off x="961861" y="2780928"/>
            <a:ext cx="7173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83663"/>
              </a:buClr>
            </a:pPr>
            <a:r>
              <a:rPr lang="ru-RU" altLang="ru-RU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Искусственный интеллект</a:t>
            </a:r>
          </a:p>
        </p:txBody>
      </p:sp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id="{66D306E7-9410-614B-A1AD-B0311A091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867" y="3225442"/>
            <a:ext cx="61792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83663"/>
              </a:buClr>
            </a:pPr>
            <a:r>
              <a:rPr lang="ru-RU" altLang="ru-RU" sz="16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Сбор больших данных и машинное обучение для выявления подозрений на заболевания и глубокого интеллектуального анализа сведений о пациенте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CEA8847-A49B-454F-9EF7-94CC6B0A859C}"/>
              </a:ext>
            </a:extLst>
          </p:cNvPr>
          <p:cNvSpPr/>
          <p:nvPr/>
        </p:nvSpPr>
        <p:spPr>
          <a:xfrm>
            <a:off x="934477" y="548942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83663"/>
              </a:buClr>
            </a:pPr>
            <a:r>
              <a:rPr lang="ru-RU" altLang="ru-RU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Рекомендации врачу и пациенту</a:t>
            </a: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7C4DAACB-BAC9-C34A-BA8E-5181632FC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477" y="5868561"/>
            <a:ext cx="63289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83663"/>
              </a:buClr>
            </a:pPr>
            <a:r>
              <a:rPr lang="ru-RU" altLang="ru-RU" sz="16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Персональные советы врачу и пациенту по профилактике </a:t>
            </a:r>
          </a:p>
          <a:p>
            <a:pPr eaLnBrk="1" hangingPunct="1">
              <a:buClr>
                <a:srgbClr val="083663"/>
              </a:buClr>
            </a:pPr>
            <a:r>
              <a:rPr lang="ru-RU" altLang="ru-RU" sz="16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заболеваний, сформированные на основе утвержденных </a:t>
            </a:r>
          </a:p>
          <a:p>
            <a:pPr eaLnBrk="1" hangingPunct="1">
              <a:buClr>
                <a:srgbClr val="083663"/>
              </a:buClr>
            </a:pPr>
            <a:r>
              <a:rPr lang="ru-RU" altLang="ru-RU" sz="16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клинических рекомендаций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D0EA086-28E9-3045-BA0C-2BF860085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Решение</a:t>
            </a:r>
            <a:r>
              <a:rPr lang="ru-RU" dirty="0"/>
              <a:t>: платформа </a:t>
            </a:r>
            <a:r>
              <a:rPr lang="en-US" dirty="0"/>
              <a:t>W</a:t>
            </a:r>
            <a:r>
              <a:rPr lang="en" dirty="0" err="1"/>
              <a:t>ebiomed</a:t>
            </a:r>
            <a:endParaRPr lang="ru-RU" dirty="0"/>
          </a:p>
        </p:txBody>
      </p:sp>
      <p:pic>
        <p:nvPicPr>
          <p:cNvPr id="25" name="Picture 2" descr="C:\Users\shiryaeva\Downloads\analytics.png">
            <a:extLst>
              <a:ext uri="{FF2B5EF4-FFF2-40B4-BE49-F238E27FC236}">
                <a16:creationId xmlns:a16="http://schemas.microsoft.com/office/drawing/2014/main" id="{59ACF292-7558-954E-8B74-BD05339C6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09" y="4173847"/>
            <a:ext cx="671187" cy="6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8967E86-B697-6E4B-874F-CCD234F1BE5E}"/>
              </a:ext>
            </a:extLst>
          </p:cNvPr>
          <p:cNvSpPr/>
          <p:nvPr/>
        </p:nvSpPr>
        <p:spPr>
          <a:xfrm>
            <a:off x="965188" y="4092688"/>
            <a:ext cx="3449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Прогнозная аналитика</a:t>
            </a:r>
            <a:endParaRPr lang="ru-RU" sz="24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id="{A2EA9DE1-2513-B441-85C9-85A6BAB0F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8" y="4542219"/>
            <a:ext cx="59184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83663"/>
              </a:buClr>
            </a:pPr>
            <a:r>
              <a:rPr lang="ru-RU" altLang="ru-RU" sz="16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Поддержка принятия управленческих и врачебных решений на основе персональной оценки риска и точных прогнозов возможного ухудшения здоровья пациента в будущем</a:t>
            </a:r>
            <a:endParaRPr lang="ru-RU" altLang="ru-RU" sz="1600" b="1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565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4E8F8-86F6-824C-B259-5E838290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7" y="358042"/>
            <a:ext cx="11953328" cy="888608"/>
          </a:xfrm>
        </p:spPr>
        <p:txBody>
          <a:bodyPr>
            <a:normAutofit fontScale="90000"/>
          </a:bodyPr>
          <a:lstStyle/>
          <a:p>
            <a:r>
              <a:rPr lang="ru-RU" dirty="0"/>
              <a:t>Эффекты от использования в работе платформы </a:t>
            </a:r>
            <a:br>
              <a:rPr lang="ru-RU" dirty="0"/>
            </a:br>
            <a:r>
              <a:rPr lang="en-US" dirty="0" err="1"/>
              <a:t>Webiomed</a:t>
            </a:r>
            <a:r>
              <a:rPr lang="ru-RU" dirty="0"/>
              <a:t> (1)</a:t>
            </a:r>
            <a:endParaRPr lang="ru-RU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3" y="2408860"/>
            <a:ext cx="4056970" cy="3652815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3175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4756031" y="4851970"/>
            <a:ext cx="7295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Помощь в достижении и контроль целевых показателей региона (достижение  целевых показателей факторов риска, заболеваемости, смертности и др.)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756031" y="2028154"/>
            <a:ext cx="7295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Содействие в достижении ключевых целей национального проекта «Здравоохранение», например, снижение смертности и повышение продолжительности жизни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737855" y="2869441"/>
            <a:ext cx="7295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400" indent="-284400" algn="just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Прогнозирование коечного фонда в регионе за счет прогноза госпитализации населения региона в течение 12 месяцев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762223" y="3528580"/>
            <a:ext cx="7297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Помощь в решении проблемы укомплектованности кадрами в медицинских организациях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742158" y="4205639"/>
            <a:ext cx="7285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Обеспечение высокого уровня знаний и навыков у каждого</a:t>
            </a:r>
          </a:p>
          <a:p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     медицинского работника на всей территории региона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762223" y="5696191"/>
            <a:ext cx="72460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Оперативное реагирование на изменение эпидемиологической обстановки в регионе, например, прогнозирование коечного фонда региона в рамках борьбы с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COVID-19</a:t>
            </a:r>
            <a:endParaRPr lang="ru-RU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</p:txBody>
      </p:sp>
      <p:pic>
        <p:nvPicPr>
          <p:cNvPr id="45" name="Picture 2" descr="C:\Users\user\Desktop\2_w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63" y="6157856"/>
            <a:ext cx="2672870" cy="49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55367" y="1475429"/>
            <a:ext cx="733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400" indent="-28440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Оценка уровня наполняемости медицинской информационной системы актуальными данными</a:t>
            </a:r>
          </a:p>
        </p:txBody>
      </p:sp>
      <p:sp>
        <p:nvSpPr>
          <p:cNvPr id="23" name="Скругленный прямоугольник 5">
            <a:extLst>
              <a:ext uri="{FF2B5EF4-FFF2-40B4-BE49-F238E27FC236}">
                <a16:creationId xmlns:a16="http://schemas.microsoft.com/office/drawing/2014/main" id="{789B30A6-C4FE-412C-B924-3F1DCD52B270}"/>
              </a:ext>
            </a:extLst>
          </p:cNvPr>
          <p:cNvSpPr/>
          <p:nvPr/>
        </p:nvSpPr>
        <p:spPr>
          <a:xfrm>
            <a:off x="769202" y="1630185"/>
            <a:ext cx="3528392" cy="558258"/>
          </a:xfrm>
          <a:prstGeom prst="round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Организатор здравоохранения</a:t>
            </a:r>
          </a:p>
        </p:txBody>
      </p:sp>
    </p:spTree>
    <p:extLst>
      <p:ext uri="{BB962C8B-B14F-4D97-AF65-F5344CB8AC3E}">
        <p14:creationId xmlns:p14="http://schemas.microsoft.com/office/powerpoint/2010/main" val="4258634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4E8F8-86F6-824C-B259-5E838290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Эффекты от использования в работе платформы </a:t>
            </a:r>
            <a:r>
              <a:rPr lang="en-US" dirty="0" err="1"/>
              <a:t>Webiomed</a:t>
            </a:r>
            <a:r>
              <a:rPr lang="ru-RU" dirty="0"/>
              <a:t> (2)</a:t>
            </a:r>
            <a:endParaRPr lang="ru-RU" b="1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6357365" y="1565908"/>
            <a:ext cx="0" cy="216841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6382325" y="4195725"/>
            <a:ext cx="0" cy="216841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2794926"/>
            <a:ext cx="2455805" cy="2057669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1055440" y="1324969"/>
            <a:ext cx="3528392" cy="558258"/>
          </a:xfrm>
          <a:prstGeom prst="round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Главный врач 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897838" y="1307638"/>
            <a:ext cx="3557239" cy="558258"/>
          </a:xfrm>
          <a:prstGeom prst="round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Практикующий врач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824192" y="3324178"/>
            <a:ext cx="5488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Оперативное получение актуальных </a:t>
            </a:r>
          </a:p>
          <a:p>
            <a:pPr>
              <a:buClr>
                <a:srgbClr val="2CACBA"/>
              </a:buClr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знаний и клинических рекомендаций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34846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Внутренний контроль качества оказания </a:t>
            </a:r>
          </a:p>
          <a:p>
            <a:pPr>
              <a:buClr>
                <a:srgbClr val="2BACBB"/>
              </a:buClr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медицинских услуг за счет использования</a:t>
            </a:r>
          </a:p>
          <a:p>
            <a:pPr>
              <a:buClr>
                <a:srgbClr val="2BACBB"/>
              </a:buClr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аналитического модуля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305" y="29578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Оценка компетенций медицинских работников</a:t>
            </a:r>
          </a:p>
          <a:p>
            <a:pPr>
              <a:buClr>
                <a:srgbClr val="2CACBA"/>
              </a:buClr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за счет использования аналитического модуля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431768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Контроль полноты заполнения ЭМК пациентов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687012"/>
            <a:ext cx="48894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Обеспечение должного уровня знаний и навыков </a:t>
            </a:r>
          </a:p>
          <a:p>
            <a:pPr>
              <a:buClr>
                <a:srgbClr val="11475F"/>
              </a:buClr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у медицинских работников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71" y="52999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Повышение качества работы начинающих специалистов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5892890"/>
            <a:ext cx="62183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Помощь в решении проблемы дефицита кадров за счет </a:t>
            </a:r>
          </a:p>
          <a:p>
            <a:pPr>
              <a:buClr>
                <a:srgbClr val="11475F"/>
              </a:buClr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использования интегрированных в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 Webiomed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 сервисов</a:t>
            </a:r>
          </a:p>
          <a:p>
            <a:pPr>
              <a:buClr>
                <a:srgbClr val="11475F"/>
              </a:buClr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(телемедицина, проверка совместимости лекарственной терапии)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20814" y="1814453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Существенная экономия времени врача за счет автоматического анализа ЭМК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520366" y="26431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Снижение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 вероятности ошибки за счет</a:t>
            </a:r>
          </a:p>
          <a:p>
            <a:pPr>
              <a:buClr>
                <a:srgbClr val="2CACBA"/>
              </a:buClr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использования «второго мнения»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8305" y="187159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Помощь в достижении целевых показателей работы </a:t>
            </a:r>
          </a:p>
          <a:p>
            <a:pPr>
              <a:buClr>
                <a:srgbClr val="2CACBA"/>
              </a:buClr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медицинской организации (охват ДН, оценка ССЗ рисков, </a:t>
            </a:r>
          </a:p>
          <a:p>
            <a:pPr>
              <a:buClr>
                <a:srgbClr val="2CACBA"/>
              </a:buClr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раннее выявление заболеваний)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08605" y="492205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Повышение личной эффективности врача за счет </a:t>
            </a:r>
          </a:p>
          <a:p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использования технологий искусственного </a:t>
            </a:r>
          </a:p>
          <a:p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интеллекта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420814" y="58673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Повышение производительности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24192" y="4154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11475F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Использование системного подхода </a:t>
            </a:r>
          </a:p>
          <a:p>
            <a:pPr>
              <a:buClr>
                <a:srgbClr val="11475F"/>
              </a:buClr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при постановке диагноза</a:t>
            </a:r>
          </a:p>
        </p:txBody>
      </p:sp>
    </p:spTree>
    <p:extLst>
      <p:ext uri="{BB962C8B-B14F-4D97-AF65-F5344CB8AC3E}">
        <p14:creationId xmlns:p14="http://schemas.microsoft.com/office/powerpoint/2010/main" val="815628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7D470-850F-4D41-972F-7DA74B811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принятия врачебных решений</a:t>
            </a:r>
          </a:p>
        </p:txBody>
      </p:sp>
      <p:sp>
        <p:nvSpPr>
          <p:cNvPr id="5" name="Shape 3613">
            <a:extLst>
              <a:ext uri="{FF2B5EF4-FFF2-40B4-BE49-F238E27FC236}">
                <a16:creationId xmlns:a16="http://schemas.microsoft.com/office/drawing/2014/main" id="{451905F9-740D-FD4A-BF99-974B67480280}"/>
              </a:ext>
            </a:extLst>
          </p:cNvPr>
          <p:cNvSpPr/>
          <p:nvPr/>
        </p:nvSpPr>
        <p:spPr>
          <a:xfrm>
            <a:off x="392785" y="1886157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solidFill>
              <a:srgbClr val="2BACBB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hape 3613">
            <a:extLst>
              <a:ext uri="{FF2B5EF4-FFF2-40B4-BE49-F238E27FC236}">
                <a16:creationId xmlns:a16="http://schemas.microsoft.com/office/drawing/2014/main" id="{04623BC2-C4BF-254A-BD5E-A1FEAD248C1C}"/>
              </a:ext>
            </a:extLst>
          </p:cNvPr>
          <p:cNvSpPr/>
          <p:nvPr/>
        </p:nvSpPr>
        <p:spPr>
          <a:xfrm>
            <a:off x="392785" y="2577410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solidFill>
              <a:srgbClr val="2BACBB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hape 3613">
            <a:extLst>
              <a:ext uri="{FF2B5EF4-FFF2-40B4-BE49-F238E27FC236}">
                <a16:creationId xmlns:a16="http://schemas.microsoft.com/office/drawing/2014/main" id="{DC96B28C-1DD6-F542-9E94-119D6721F6C8}"/>
              </a:ext>
            </a:extLst>
          </p:cNvPr>
          <p:cNvSpPr/>
          <p:nvPr/>
        </p:nvSpPr>
        <p:spPr>
          <a:xfrm>
            <a:off x="392785" y="3288710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solidFill>
              <a:srgbClr val="2BACBB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CE4C6D8-16C5-DB44-ABA8-D9FA1F75A936}"/>
              </a:ext>
            </a:extLst>
          </p:cNvPr>
          <p:cNvSpPr/>
          <p:nvPr/>
        </p:nvSpPr>
        <p:spPr>
          <a:xfrm>
            <a:off x="816538" y="1734606"/>
            <a:ext cx="547260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Автоматический анализ обезличенной электронной медицинской карты</a:t>
            </a:r>
          </a:p>
          <a:p>
            <a:endParaRPr lang="ru-RU" sz="1000" b="1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Выявление подозрений на пропущенные врачом заболевания</a:t>
            </a:r>
          </a:p>
          <a:p>
            <a:endParaRPr lang="ru-RU" sz="1000" b="1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Выявление факторов риска</a:t>
            </a:r>
          </a:p>
          <a:p>
            <a:endParaRPr lang="ru-RU" sz="1000" b="1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Прогнозирование возможных негативных событий в здоровье пациента, включая ухудшение имеющихся заболеваний, госпитализацию или смерть</a:t>
            </a:r>
          </a:p>
          <a:p>
            <a:endParaRPr lang="ru-RU" sz="1000" b="1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Комплексная оценка риска пациента</a:t>
            </a:r>
          </a:p>
          <a:p>
            <a:endParaRPr lang="ru-RU" sz="1000" b="1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Персональные клинические рекомендации для врача и пациента</a:t>
            </a:r>
          </a:p>
        </p:txBody>
      </p:sp>
      <p:sp>
        <p:nvSpPr>
          <p:cNvPr id="19" name="Shape 3613">
            <a:extLst>
              <a:ext uri="{FF2B5EF4-FFF2-40B4-BE49-F238E27FC236}">
                <a16:creationId xmlns:a16="http://schemas.microsoft.com/office/drawing/2014/main" id="{E453338E-0396-AC46-8E00-0CEF036A9669}"/>
              </a:ext>
            </a:extLst>
          </p:cNvPr>
          <p:cNvSpPr/>
          <p:nvPr/>
        </p:nvSpPr>
        <p:spPr>
          <a:xfrm>
            <a:off x="392785" y="3827548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solidFill>
              <a:srgbClr val="2BACBB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Shape 3613">
            <a:extLst>
              <a:ext uri="{FF2B5EF4-FFF2-40B4-BE49-F238E27FC236}">
                <a16:creationId xmlns:a16="http://schemas.microsoft.com/office/drawing/2014/main" id="{BE9E1C32-7D4D-CD43-92A0-2A48F7635C46}"/>
              </a:ext>
            </a:extLst>
          </p:cNvPr>
          <p:cNvSpPr/>
          <p:nvPr/>
        </p:nvSpPr>
        <p:spPr>
          <a:xfrm>
            <a:off x="392785" y="5157192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solidFill>
              <a:srgbClr val="2BACBB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Shape 3613">
            <a:extLst>
              <a:ext uri="{FF2B5EF4-FFF2-40B4-BE49-F238E27FC236}">
                <a16:creationId xmlns:a16="http://schemas.microsoft.com/office/drawing/2014/main" id="{154EFBD7-DBFC-AA45-A520-FBB16DE27226}"/>
              </a:ext>
            </a:extLst>
          </p:cNvPr>
          <p:cNvSpPr/>
          <p:nvPr/>
        </p:nvSpPr>
        <p:spPr>
          <a:xfrm>
            <a:off x="392785" y="5661248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solidFill>
              <a:srgbClr val="2BACBB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C3E8A8-AAE2-454C-AAB7-2D090BFE49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99590"/>
            <a:ext cx="5763557" cy="480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31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B0061-906F-7E4B-B374-1B9D09309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Поддерживаемые заболевания</a:t>
            </a:r>
          </a:p>
        </p:txBody>
      </p:sp>
      <p:grpSp>
        <p:nvGrpSpPr>
          <p:cNvPr id="3" name="Группа 1">
            <a:extLst>
              <a:ext uri="{FF2B5EF4-FFF2-40B4-BE49-F238E27FC236}">
                <a16:creationId xmlns:a16="http://schemas.microsoft.com/office/drawing/2014/main" id="{D9A1B6A3-1B3B-8B47-9759-0821218984EB}"/>
              </a:ext>
            </a:extLst>
          </p:cNvPr>
          <p:cNvGrpSpPr>
            <a:grpSpLocks/>
          </p:cNvGrpSpPr>
          <p:nvPr/>
        </p:nvGrpSpPr>
        <p:grpSpPr bwMode="auto">
          <a:xfrm>
            <a:off x="147258" y="1638436"/>
            <a:ext cx="1610786" cy="1015663"/>
            <a:chOff x="237479" y="1981147"/>
            <a:chExt cx="1609264" cy="1015121"/>
          </a:xfrm>
        </p:grpSpPr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6BC9F811-B2BD-3F4B-AC0E-5FB9636627E8}"/>
                </a:ext>
              </a:extLst>
            </p:cNvPr>
            <p:cNvSpPr/>
            <p:nvPr/>
          </p:nvSpPr>
          <p:spPr>
            <a:xfrm>
              <a:off x="237479" y="2067460"/>
              <a:ext cx="1609264" cy="924489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C445B1EE-0712-AA43-BD82-2D8CE6C13D2D}"/>
                </a:ext>
              </a:extLst>
            </p:cNvPr>
            <p:cNvSpPr/>
            <p:nvPr/>
          </p:nvSpPr>
          <p:spPr>
            <a:xfrm>
              <a:off x="324140" y="1981147"/>
              <a:ext cx="1036483" cy="10151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6000" b="1" dirty="0">
                  <a:solidFill>
                    <a:srgbClr val="2CACBA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40</a:t>
              </a:r>
              <a:endParaRPr lang="en-US" sz="6000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034D3A4-E9DB-8E41-BA53-46E870C04508}"/>
              </a:ext>
            </a:extLst>
          </p:cNvPr>
          <p:cNvGrpSpPr/>
          <p:nvPr/>
        </p:nvGrpSpPr>
        <p:grpSpPr>
          <a:xfrm>
            <a:off x="1271464" y="1772816"/>
            <a:ext cx="3600400" cy="828939"/>
            <a:chOff x="1271464" y="1772816"/>
            <a:chExt cx="3600400" cy="828939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C8D58FE-6AF5-1C45-8E29-AC6C6FDE7F7D}"/>
                </a:ext>
              </a:extLst>
            </p:cNvPr>
            <p:cNvSpPr/>
            <p:nvPr/>
          </p:nvSpPr>
          <p:spPr>
            <a:xfrm>
              <a:off x="1293104" y="1784605"/>
              <a:ext cx="3578760" cy="8171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C8DDCDE8-C307-C648-BCA9-41F673253026}"/>
                </a:ext>
              </a:extLst>
            </p:cNvPr>
            <p:cNvSpPr/>
            <p:nvPr/>
          </p:nvSpPr>
          <p:spPr>
            <a:xfrm>
              <a:off x="1271464" y="1772816"/>
              <a:ext cx="30733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368BA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ЗАБОЛЕВАНИЙ</a:t>
              </a:r>
              <a:endParaRPr lang="en-US" sz="2000" b="1" dirty="0">
                <a:solidFill>
                  <a:srgbClr val="368BA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F14BFB2A-76B2-D541-BB2F-1EF59D11C6F7}"/>
                </a:ext>
              </a:extLst>
            </p:cNvPr>
            <p:cNvSpPr txBox="1"/>
            <p:nvPr/>
          </p:nvSpPr>
          <p:spPr>
            <a:xfrm>
              <a:off x="1290158" y="2088778"/>
              <a:ext cx="3578760" cy="3545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Умеет выявлять платформа в качестве подозрений </a:t>
              </a:r>
            </a:p>
            <a:p>
              <a:pPr algn="ctr"/>
              <a:endParaRPr lang="ru-RU" sz="1600" b="1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">
            <a:extLst>
              <a:ext uri="{FF2B5EF4-FFF2-40B4-BE49-F238E27FC236}">
                <a16:creationId xmlns:a16="http://schemas.microsoft.com/office/drawing/2014/main" id="{84D5FF7B-5707-E347-9272-9F36477974E6}"/>
              </a:ext>
            </a:extLst>
          </p:cNvPr>
          <p:cNvGrpSpPr>
            <a:grpSpLocks/>
          </p:cNvGrpSpPr>
          <p:nvPr/>
        </p:nvGrpSpPr>
        <p:grpSpPr bwMode="auto">
          <a:xfrm>
            <a:off x="5907898" y="1650225"/>
            <a:ext cx="1610786" cy="1015663"/>
            <a:chOff x="237479" y="1981147"/>
            <a:chExt cx="1609264" cy="1015121"/>
          </a:xfrm>
        </p:grpSpPr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BA76AC42-E1AE-644F-B486-71DFC7713963}"/>
                </a:ext>
              </a:extLst>
            </p:cNvPr>
            <p:cNvSpPr/>
            <p:nvPr/>
          </p:nvSpPr>
          <p:spPr>
            <a:xfrm>
              <a:off x="237479" y="2067460"/>
              <a:ext cx="1609264" cy="924489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E03D9D5-F6DE-1D46-9105-6309442D067C}"/>
                </a:ext>
              </a:extLst>
            </p:cNvPr>
            <p:cNvSpPr/>
            <p:nvPr/>
          </p:nvSpPr>
          <p:spPr>
            <a:xfrm>
              <a:off x="324140" y="1981147"/>
              <a:ext cx="1036483" cy="10151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6000" b="1" dirty="0">
                  <a:solidFill>
                    <a:srgbClr val="2CACBA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14</a:t>
              </a:r>
              <a:endParaRPr lang="en-US" sz="6000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3474A67-794F-F249-B69A-F43DF216EB09}"/>
              </a:ext>
            </a:extLst>
          </p:cNvPr>
          <p:cNvGrpSpPr/>
          <p:nvPr/>
        </p:nvGrpSpPr>
        <p:grpSpPr>
          <a:xfrm>
            <a:off x="7032104" y="1784605"/>
            <a:ext cx="3682854" cy="828939"/>
            <a:chOff x="1271464" y="1772816"/>
            <a:chExt cx="3682854" cy="828939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2824F5F5-B6E6-754B-BC85-B622C3C37433}"/>
                </a:ext>
              </a:extLst>
            </p:cNvPr>
            <p:cNvSpPr/>
            <p:nvPr/>
          </p:nvSpPr>
          <p:spPr>
            <a:xfrm>
              <a:off x="1293104" y="1784605"/>
              <a:ext cx="3661214" cy="8171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4D87C7F0-39FF-5D46-9C91-6F0C51B854E7}"/>
                </a:ext>
              </a:extLst>
            </p:cNvPr>
            <p:cNvSpPr/>
            <p:nvPr/>
          </p:nvSpPr>
          <p:spPr>
            <a:xfrm>
              <a:off x="1271464" y="1772816"/>
              <a:ext cx="30733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368BA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ЗАБОЛЕВАНИЙ</a:t>
              </a:r>
              <a:endParaRPr lang="en-US" sz="2000" b="1" dirty="0">
                <a:solidFill>
                  <a:srgbClr val="368BA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B5FDC61D-2983-2A4C-AF13-359FD7453A6C}"/>
                </a:ext>
              </a:extLst>
            </p:cNvPr>
            <p:cNvSpPr txBox="1"/>
            <p:nvPr/>
          </p:nvSpPr>
          <p:spPr>
            <a:xfrm>
              <a:off x="1290158" y="2088778"/>
              <a:ext cx="3661214" cy="3545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Оцениваются системой на предмет возможных негативных событий (риска)</a:t>
              </a:r>
            </a:p>
            <a:p>
              <a:pPr algn="ctr"/>
              <a:endParaRPr lang="ru-RU" sz="1600" b="1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F18D095-CD44-F64E-BB75-33D4D619C77A}"/>
              </a:ext>
            </a:extLst>
          </p:cNvPr>
          <p:cNvSpPr txBox="1"/>
          <p:nvPr/>
        </p:nvSpPr>
        <p:spPr>
          <a:xfrm>
            <a:off x="445139" y="2897628"/>
            <a:ext cx="7162322" cy="409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rPr>
              <a:t>Мы поддерживаем все основные нозологии</a:t>
            </a:r>
            <a:endParaRPr lang="en-US" sz="2400" dirty="0">
              <a:solidFill>
                <a:srgbClr val="2CACBA"/>
              </a:solidFill>
              <a:latin typeface="Roboto Light" panose="02000000000000000000" pitchFamily="2" charset="0"/>
              <a:ea typeface="Roboto Light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64C985A-E9C6-524F-8BAF-53698B314B65}"/>
              </a:ext>
            </a:extLst>
          </p:cNvPr>
          <p:cNvSpPr/>
          <p:nvPr/>
        </p:nvSpPr>
        <p:spPr>
          <a:xfrm>
            <a:off x="872076" y="3573016"/>
            <a:ext cx="54006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Сердечно-сосудистые заболевания</a:t>
            </a:r>
          </a:p>
          <a:p>
            <a:endParaRPr lang="ru-RU" sz="800" b="1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Болезни крови, кроветворных органов</a:t>
            </a:r>
          </a:p>
          <a:p>
            <a:endParaRPr lang="ru-RU" sz="800" b="1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Сахарный диабет</a:t>
            </a:r>
          </a:p>
          <a:p>
            <a:endParaRPr lang="ru-RU" sz="800" b="1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Заболевания органов дыхания </a:t>
            </a:r>
          </a:p>
          <a:p>
            <a:endParaRPr lang="ru-RU" sz="800" b="1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Заболевания желудочно-кишечного тракта</a:t>
            </a:r>
          </a:p>
          <a:p>
            <a:endParaRPr lang="ru-RU" sz="800" b="1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Хроническая болезнь почек</a:t>
            </a:r>
          </a:p>
          <a:p>
            <a:endParaRPr lang="ru-RU" sz="800" b="1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Онкологические заболевания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C7D8E85-45E5-3243-88E9-0A195AC996B6}"/>
              </a:ext>
            </a:extLst>
          </p:cNvPr>
          <p:cNvSpPr/>
          <p:nvPr/>
        </p:nvSpPr>
        <p:spPr>
          <a:xfrm>
            <a:off x="6509456" y="3573016"/>
            <a:ext cx="540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Патология при беременности</a:t>
            </a:r>
          </a:p>
          <a:p>
            <a:endParaRPr lang="ru-RU" sz="800" b="1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Инфекционные заболевания (</a:t>
            </a:r>
            <a:r>
              <a:rPr lang="en-US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COVID-19</a:t>
            </a:r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)</a:t>
            </a:r>
          </a:p>
          <a:p>
            <a:endParaRPr lang="ru-RU" sz="800" b="1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Наркологические заболевания</a:t>
            </a:r>
          </a:p>
          <a:p>
            <a:endParaRPr lang="ru-RU" sz="800" b="1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r>
              <a:rPr lang="ru-RU" sz="2000" b="1" dirty="0" err="1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Орфанные</a:t>
            </a:r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 заболевания</a:t>
            </a:r>
          </a:p>
          <a:p>
            <a:endParaRPr lang="ru-RU" sz="800" b="1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Психические расстройства</a:t>
            </a:r>
          </a:p>
          <a:p>
            <a:endParaRPr lang="ru-RU" sz="800" b="1" dirty="0">
              <a:latin typeface="Roboto Light" panose="02000000000000000000" pitchFamily="2" charset="0"/>
              <a:ea typeface="Roboto Light" panose="02000000000000000000" pitchFamily="2" charset="0"/>
              <a:cs typeface="Arial Narrow" panose="020B0604020202020204" pitchFamily="34" charset="0"/>
            </a:endParaRPr>
          </a:p>
          <a:p>
            <a:r>
              <a:rPr lang="ru-RU" sz="20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 panose="020B0604020202020204" pitchFamily="34" charset="0"/>
              </a:rPr>
              <a:t>Метаболические заболевания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AE799DE-FE53-BB47-A383-D59DBB4543A2}"/>
              </a:ext>
            </a:extLst>
          </p:cNvPr>
          <p:cNvGrpSpPr/>
          <p:nvPr/>
        </p:nvGrpSpPr>
        <p:grpSpPr>
          <a:xfrm>
            <a:off x="444737" y="3653793"/>
            <a:ext cx="280580" cy="2820238"/>
            <a:chOff x="444737" y="3797809"/>
            <a:chExt cx="280580" cy="2820238"/>
          </a:xfrm>
        </p:grpSpPr>
        <p:sp>
          <p:nvSpPr>
            <p:cNvPr id="26" name="Shape 3613">
              <a:extLst>
                <a:ext uri="{FF2B5EF4-FFF2-40B4-BE49-F238E27FC236}">
                  <a16:creationId xmlns:a16="http://schemas.microsoft.com/office/drawing/2014/main" id="{938E894E-E35B-E24D-A6D9-1808A5EC4C54}"/>
                </a:ext>
              </a:extLst>
            </p:cNvPr>
            <p:cNvSpPr/>
            <p:nvPr/>
          </p:nvSpPr>
          <p:spPr>
            <a:xfrm>
              <a:off x="444737" y="3797809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Shape 3613">
              <a:extLst>
                <a:ext uri="{FF2B5EF4-FFF2-40B4-BE49-F238E27FC236}">
                  <a16:creationId xmlns:a16="http://schemas.microsoft.com/office/drawing/2014/main" id="{DDAB01FA-9399-5941-A4A4-EE7871748247}"/>
                </a:ext>
              </a:extLst>
            </p:cNvPr>
            <p:cNvSpPr/>
            <p:nvPr/>
          </p:nvSpPr>
          <p:spPr>
            <a:xfrm>
              <a:off x="444737" y="4230437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Shape 3613">
              <a:extLst>
                <a:ext uri="{FF2B5EF4-FFF2-40B4-BE49-F238E27FC236}">
                  <a16:creationId xmlns:a16="http://schemas.microsoft.com/office/drawing/2014/main" id="{D298B902-D3BA-774C-B50F-5A6FAC99164B}"/>
                </a:ext>
              </a:extLst>
            </p:cNvPr>
            <p:cNvSpPr/>
            <p:nvPr/>
          </p:nvSpPr>
          <p:spPr>
            <a:xfrm>
              <a:off x="444737" y="4663065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Shape 3613">
              <a:extLst>
                <a:ext uri="{FF2B5EF4-FFF2-40B4-BE49-F238E27FC236}">
                  <a16:creationId xmlns:a16="http://schemas.microsoft.com/office/drawing/2014/main" id="{C38CA9A1-D9EC-4544-ACE8-5C104047CA88}"/>
                </a:ext>
              </a:extLst>
            </p:cNvPr>
            <p:cNvSpPr/>
            <p:nvPr/>
          </p:nvSpPr>
          <p:spPr>
            <a:xfrm>
              <a:off x="444737" y="5095693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Shape 3613">
              <a:extLst>
                <a:ext uri="{FF2B5EF4-FFF2-40B4-BE49-F238E27FC236}">
                  <a16:creationId xmlns:a16="http://schemas.microsoft.com/office/drawing/2014/main" id="{CB52DA39-FAFE-1140-9187-00916EBC2B21}"/>
                </a:ext>
              </a:extLst>
            </p:cNvPr>
            <p:cNvSpPr/>
            <p:nvPr/>
          </p:nvSpPr>
          <p:spPr>
            <a:xfrm>
              <a:off x="444737" y="5499223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Shape 3613">
              <a:extLst>
                <a:ext uri="{FF2B5EF4-FFF2-40B4-BE49-F238E27FC236}">
                  <a16:creationId xmlns:a16="http://schemas.microsoft.com/office/drawing/2014/main" id="{6E0F61A6-480B-F24B-8F7F-E93A6BB4B7B9}"/>
                </a:ext>
              </a:extLst>
            </p:cNvPr>
            <p:cNvSpPr/>
            <p:nvPr/>
          </p:nvSpPr>
          <p:spPr>
            <a:xfrm>
              <a:off x="444737" y="5933083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Shape 3613">
              <a:extLst>
                <a:ext uri="{FF2B5EF4-FFF2-40B4-BE49-F238E27FC236}">
                  <a16:creationId xmlns:a16="http://schemas.microsoft.com/office/drawing/2014/main" id="{51A68141-7938-7E4A-A037-44CE3976DD08}"/>
                </a:ext>
              </a:extLst>
            </p:cNvPr>
            <p:cNvSpPr/>
            <p:nvPr/>
          </p:nvSpPr>
          <p:spPr>
            <a:xfrm>
              <a:off x="444737" y="6337467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54947B01-97F3-3941-A8DA-D0EB56130916}"/>
              </a:ext>
            </a:extLst>
          </p:cNvPr>
          <p:cNvGrpSpPr/>
          <p:nvPr/>
        </p:nvGrpSpPr>
        <p:grpSpPr>
          <a:xfrm>
            <a:off x="6228876" y="3653640"/>
            <a:ext cx="280580" cy="2415854"/>
            <a:chOff x="444737" y="3797809"/>
            <a:chExt cx="280580" cy="2415854"/>
          </a:xfrm>
        </p:grpSpPr>
        <p:sp>
          <p:nvSpPr>
            <p:cNvPr id="38" name="Shape 3613">
              <a:extLst>
                <a:ext uri="{FF2B5EF4-FFF2-40B4-BE49-F238E27FC236}">
                  <a16:creationId xmlns:a16="http://schemas.microsoft.com/office/drawing/2014/main" id="{A92368F5-5FC4-6744-A325-FD536D5DA4FA}"/>
                </a:ext>
              </a:extLst>
            </p:cNvPr>
            <p:cNvSpPr/>
            <p:nvPr/>
          </p:nvSpPr>
          <p:spPr>
            <a:xfrm>
              <a:off x="444737" y="3797809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Shape 3613">
              <a:extLst>
                <a:ext uri="{FF2B5EF4-FFF2-40B4-BE49-F238E27FC236}">
                  <a16:creationId xmlns:a16="http://schemas.microsoft.com/office/drawing/2014/main" id="{2DF95B0D-EBD5-0041-A04C-78A291B66628}"/>
                </a:ext>
              </a:extLst>
            </p:cNvPr>
            <p:cNvSpPr/>
            <p:nvPr/>
          </p:nvSpPr>
          <p:spPr>
            <a:xfrm>
              <a:off x="444737" y="4230437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Shape 3613">
              <a:extLst>
                <a:ext uri="{FF2B5EF4-FFF2-40B4-BE49-F238E27FC236}">
                  <a16:creationId xmlns:a16="http://schemas.microsoft.com/office/drawing/2014/main" id="{F13AE4BC-07CE-7741-841F-D28DC9F3AA7D}"/>
                </a:ext>
              </a:extLst>
            </p:cNvPr>
            <p:cNvSpPr/>
            <p:nvPr/>
          </p:nvSpPr>
          <p:spPr>
            <a:xfrm>
              <a:off x="444737" y="4663065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Shape 3613">
              <a:extLst>
                <a:ext uri="{FF2B5EF4-FFF2-40B4-BE49-F238E27FC236}">
                  <a16:creationId xmlns:a16="http://schemas.microsoft.com/office/drawing/2014/main" id="{A1A7592F-4515-6E46-90EF-321B7A444DBE}"/>
                </a:ext>
              </a:extLst>
            </p:cNvPr>
            <p:cNvSpPr/>
            <p:nvPr/>
          </p:nvSpPr>
          <p:spPr>
            <a:xfrm>
              <a:off x="444737" y="5095693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Shape 3613">
              <a:extLst>
                <a:ext uri="{FF2B5EF4-FFF2-40B4-BE49-F238E27FC236}">
                  <a16:creationId xmlns:a16="http://schemas.microsoft.com/office/drawing/2014/main" id="{938326EC-241C-5344-B977-90617C216735}"/>
                </a:ext>
              </a:extLst>
            </p:cNvPr>
            <p:cNvSpPr/>
            <p:nvPr/>
          </p:nvSpPr>
          <p:spPr>
            <a:xfrm>
              <a:off x="444737" y="5499223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Shape 3613">
              <a:extLst>
                <a:ext uri="{FF2B5EF4-FFF2-40B4-BE49-F238E27FC236}">
                  <a16:creationId xmlns:a16="http://schemas.microsoft.com/office/drawing/2014/main" id="{8E39A426-23A1-A141-B10D-1F852D241BA8}"/>
                </a:ext>
              </a:extLst>
            </p:cNvPr>
            <p:cNvSpPr/>
            <p:nvPr/>
          </p:nvSpPr>
          <p:spPr>
            <a:xfrm>
              <a:off x="444737" y="5933083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150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" name="Прямая соединительная линия 120"/>
          <p:cNvCxnSpPr>
            <a:cxnSpLocks/>
          </p:cNvCxnSpPr>
          <p:nvPr/>
        </p:nvCxnSpPr>
        <p:spPr>
          <a:xfrm flipH="1">
            <a:off x="9911364" y="2701225"/>
            <a:ext cx="492243" cy="498216"/>
          </a:xfrm>
          <a:prstGeom prst="line">
            <a:avLst/>
          </a:prstGeom>
          <a:ln w="38100">
            <a:solidFill>
              <a:srgbClr val="C0C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1467" y="1545303"/>
            <a:ext cx="643781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До </a:t>
            </a:r>
            <a:r>
              <a:rPr lang="en-US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80% </a:t>
            </a:r>
            <a:r>
              <a:rPr lang="ru-RU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клинически-значимой информации хранится в ЭМК в неструктурированных текстовых записях</a:t>
            </a:r>
            <a:endParaRPr lang="en-US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ts val="2400"/>
              </a:lnSpc>
            </a:pPr>
            <a:endParaRPr lang="ru-RU" sz="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ts val="2400"/>
              </a:lnSpc>
            </a:pPr>
            <a:r>
              <a:rPr lang="ru-RU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Мы автоматически извлекаем из ЭМК нужные данные (признаки) с помощью </a:t>
            </a:r>
            <a:r>
              <a:rPr lang="en-US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NLP</a:t>
            </a:r>
            <a:r>
              <a:rPr lang="ru-RU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-сервиса</a:t>
            </a:r>
          </a:p>
          <a:p>
            <a:pPr>
              <a:lnSpc>
                <a:spcPts val="2400"/>
              </a:lnSpc>
            </a:pPr>
            <a:endParaRPr lang="ru-RU" sz="9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ts val="2400"/>
              </a:lnSpc>
            </a:pPr>
            <a:r>
              <a:rPr lang="ru-RU" sz="2400" b="1" u="sng" dirty="0">
                <a:latin typeface="Roboto Light" panose="02000000000000000000" pitchFamily="2" charset="0"/>
                <a:ea typeface="Roboto Light" panose="02000000000000000000" pitchFamily="2" charset="0"/>
              </a:rPr>
              <a:t>Врачам не нужно заполнять специальные экранные формы</a:t>
            </a:r>
            <a:r>
              <a:rPr lang="ru-RU" sz="2400" b="1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ru-RU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с множеством полей или вести отдельные регистры и мониторинги. </a:t>
            </a:r>
            <a:endParaRPr lang="en-US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ts val="2400"/>
              </a:lnSpc>
            </a:pPr>
            <a:r>
              <a:rPr lang="ru-RU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Всю нагрузку по извлечению информации из ЭМК </a:t>
            </a:r>
            <a:r>
              <a:rPr lang="en-US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Webiomed </a:t>
            </a:r>
            <a:r>
              <a:rPr lang="ru-RU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берет на себя. </a:t>
            </a:r>
            <a:endParaRPr lang="en-US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ts val="2400"/>
              </a:lnSpc>
            </a:pPr>
            <a:r>
              <a:rPr lang="ru-RU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Этим мы экономим время врача на приеме, давая возможности </a:t>
            </a:r>
            <a:r>
              <a:rPr lang="ru-RU" sz="2400" b="1" u="sng" dirty="0">
                <a:latin typeface="Roboto Light" panose="02000000000000000000" pitchFamily="2" charset="0"/>
                <a:ea typeface="Roboto Light" panose="02000000000000000000" pitchFamily="2" charset="0"/>
              </a:rPr>
              <a:t>больше заниматься пациентом</a:t>
            </a:r>
          </a:p>
        </p:txBody>
      </p:sp>
      <p:sp>
        <p:nvSpPr>
          <p:cNvPr id="39" name="Shape 3613">
            <a:extLst>
              <a:ext uri="{FF2B5EF4-FFF2-40B4-BE49-F238E27FC236}">
                <a16:creationId xmlns:a16="http://schemas.microsoft.com/office/drawing/2014/main" id="{82D4173F-75DC-2543-B374-A849A8DED097}"/>
              </a:ext>
            </a:extLst>
          </p:cNvPr>
          <p:cNvSpPr/>
          <p:nvPr/>
        </p:nvSpPr>
        <p:spPr>
          <a:xfrm>
            <a:off x="263352" y="1744019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solidFill>
              <a:srgbClr val="2BACBB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EA27AC11-7645-EF41-9333-32BC77697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Извлечение данных из ЭМК</a:t>
            </a:r>
          </a:p>
        </p:txBody>
      </p:sp>
      <p:sp>
        <p:nvSpPr>
          <p:cNvPr id="43" name="Shape 3613">
            <a:extLst>
              <a:ext uri="{FF2B5EF4-FFF2-40B4-BE49-F238E27FC236}">
                <a16:creationId xmlns:a16="http://schemas.microsoft.com/office/drawing/2014/main" id="{733328A3-2C8D-3445-B15B-10657CDDDA97}"/>
              </a:ext>
            </a:extLst>
          </p:cNvPr>
          <p:cNvSpPr/>
          <p:nvPr/>
        </p:nvSpPr>
        <p:spPr>
          <a:xfrm>
            <a:off x="265728" y="2868395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solidFill>
              <a:srgbClr val="2BACBB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723F857-B1A8-EF4C-A052-2582903E2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444" y="2496278"/>
            <a:ext cx="3381452" cy="40269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Рисунок 16" descr="Документ">
            <a:extLst>
              <a:ext uri="{FF2B5EF4-FFF2-40B4-BE49-F238E27FC236}">
                <a16:creationId xmlns:a16="http://schemas.microsoft.com/office/drawing/2014/main" id="{546CEAF0-EC7B-F148-9603-0EBA51B16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244462" y="1345992"/>
            <a:ext cx="1026000" cy="1026000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F75F631-4A8E-6F4B-A929-77179B2B33D9}"/>
              </a:ext>
            </a:extLst>
          </p:cNvPr>
          <p:cNvGrpSpPr/>
          <p:nvPr/>
        </p:nvGrpSpPr>
        <p:grpSpPr>
          <a:xfrm>
            <a:off x="8112874" y="1405074"/>
            <a:ext cx="3276068" cy="822387"/>
            <a:chOff x="3518222" y="5827949"/>
            <a:chExt cx="3276068" cy="82238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6474A9-A4FC-6A4A-9213-319FA984F4CF}"/>
                </a:ext>
              </a:extLst>
            </p:cNvPr>
            <p:cNvSpPr txBox="1"/>
            <p:nvPr/>
          </p:nvSpPr>
          <p:spPr>
            <a:xfrm>
              <a:off x="3518222" y="5827949"/>
              <a:ext cx="25124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2CACBA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560</a:t>
              </a:r>
              <a:endParaRPr lang="ru-RU" sz="3600" b="1" dirty="0">
                <a:solidFill>
                  <a:srgbClr val="2CACB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2B5FB4-0C12-0343-BBA0-B81431BABC54}"/>
                </a:ext>
              </a:extLst>
            </p:cNvPr>
            <p:cNvSpPr txBox="1"/>
            <p:nvPr/>
          </p:nvSpPr>
          <p:spPr>
            <a:xfrm>
              <a:off x="3603947" y="6404115"/>
              <a:ext cx="3190343" cy="24622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solidFill>
                    <a:schemeClr val="tx1">
                      <a:alpha val="6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Признаков умеет извлекать </a:t>
              </a:r>
              <a:r>
                <a:rPr lang="en-US" sz="1200" dirty="0" err="1">
                  <a:solidFill>
                    <a:schemeClr val="tx1">
                      <a:alpha val="6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ahoma" panose="020B0604030504040204" pitchFamily="34" charset="0"/>
                </a:rPr>
                <a:t>Webiomed.NLP</a:t>
              </a:r>
              <a:endParaRPr lang="en-US" sz="1200" dirty="0">
                <a:solidFill>
                  <a:schemeClr val="tx1">
                    <a:alpha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ahoma" panose="020B0604030504040204" pitchFamily="34" charset="0"/>
              </a:endParaRPr>
            </a:p>
          </p:txBody>
        </p:sp>
      </p:grpSp>
      <p:sp>
        <p:nvSpPr>
          <p:cNvPr id="22" name="Shape 3613">
            <a:extLst>
              <a:ext uri="{FF2B5EF4-FFF2-40B4-BE49-F238E27FC236}">
                <a16:creationId xmlns:a16="http://schemas.microsoft.com/office/drawing/2014/main" id="{A3019AEA-770A-834F-9120-DFA32BCC1879}"/>
              </a:ext>
            </a:extLst>
          </p:cNvPr>
          <p:cNvSpPr/>
          <p:nvPr/>
        </p:nvSpPr>
        <p:spPr>
          <a:xfrm>
            <a:off x="263352" y="4062336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solidFill>
              <a:srgbClr val="2BACBB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22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4E8F8-86F6-824C-B259-5E838290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принятия управленческих решений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94ADE7-455E-7848-AF76-F5162FE32A5F}"/>
              </a:ext>
            </a:extLst>
          </p:cNvPr>
          <p:cNvSpPr txBox="1"/>
          <p:nvPr/>
        </p:nvSpPr>
        <p:spPr>
          <a:xfrm>
            <a:off x="191344" y="1430171"/>
            <a:ext cx="11665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На основе собранных обезличенных цифровых профилей пациента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Webiomed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 формирует единую управленческую аналитику, помогает правильно и своевременно принимать решения по сокращению заболеваемости и смертности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на основе </a:t>
            </a:r>
            <a:r>
              <a:rPr lang="ru-RU" dirty="0" err="1">
                <a:latin typeface="Roboto Light" panose="02000000000000000000" pitchFamily="2" charset="0"/>
                <a:ea typeface="Roboto Light" panose="02000000000000000000" pitchFamily="2" charset="0"/>
              </a:rPr>
              <a:t>дашбордов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 и популяционных прогнозных моделей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C9AB87-C82C-4F47-AE0C-AE5B1D7B1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705" y="2436485"/>
            <a:ext cx="3930503" cy="42434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367D01-A6E5-BA47-9122-39F75ABB6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153" y="2440424"/>
            <a:ext cx="3930503" cy="42434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AB0110-5416-784D-8815-A024B1D61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9" y="2429364"/>
            <a:ext cx="3937099" cy="42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7031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_к-лаб">
  <a:themeElements>
    <a:clrScheme name="клаб">
      <a:dk1>
        <a:srgbClr val="3A4352"/>
      </a:dk1>
      <a:lt1>
        <a:sysClr val="window" lastClr="FFFFFF"/>
      </a:lt1>
      <a:dk2>
        <a:srgbClr val="152989"/>
      </a:dk2>
      <a:lt2>
        <a:srgbClr val="E0E0E2"/>
      </a:lt2>
      <a:accent1>
        <a:srgbClr val="004674"/>
      </a:accent1>
      <a:accent2>
        <a:srgbClr val="0A4884"/>
      </a:accent2>
      <a:accent3>
        <a:srgbClr val="2CACBA"/>
      </a:accent3>
      <a:accent4>
        <a:srgbClr val="FFC349"/>
      </a:accent4>
      <a:accent5>
        <a:srgbClr val="85C950"/>
      </a:accent5>
      <a:accent6>
        <a:srgbClr val="991F5C"/>
      </a:accent6>
      <a:hlink>
        <a:srgbClr val="0070C0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_к-лаб.potx" id="{1B8850B6-C37B-402F-908A-7A6E46C1F6C0}" vid="{711C192A-09CF-49FA-B6FB-9123D197727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17646</TotalTime>
  <Words>2752</Words>
  <Application>Microsoft Office PowerPoint</Application>
  <PresentationFormat>Широкоэкранный</PresentationFormat>
  <Paragraphs>393</Paragraphs>
  <Slides>21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Calibri</vt:lpstr>
      <vt:lpstr>Roboto</vt:lpstr>
      <vt:lpstr>Roboto Light</vt:lpstr>
      <vt:lpstr>Roboto Lt</vt:lpstr>
      <vt:lpstr>Roboto Thin</vt:lpstr>
      <vt:lpstr>Tahoma</vt:lpstr>
      <vt:lpstr>Verdana</vt:lpstr>
      <vt:lpstr>Wingdings</vt:lpstr>
      <vt:lpstr>шаблон_к-лаб</vt:lpstr>
      <vt:lpstr>Презентация PowerPoint</vt:lpstr>
      <vt:lpstr>Проблема: хронические заболевания в России</vt:lpstr>
      <vt:lpstr>Решение: платформа Webiomed</vt:lpstr>
      <vt:lpstr>Эффекты от использования в работе платформы  Webiomed (1)</vt:lpstr>
      <vt:lpstr>Эффекты от использования в работе платформы Webiomed (2)</vt:lpstr>
      <vt:lpstr>Поддержка принятия врачебных решений</vt:lpstr>
      <vt:lpstr>Поддерживаемые заболевания</vt:lpstr>
      <vt:lpstr>Извлечение данных из ЭМК</vt:lpstr>
      <vt:lpstr>Поддержка принятия управленческих решений</vt:lpstr>
      <vt:lpstr>Схема обработки данных в платформе</vt:lpstr>
      <vt:lpstr>Интеграция МИС и Webiomed (1)</vt:lpstr>
      <vt:lpstr>Интеграция МИС и Webiomed (2)</vt:lpstr>
      <vt:lpstr>Webiomed размещен в надежном ЦОДе</vt:lpstr>
      <vt:lpstr>Наши проекты</vt:lpstr>
      <vt:lpstr>Пример эффективности</vt:lpstr>
      <vt:lpstr>Преимущества платформы Webiomed</vt:lpstr>
      <vt:lpstr>Наши научные публикации</vt:lpstr>
      <vt:lpstr>Победы в профессиональных конкурсах</vt:lpstr>
      <vt:lpstr>КОМАНДА  Коллектив профессионалов в области медицины и IT</vt:lpstr>
      <vt:lpstr>Предложение по пилотному проекту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ПОДЗАГОЛОВОК  НАЗВАНИЕ ПРОЕКТА  \ ПРЕЗЕНТАЦИИ</dc:title>
  <dc:creator>olga</dc:creator>
  <cp:lastModifiedBy>Андрей Саликов</cp:lastModifiedBy>
  <cp:revision>740</cp:revision>
  <cp:lastPrinted>2019-12-01T08:27:41Z</cp:lastPrinted>
  <dcterms:created xsi:type="dcterms:W3CDTF">2019-07-24T15:08:34Z</dcterms:created>
  <dcterms:modified xsi:type="dcterms:W3CDTF">2021-09-07T15:57:26Z</dcterms:modified>
</cp:coreProperties>
</file>