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4"/>
  </p:notesMasterIdLst>
  <p:sldIdLst>
    <p:sldId id="421" r:id="rId2"/>
    <p:sldId id="576" r:id="rId3"/>
    <p:sldId id="541" r:id="rId4"/>
    <p:sldId id="548" r:id="rId5"/>
    <p:sldId id="549" r:id="rId6"/>
    <p:sldId id="551" r:id="rId7"/>
    <p:sldId id="554" r:id="rId8"/>
    <p:sldId id="552" r:id="rId9"/>
    <p:sldId id="553" r:id="rId10"/>
    <p:sldId id="544" r:id="rId11"/>
    <p:sldId id="545" r:id="rId12"/>
    <p:sldId id="604" r:id="rId13"/>
    <p:sldId id="610" r:id="rId14"/>
    <p:sldId id="558" r:id="rId15"/>
    <p:sldId id="563" r:id="rId16"/>
    <p:sldId id="555" r:id="rId17"/>
    <p:sldId id="477" r:id="rId18"/>
    <p:sldId id="478" r:id="rId19"/>
    <p:sldId id="621" r:id="rId20"/>
    <p:sldId id="479" r:id="rId21"/>
    <p:sldId id="603" r:id="rId22"/>
    <p:sldId id="577" r:id="rId23"/>
    <p:sldId id="578" r:id="rId24"/>
    <p:sldId id="540" r:id="rId25"/>
    <p:sldId id="492" r:id="rId26"/>
    <p:sldId id="601" r:id="rId27"/>
    <p:sldId id="602" r:id="rId28"/>
    <p:sldId id="606" r:id="rId29"/>
    <p:sldId id="605" r:id="rId30"/>
    <p:sldId id="535" r:id="rId31"/>
    <p:sldId id="607" r:id="rId32"/>
    <p:sldId id="580" r:id="rId33"/>
    <p:sldId id="581" r:id="rId34"/>
    <p:sldId id="582" r:id="rId35"/>
    <p:sldId id="611" r:id="rId36"/>
    <p:sldId id="583" r:id="rId37"/>
    <p:sldId id="617" r:id="rId38"/>
    <p:sldId id="584" r:id="rId39"/>
    <p:sldId id="618" r:id="rId40"/>
    <p:sldId id="619" r:id="rId41"/>
    <p:sldId id="612" r:id="rId42"/>
    <p:sldId id="613" r:id="rId43"/>
    <p:sldId id="615" r:id="rId44"/>
    <p:sldId id="559" r:id="rId45"/>
    <p:sldId id="560" r:id="rId46"/>
    <p:sldId id="562" r:id="rId47"/>
    <p:sldId id="575" r:id="rId48"/>
    <p:sldId id="572" r:id="rId49"/>
    <p:sldId id="571" r:id="rId50"/>
    <p:sldId id="620" r:id="rId51"/>
    <p:sldId id="616" r:id="rId52"/>
    <p:sldId id="483" r:id="rId5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3E49"/>
    <a:srgbClr val="7ABC32"/>
    <a:srgbClr val="41596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2" autoAdjust="0"/>
    <p:restoredTop sz="94660"/>
  </p:normalViewPr>
  <p:slideViewPr>
    <p:cSldViewPr>
      <p:cViewPr varScale="1">
        <p:scale>
          <a:sx n="86" d="100"/>
          <a:sy n="86" d="100"/>
        </p:scale>
        <p:origin x="346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7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рисков</c:v>
                </c:pt>
              </c:strCache>
            </c:strRef>
          </c:tx>
          <c:explosion val="13"/>
          <c:dPt>
            <c:idx val="0"/>
            <c:bubble3D val="0"/>
            <c:explosion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13-4454-A817-F582A8DDD494}"/>
              </c:ext>
            </c:extLst>
          </c:dPt>
          <c:dPt>
            <c:idx val="1"/>
            <c:bubble3D val="0"/>
            <c:explosion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13-4454-A817-F582A8DDD4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13-4454-A817-F582A8DDD494}"/>
              </c:ext>
            </c:extLst>
          </c:dPt>
          <c:dPt>
            <c:idx val="3"/>
            <c:bubble3D val="0"/>
            <c:explosion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13-4454-A817-F582A8DDD494}"/>
              </c:ext>
            </c:extLst>
          </c:dPt>
          <c:dPt>
            <c:idx val="4"/>
            <c:bubble3D val="0"/>
            <c:explosion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EE13-4454-A817-F582A8DDD4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Утечка работодателю или в банк</c:v>
                </c:pt>
                <c:pt idx="1">
                  <c:v>Хранение и передача по публичным каналам связи</c:v>
                </c:pt>
                <c:pt idx="2">
                  <c:v>Просмотр данных родственниками</c:v>
                </c:pt>
                <c:pt idx="3">
                  <c:v>Недобросовестность сотрудников</c:v>
                </c:pt>
                <c:pt idx="4">
                  <c:v>Кража база данных на черный рынок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0.12</c:v>
                </c:pt>
                <c:pt idx="1">
                  <c:v>0.15</c:v>
                </c:pt>
                <c:pt idx="2">
                  <c:v>7.0000000000000007E-2</c:v>
                </c:pt>
                <c:pt idx="3">
                  <c:v>0.27</c:v>
                </c:pt>
                <c:pt idx="4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E13-4454-A817-F582A8DDD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419913-765B-476A-876E-AB8428ED4FC5}" type="datetimeFigureOut">
              <a:rPr lang="ru-RU"/>
              <a:pPr>
                <a:defRPr/>
              </a:pPr>
              <a:t>14.10.2020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415FD2-E143-4CFC-95E1-47D40DB39D5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38815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12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12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340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619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103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02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597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60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67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00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50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19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77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49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65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0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51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74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36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84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05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2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53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222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5147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057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19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72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968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803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879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43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52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25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7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34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7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6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97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4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9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6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1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7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3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6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8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12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alexey.bogdanov@reshenie-soft.ru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2318" y="6224588"/>
            <a:ext cx="73504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</a:rPr>
              <a:t>Международный конгресс «Информационные технологии в медицине». Онлайн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</a:rPr>
              <a:t>Специальная сессия на </a:t>
            </a:r>
            <a:r>
              <a:rPr lang="en-US" altLang="ru-RU" sz="1400" b="1" dirty="0">
                <a:solidFill>
                  <a:schemeClr val="bg1"/>
                </a:solidFill>
              </a:rPr>
              <a:t>#</a:t>
            </a:r>
            <a:r>
              <a:rPr lang="ru-RU" altLang="ru-RU" sz="1400" b="1" dirty="0">
                <a:solidFill>
                  <a:schemeClr val="bg1"/>
                </a:solidFill>
              </a:rPr>
              <a:t>ИТМ2020. 15-16 октября 2020г.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1F24FC2-D8C5-45FB-B1F7-A4835B4E7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03" t="-1" r="3628" b="24506"/>
          <a:stretch/>
        </p:blipFill>
        <p:spPr>
          <a:xfrm>
            <a:off x="-240704" y="0"/>
            <a:ext cx="12432704" cy="6885384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3143672" y="5804101"/>
            <a:ext cx="7297271" cy="941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00000"/>
              </a:lnSpc>
              <a:spcAft>
                <a:spcPts val="1200"/>
              </a:spcAft>
            </a:pPr>
            <a:r>
              <a:rPr lang="ru-RU" sz="2400" dirty="0"/>
              <a:t>Алексей Богданов</a:t>
            </a:r>
            <a:br>
              <a:rPr lang="en-US" sz="2400" dirty="0"/>
            </a:br>
            <a:r>
              <a:rPr lang="ru-RU" sz="2400" dirty="0"/>
              <a:t>Исполнительный директор ООО «Решение»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102561" y="1072705"/>
            <a:ext cx="9379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E31E25"/>
                </a:solidFill>
                <a:latin typeface="+mj-lt"/>
              </a:rPr>
              <a:t>МЕДИЦИНСКИЕ ИНФОРМАЦИОННЫЕ СИСТЕМЫ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03512" y="3053682"/>
            <a:ext cx="9865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4800"/>
              </a:lnSpc>
              <a:spcAft>
                <a:spcPts val="1200"/>
              </a:spcAft>
            </a:pPr>
            <a:r>
              <a:rPr lang="ru-RU" sz="4800" dirty="0">
                <a:solidFill>
                  <a:srgbClr val="7030A0"/>
                </a:solidFill>
                <a:latin typeface="+mj-lt"/>
              </a:rPr>
              <a:t>МИС «Ариадна». Первое знакомство</a:t>
            </a:r>
            <a:endParaRPr lang="en-US" sz="4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706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14" y="1752466"/>
            <a:ext cx="9098692" cy="493751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83432" y="868632"/>
            <a:ext cx="10911026" cy="830997"/>
            <a:chOff x="500195" y="4485048"/>
            <a:chExt cx="10911026" cy="830997"/>
          </a:xfrm>
        </p:grpSpPr>
        <p:sp>
          <p:nvSpPr>
            <p:cNvPr id="7" name="TextBox 6"/>
            <p:cNvSpPr txBox="1"/>
            <p:nvPr/>
          </p:nvSpPr>
          <p:spPr>
            <a:xfrm>
              <a:off x="1166974" y="4485048"/>
              <a:ext cx="10244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+mn-lt"/>
                </a:rPr>
                <a:t>Получение заключений в различных форматах (</a:t>
              </a:r>
              <a:r>
                <a:rPr lang="en-US" sz="2400" b="1" dirty="0">
                  <a:latin typeface="+mn-lt"/>
                </a:rPr>
                <a:t>DICOM</a:t>
              </a:r>
              <a:r>
                <a:rPr lang="ru-RU" sz="2400" b="1" dirty="0">
                  <a:latin typeface="+mn-lt"/>
                </a:rPr>
                <a:t>, </a:t>
              </a:r>
              <a:r>
                <a:rPr lang="en-US" sz="2400" b="1" dirty="0">
                  <a:latin typeface="+mn-lt"/>
                </a:rPr>
                <a:t>PDF, CSV)</a:t>
              </a:r>
              <a:endParaRPr lang="ru-RU" sz="2400" b="1" dirty="0">
                <a:latin typeface="+mn-lt"/>
              </a:endParaRPr>
            </a:p>
            <a:p>
              <a:r>
                <a:rPr lang="ru-RU" sz="2400" b="1" dirty="0">
                  <a:latin typeface="+mn-lt"/>
                </a:rPr>
                <a:t>(возможность вызова любого внешнего инструмента просмотра)</a:t>
              </a:r>
            </a:p>
          </p:txBody>
        </p:sp>
        <p:pic>
          <p:nvPicPr>
            <p:cNvPr id="9" name="Picture 15" descr="http://etc-mysitemyway.s3.amazonaws.com/icons/legacy-previews/icons/simple-red-square-icons-business/128612-simple-red-square-icon-business-gears-sc3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95" y="4571673"/>
              <a:ext cx="673543" cy="67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826091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45326" y="261810"/>
            <a:ext cx="6087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4480" y="784523"/>
            <a:ext cx="108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n-lt"/>
                <a:ea typeface="Calibri" panose="020F0502020204030204" pitchFamily="34" charset="0"/>
              </a:rPr>
              <a:t>Получение результатов и заключений из аппаратов, не поддерживающих  стандартные протоколы обмена, через виртуальный 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PDF</a:t>
            </a:r>
            <a:r>
              <a:rPr lang="ru-RU" sz="2400" b="1" dirty="0">
                <a:latin typeface="+mn-lt"/>
                <a:ea typeface="Calibri" panose="020F0502020204030204" pitchFamily="34" charset="0"/>
              </a:rPr>
              <a:t>-принтер</a:t>
            </a:r>
            <a:endParaRPr lang="ru-RU" sz="24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94" y="1713803"/>
            <a:ext cx="10094966" cy="495145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414240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19736" y="2771668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n-lt"/>
              </a:rPr>
              <a:t>Удобство ведения ЭМК и ЭИБ </a:t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>и их </a:t>
            </a:r>
            <a:r>
              <a:rPr lang="ru-RU" b="1" dirty="0" err="1">
                <a:latin typeface="+mn-lt"/>
              </a:rPr>
              <a:t>кастомизация</a:t>
            </a:r>
            <a:endParaRPr lang="ru-RU" b="1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906448"/>
            <a:ext cx="2253659" cy="22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340768"/>
            <a:ext cx="11874350" cy="4896544"/>
          </a:xfrm>
          <a:prstGeom prst="rect">
            <a:avLst/>
          </a:prstGeom>
          <a:ln>
            <a:solidFill>
              <a:srgbClr val="415968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12" y="2204864"/>
            <a:ext cx="7127397" cy="4378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9416" y="826251"/>
            <a:ext cx="10369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Гибкая настройка состава полей карты пациента, экранных форм, протоколов осмотров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53255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855581" y="744959"/>
            <a:ext cx="8480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n-lt"/>
                <a:ea typeface="Calibri" panose="020F0502020204030204" pitchFamily="34" charset="0"/>
              </a:rPr>
              <a:t>Инструменты для формирования собственных шаблонов протоколов осмотров, консультаций и  заключений</a:t>
            </a:r>
            <a:endParaRPr lang="ru-RU" sz="24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22" y="1565500"/>
            <a:ext cx="7811970" cy="517586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1809353"/>
            <a:ext cx="6935516" cy="449996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93877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286594"/>
            <a:ext cx="5368189" cy="5454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23992" y="1484784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На текущий момент система содержит более </a:t>
            </a:r>
            <a:r>
              <a:rPr lang="ru-RU" sz="1800" dirty="0">
                <a:solidFill>
                  <a:srgbClr val="C00000"/>
                </a:solidFill>
              </a:rPr>
              <a:t>3500</a:t>
            </a:r>
            <a:r>
              <a:rPr lang="ru-RU" sz="1800" dirty="0"/>
              <a:t> шаблонов и протоколов для различных специальностей, созданных совместно с врачами амбулаторных, стационарных и диагностических подразделений.</a:t>
            </a:r>
          </a:p>
          <a:p>
            <a:pPr>
              <a:lnSpc>
                <a:spcPct val="150000"/>
              </a:lnSpc>
            </a:pP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  <a:p>
            <a:pPr>
              <a:lnSpc>
                <a:spcPct val="150000"/>
              </a:lnSpc>
            </a:pPr>
            <a:r>
              <a:rPr lang="ru-RU" sz="1800" dirty="0"/>
              <a:t>Реализовано более </a:t>
            </a:r>
            <a:r>
              <a:rPr lang="ru-RU" sz="1800" dirty="0">
                <a:solidFill>
                  <a:srgbClr val="C00000"/>
                </a:solidFill>
              </a:rPr>
              <a:t>300</a:t>
            </a:r>
            <a:r>
              <a:rPr lang="ru-RU" sz="1800" dirty="0"/>
              <a:t> различных вариантов печатных форм протоколов осмотров, выписок, эпикризов и т.д.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31504" y="76710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Огромная библиотека шаблонов, протоколов и печатных форм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6351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19736" y="277166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+mn-lt"/>
              </a:rPr>
              <a:t>Статистика и аналитика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249385168"/>
              </p:ext>
            </p:extLst>
          </p:nvPr>
        </p:nvGraphicFramePr>
        <p:xfrm>
          <a:off x="1055440" y="1700809"/>
          <a:ext cx="4337486" cy="2891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7967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331338"/>
            <a:ext cx="11864696" cy="5410029"/>
          </a:xfrm>
          <a:prstGeom prst="rect">
            <a:avLst/>
          </a:prstGeom>
          <a:ln>
            <a:solidFill>
              <a:srgbClr val="2D3E49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2843664"/>
            <a:ext cx="7523732" cy="34656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368" y="755123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Статистика и аналитика с возможностью построения произвольных запросов</a:t>
            </a:r>
          </a:p>
        </p:txBody>
      </p:sp>
    </p:spTree>
    <p:extLst>
      <p:ext uri="{BB962C8B-B14F-4D97-AF65-F5344CB8AC3E}">
        <p14:creationId xmlns:p14="http://schemas.microsoft.com/office/powerpoint/2010/main" val="11234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7368" y="755123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Статистика и аналитика с возможностью построения произвольных запросов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327284"/>
            <a:ext cx="11870899" cy="5223195"/>
          </a:xfrm>
          <a:prstGeom prst="rect">
            <a:avLst/>
          </a:prstGeom>
          <a:ln w="6350">
            <a:solidFill>
              <a:srgbClr val="2D3E49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2996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4574" y="754872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Витрина данных для оперативного принятия решений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1377991"/>
            <a:ext cx="9433048" cy="53060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7061" y="712836"/>
            <a:ext cx="7929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+mn-lt"/>
              </a:rPr>
              <a:t>Базовые задачи, которые 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обязана</a:t>
            </a:r>
            <a:r>
              <a:rPr lang="ru-RU" sz="2000" b="1" dirty="0">
                <a:latin typeface="+mn-lt"/>
              </a:rPr>
              <a:t> решать современная МИС в 2020г: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207885"/>
            <a:ext cx="2765875" cy="539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230750" y="1256983"/>
            <a:ext cx="8625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Ведение медицинских записей в ЭМК и ЭИБ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30751" y="5330410"/>
            <a:ext cx="8807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Формирование выписных справок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30750" y="2104249"/>
            <a:ext cx="8822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Формирование электронных направлений на исследования (лаборатория, ФД, УЗИ, радиология и т.д.)</a:t>
            </a:r>
            <a:endParaRPr lang="ru-RU" sz="1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217894" y="2804881"/>
            <a:ext cx="8974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Формирование электронных направлений на госпитализацию, обследование, консультацию. (форма 057</a:t>
            </a:r>
            <a:r>
              <a:rPr lang="en-US" sz="1800" dirty="0">
                <a:ea typeface="Calibri" panose="020F0502020204030204" pitchFamily="34" charset="0"/>
              </a:rPr>
              <a:t>/</a:t>
            </a:r>
            <a:r>
              <a:rPr lang="ru-RU" sz="1800" dirty="0">
                <a:ea typeface="Calibri" panose="020F0502020204030204" pitchFamily="34" charset="0"/>
              </a:rPr>
              <a:t>у</a:t>
            </a:r>
            <a:r>
              <a:rPr lang="en-US" sz="1800" dirty="0">
                <a:ea typeface="Calibri" panose="020F0502020204030204" pitchFamily="34" charset="0"/>
              </a:rPr>
              <a:t>-04</a:t>
            </a:r>
            <a:r>
              <a:rPr lang="ru-RU" sz="1800" dirty="0">
                <a:ea typeface="Calibri" panose="020F0502020204030204" pitchFamily="34" charset="0"/>
              </a:rPr>
              <a:t>) и на медико-социальную экспертизу (ф. 088</a:t>
            </a:r>
            <a:r>
              <a:rPr lang="en-US" sz="1800" dirty="0">
                <a:ea typeface="Calibri" panose="020F0502020204030204" pitchFamily="34" charset="0"/>
              </a:rPr>
              <a:t>/</a:t>
            </a:r>
            <a:r>
              <a:rPr lang="ru-RU" sz="1800" dirty="0">
                <a:ea typeface="Calibri" panose="020F0502020204030204" pitchFamily="34" charset="0"/>
              </a:rPr>
              <a:t>у)</a:t>
            </a: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17895" y="3505513"/>
            <a:ext cx="8912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Ведение листков нетрудоспособности (в </a:t>
            </a:r>
            <a:r>
              <a:rPr lang="ru-RU" sz="1800" dirty="0" err="1">
                <a:ea typeface="Calibri" panose="020F0502020204030204" pitchFamily="34" charset="0"/>
              </a:rPr>
              <a:t>т.ч</a:t>
            </a:r>
            <a:r>
              <a:rPr lang="ru-RU" sz="1800" dirty="0">
                <a:ea typeface="Calibri" panose="020F0502020204030204" pitchFamily="34" charset="0"/>
              </a:rPr>
              <a:t>. электронных)</a:t>
            </a:r>
            <a:endParaRPr lang="ru-RU" sz="1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230751" y="1680616"/>
            <a:ext cx="8750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Заполнение </a:t>
            </a:r>
            <a:r>
              <a:rPr lang="ru-RU" sz="1800" dirty="0" err="1">
                <a:ea typeface="Calibri" panose="020F0502020204030204" pitchFamily="34" charset="0"/>
              </a:rPr>
              <a:t>статталонов</a:t>
            </a:r>
            <a:r>
              <a:rPr lang="ru-RU" sz="1800" dirty="0">
                <a:ea typeface="Calibri" panose="020F0502020204030204" pitchFamily="34" charset="0"/>
              </a:rPr>
              <a:t> и формирование реестров ОМС</a:t>
            </a:r>
            <a:endParaRPr lang="ru-RU" sz="1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30749" y="3929146"/>
            <a:ext cx="8750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Диспансерное наблюдение, диспансеризация, профосмотры периодические и предварительные осмотры, и </a:t>
            </a:r>
            <a:r>
              <a:rPr lang="ru-RU" sz="1800" dirty="0" err="1">
                <a:ea typeface="Calibri" panose="020F0502020204030204" pitchFamily="34" charset="0"/>
              </a:rPr>
              <a:t>т.д</a:t>
            </a:r>
            <a:endParaRPr lang="ru-RU" sz="1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230750" y="4629778"/>
            <a:ext cx="8750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Назначение лекарственных препаратов, работа с МДЛП в части оборота лекарственных препаратов</a:t>
            </a:r>
            <a:endParaRPr lang="ru-RU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3247560" y="6454676"/>
            <a:ext cx="873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МИС должна стать частью единого цифрового контура здравоохранения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247560" y="5754043"/>
            <a:ext cx="8805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Поддержка мобильных платформ для возможности осуществлять лечебную деятельность вне рабочего места</a:t>
            </a:r>
          </a:p>
        </p:txBody>
      </p:sp>
    </p:spTree>
    <p:extLst>
      <p:ext uri="{BB962C8B-B14F-4D97-AF65-F5344CB8AC3E}">
        <p14:creationId xmlns:p14="http://schemas.microsoft.com/office/powerpoint/2010/main" val="362099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216788"/>
            <a:ext cx="2808312" cy="5486637"/>
          </a:xfrm>
          <a:prstGeom prst="rect">
            <a:avLst/>
          </a:prstGeom>
          <a:ln>
            <a:solidFill>
              <a:srgbClr val="2D3E49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6" y="1216788"/>
            <a:ext cx="8424936" cy="548740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368" y="755123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Статистика и аналитика с возможностью построения произвольных запросов</a:t>
            </a:r>
          </a:p>
        </p:txBody>
      </p:sp>
    </p:spTree>
    <p:extLst>
      <p:ext uri="{BB962C8B-B14F-4D97-AF65-F5344CB8AC3E}">
        <p14:creationId xmlns:p14="http://schemas.microsoft.com/office/powerpoint/2010/main" val="413171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378493"/>
            <a:ext cx="2592287" cy="5064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18" y="1452886"/>
            <a:ext cx="8434213" cy="499019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368" y="755123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Статистика и аналитика с возможностью построения произвольных запросов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6160" y="2524194"/>
            <a:ext cx="4332312" cy="4154984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n-lt"/>
              </a:rPr>
              <a:t>А еще:</a:t>
            </a:r>
          </a:p>
          <a:p>
            <a:endParaRPr lang="ru-RU" sz="2000" dirty="0">
              <a:latin typeface="+mn-lt"/>
            </a:endParaRP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Отчеты по критериям эффективных контрактов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Зарплатные ведомости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Расчет и учет себестоимости лечения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Анализ отказов страховых компаний ОМС 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Сводные отчеты по поликлинике и стационару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Работа с плановыми показателями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Отчеты по профосмотрам и диспансеризации</a:t>
            </a:r>
            <a:endParaRPr lang="en-US" sz="1600" dirty="0">
              <a:latin typeface="+mn-lt"/>
            </a:endParaRP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Аптечно-складской учет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Движение по стационару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И многое другое</a:t>
            </a:r>
          </a:p>
          <a:p>
            <a:pPr marL="214313" indent="-214313">
              <a:buFontTx/>
              <a:buChar char="-"/>
            </a:pP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12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08507" y="908720"/>
            <a:ext cx="668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+mn-lt"/>
              </a:rPr>
              <a:t>Система оценки качества медицинской помощи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5560" y="2121237"/>
            <a:ext cx="8254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000" dirty="0">
                <a:latin typeface="+mn-lt"/>
              </a:rPr>
              <a:t>Основана на приказе №203н от 10.05.2017;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000" dirty="0">
                <a:latin typeface="+mn-lt"/>
              </a:rPr>
              <a:t>Использует подготовленные формализованные протоколы первичного и повторного осмотра;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000" dirty="0">
                <a:latin typeface="+mn-lt"/>
              </a:rPr>
              <a:t>Предоставляет сводные отчеты для руководителей МО об основных показателях заполнения медицинской документации;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000" dirty="0">
                <a:latin typeface="+mn-lt"/>
              </a:rPr>
              <a:t>Предоставляет развернутую расшифровку об ошибках в оформлении документации по каждому обращению или посещению;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66" y="837142"/>
            <a:ext cx="1069190" cy="7114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3580" y="5860232"/>
            <a:ext cx="76968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+mn-lt"/>
              </a:rPr>
              <a:t>Разработано совместно СПбГБУЗ «Городская поликлиника №27»!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07446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3352" y="908720"/>
            <a:ext cx="11593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Оценка качества медицинской помощи (приказ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203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н от 1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0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.0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.201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865730"/>
            <a:ext cx="11305256" cy="4855017"/>
          </a:xfrm>
          <a:prstGeom prst="rect">
            <a:avLst/>
          </a:prstGeom>
          <a:ln>
            <a:solidFill>
              <a:srgbClr val="415968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8849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5800" y="2505951"/>
            <a:ext cx="6768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Дополнительные возможности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по мониторингу и управлению ресурсами медицинской организации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22" y="2060849"/>
            <a:ext cx="3558415" cy="22752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2137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13248" y="868650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Контроль исполнения назначений (на примере экстренных госпитализаций)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260" y="1444714"/>
            <a:ext cx="8832981" cy="4968552"/>
          </a:xfrm>
          <a:prstGeom prst="rect">
            <a:avLst/>
          </a:prstGeom>
          <a:ln>
            <a:solidFill>
              <a:srgbClr val="415968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9351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31504" y="736220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Мониторинг занятости коечного фонда и его распределение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136330"/>
            <a:ext cx="8784976" cy="565546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6957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3208" y="983940"/>
            <a:ext cx="964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Ключевые функции для стационарных учреждений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31504" y="1556792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- Планирование хирургической деятельности, ресурсов клиники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956902"/>
            <a:ext cx="6802298" cy="44964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2031845"/>
            <a:ext cx="7017626" cy="463877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48263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5800" y="2505951"/>
            <a:ext cx="6768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Повышение эффективности с помощью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Использования современных технологий и оборудования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22" y="2060849"/>
            <a:ext cx="3558415" cy="22752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4143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326829" y="1210666"/>
            <a:ext cx="7501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ea typeface="Calibri" panose="020F0502020204030204" pitchFamily="34" charset="0"/>
              </a:rPr>
              <a:t>Различная периферия: фискальные регистраторы, сканеры штрих-кодов, ридеры электронных полисов, </a:t>
            </a:r>
            <a:r>
              <a:rPr lang="en-US" sz="2000" b="1" dirty="0">
                <a:ea typeface="Calibri" panose="020F0502020204030204" pitchFamily="34" charset="0"/>
              </a:rPr>
              <a:t>WEB</a:t>
            </a:r>
            <a:r>
              <a:rPr lang="ru-RU" sz="2000" b="1" dirty="0">
                <a:ea typeface="Calibri" panose="020F0502020204030204" pitchFamily="34" charset="0"/>
              </a:rPr>
              <a:t>-камеры, СКУД и т.д.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678" y="2226328"/>
            <a:ext cx="5759330" cy="2354800"/>
          </a:xfrm>
          <a:prstGeom prst="rect">
            <a:avLst/>
          </a:prstGeom>
        </p:spPr>
      </p:pic>
      <p:pic>
        <p:nvPicPr>
          <p:cNvPr id="5" name="Picture 2" descr="&amp;Kcy;&amp;acy;&amp;rcy;&amp;tcy;&amp;icy;&amp;ncy;&amp;kcy;&amp;icy; &amp;pcy;&amp;ocy; &amp;zcy;&amp;acy;&amp;pcy;&amp;rcy;&amp;ocy;&amp;scy;&amp;ucy; &amp;pcy;&amp;iecy;&amp;rcy;&amp;icy;&amp;fcy;&amp;iecy;&amp;rcy;&amp;icy;&amp;yacy; &amp;shcy;&amp;tcy;&amp;rcy;&amp;icy;&amp;kh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47" y="4699834"/>
            <a:ext cx="24193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Kcy;&amp;acy;&amp;rcy;&amp;tcy;&amp;icy;&amp;ncy;&amp;kcy;&amp;icy; &amp;pcy;&amp;ocy; &amp;zcy;&amp;acy;&amp;pcy;&amp;rcy;&amp;ocy;&amp;scy;&amp;ucy; &amp;pcy;&amp;iecy;&amp;rcy;&amp;icy;&amp;fcy;&amp;iecy;&amp;rcy;&amp;icy;&amp;yacy; &amp;shcy;&amp;tcy;&amp;rcy;&amp;icy;&amp;kh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03" y="4149081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Kcy;&amp;acy;&amp;rcy;&amp;tcy;&amp;icy;&amp;ncy;&amp;kcy;&amp;icy; &amp;pcy;&amp;ocy; &amp;zcy;&amp;acy;&amp;pcy;&amp;rcy;&amp;ocy;&amp;scy;&amp;ucy; &amp;scy;&amp;kcy;&amp;ucy;&amp;dcy; &amp;tcy;&amp;ucy;&amp;rcy;&amp;ncy;&amp;icy;&amp;kcy;&amp;iecy;&amp;t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24" y="4425762"/>
            <a:ext cx="2474607" cy="1974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2194552"/>
            <a:ext cx="2115319" cy="211531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7184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45326" y="261810"/>
            <a:ext cx="6087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512" y="843273"/>
            <a:ext cx="1104905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n-lt"/>
              </a:rPr>
              <a:t>Инструменты, делающие деятельность медицинской организации эффективной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52900" y="1645835"/>
            <a:ext cx="9304616" cy="543877"/>
            <a:chOff x="496446" y="1806055"/>
            <a:chExt cx="9304616" cy="543877"/>
          </a:xfrm>
        </p:grpSpPr>
        <p:sp>
          <p:nvSpPr>
            <p:cNvPr id="13" name="TextBox 12"/>
            <p:cNvSpPr txBox="1"/>
            <p:nvPr/>
          </p:nvSpPr>
          <p:spPr>
            <a:xfrm>
              <a:off x="1195052" y="1892401"/>
              <a:ext cx="8606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>
                  <a:latin typeface="+mn-lt"/>
                </a:rPr>
                <a:t>Оптимальное планирование ресурсов подразделений (аппараты, врачи, кабинеты)</a:t>
              </a:r>
            </a:p>
          </p:txBody>
        </p:sp>
        <p:pic>
          <p:nvPicPr>
            <p:cNvPr id="19" name="Picture 13" descr="http://www.istenopad.com/images/icon-time-round-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46" y="1806055"/>
              <a:ext cx="543877" cy="543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568014" y="3001904"/>
            <a:ext cx="9175032" cy="646331"/>
            <a:chOff x="611560" y="3162125"/>
            <a:chExt cx="9175032" cy="64633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95052" y="3162125"/>
              <a:ext cx="85915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</a:rPr>
                <a:t>Поддержка технологии штрих-кодирования для внутреннего документооборота, в случае неполного отказа от бумажных носителей</a:t>
              </a:r>
            </a:p>
          </p:txBody>
        </p:sp>
        <p:pic>
          <p:nvPicPr>
            <p:cNvPr id="28" name="Picture 8" descr="http://cdn.marketplaceimages.windowsphone.com/v8/images/f4866f53-ab5f-45fd-b533-e2e14628cd7a?imageType=ws_icon_lar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298926"/>
              <a:ext cx="418106" cy="41810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7" name="Группа 6"/>
          <p:cNvGrpSpPr/>
          <p:nvPr/>
        </p:nvGrpSpPr>
        <p:grpSpPr>
          <a:xfrm>
            <a:off x="455358" y="2302394"/>
            <a:ext cx="11041242" cy="622359"/>
            <a:chOff x="498903" y="2462614"/>
            <a:chExt cx="11041242" cy="622359"/>
          </a:xfrm>
        </p:grpSpPr>
        <p:sp>
          <p:nvSpPr>
            <p:cNvPr id="4" name="TextBox 3"/>
            <p:cNvSpPr txBox="1"/>
            <p:nvPr/>
          </p:nvSpPr>
          <p:spPr>
            <a:xfrm>
              <a:off x="1184395" y="2574022"/>
              <a:ext cx="10355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+mn-lt"/>
                </a:rPr>
                <a:t>Безбумажное формирование электронных направлений как внутри самой МО, так и во внешние МО</a:t>
              </a:r>
            </a:p>
          </p:txBody>
        </p:sp>
        <p:pic>
          <p:nvPicPr>
            <p:cNvPr id="29" name="Picture 25" descr="http://nurburgringdrivers.com/wp-content/uploads/2012/04/128662-simple-red-square-icon-business-notepa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03" y="2462614"/>
              <a:ext cx="622359" cy="62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456649" y="4377665"/>
            <a:ext cx="10607902" cy="673543"/>
            <a:chOff x="500195" y="4537885"/>
            <a:chExt cx="10607902" cy="673543"/>
          </a:xfrm>
        </p:grpSpPr>
        <p:sp>
          <p:nvSpPr>
            <p:cNvPr id="14" name="TextBox 13"/>
            <p:cNvSpPr txBox="1"/>
            <p:nvPr/>
          </p:nvSpPr>
          <p:spPr>
            <a:xfrm>
              <a:off x="1184394" y="4649898"/>
              <a:ext cx="992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+mn-lt"/>
                </a:rPr>
                <a:t>Автоматизированное получение заключений в различных форматах (</a:t>
              </a:r>
              <a:r>
                <a:rPr lang="en-US" sz="1800" dirty="0">
                  <a:latin typeface="+mn-lt"/>
                </a:rPr>
                <a:t>DICOM</a:t>
              </a:r>
              <a:r>
                <a:rPr lang="ru-RU" sz="1800" dirty="0">
                  <a:latin typeface="+mn-lt"/>
                </a:rPr>
                <a:t>, </a:t>
              </a:r>
              <a:r>
                <a:rPr lang="en-US" sz="1800" dirty="0">
                  <a:latin typeface="+mn-lt"/>
                </a:rPr>
                <a:t>PDF, CSV)</a:t>
              </a:r>
              <a:endParaRPr lang="ru-RU" sz="1800" dirty="0">
                <a:latin typeface="+mn-lt"/>
              </a:endParaRPr>
            </a:p>
          </p:txBody>
        </p:sp>
        <p:pic>
          <p:nvPicPr>
            <p:cNvPr id="30" name="Picture 15" descr="http://etc-mysitemyway.s3.amazonaws.com/icons/legacy-previews/icons/simple-red-square-icons-business/128612-simple-red-square-icon-business-gears-sc3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95" y="4537885"/>
              <a:ext cx="673543" cy="67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471352" y="3792658"/>
            <a:ext cx="8790836" cy="520936"/>
            <a:chOff x="514898" y="3952879"/>
            <a:chExt cx="8790836" cy="520936"/>
          </a:xfrm>
        </p:grpSpPr>
        <p:sp>
          <p:nvSpPr>
            <p:cNvPr id="15" name="TextBox 14"/>
            <p:cNvSpPr txBox="1"/>
            <p:nvPr/>
          </p:nvSpPr>
          <p:spPr>
            <a:xfrm>
              <a:off x="1195052" y="3995772"/>
              <a:ext cx="8110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+mn-lt"/>
                </a:rPr>
                <a:t>Отправка электронных заданий на медицинское оборудование</a:t>
              </a:r>
            </a:p>
          </p:txBody>
        </p:sp>
        <p:pic>
          <p:nvPicPr>
            <p:cNvPr id="31" name="Picture 2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98" y="3952879"/>
              <a:ext cx="633357" cy="52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423998" y="5789059"/>
            <a:ext cx="10136498" cy="751544"/>
            <a:chOff x="467544" y="5949280"/>
            <a:chExt cx="10136498" cy="751544"/>
          </a:xfrm>
        </p:grpSpPr>
        <p:sp>
          <p:nvSpPr>
            <p:cNvPr id="17" name="TextBox 16"/>
            <p:cNvSpPr txBox="1"/>
            <p:nvPr/>
          </p:nvSpPr>
          <p:spPr>
            <a:xfrm>
              <a:off x="1195052" y="5989824"/>
              <a:ext cx="94089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+mn-lt"/>
                </a:rPr>
                <a:t>Учет рабочего времени персонала, стимулирующие выплаты, анализ деятельности подразделений, отчетность</a:t>
              </a:r>
            </a:p>
          </p:txBody>
        </p:sp>
        <p:pic>
          <p:nvPicPr>
            <p:cNvPr id="32" name="Picture 10" descr="http://etc-mysitemyway.s3.amazonaws.com/icons/legacy-previews/icons/simple-red-square-icons-symbols-shapes/129856-simple-red-square-icon-symbols-shapes-check-in-bo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949280"/>
              <a:ext cx="751544" cy="75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568014" y="5168332"/>
            <a:ext cx="10640554" cy="495612"/>
            <a:chOff x="611560" y="5328553"/>
            <a:chExt cx="10640554" cy="495612"/>
          </a:xfrm>
        </p:grpSpPr>
        <p:sp>
          <p:nvSpPr>
            <p:cNvPr id="16" name="TextBox 15"/>
            <p:cNvSpPr txBox="1"/>
            <p:nvPr/>
          </p:nvSpPr>
          <p:spPr>
            <a:xfrm>
              <a:off x="1195052" y="5359819"/>
              <a:ext cx="10057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+mn-lt"/>
                </a:rPr>
                <a:t>Расчет и определение трудозатрат и материалоёмкости услуг (калькуляции)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1560" y="5328553"/>
              <a:ext cx="452416" cy="49561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12700">
              <a:bevelT w="12700" h="12700"/>
              <a:contourClr>
                <a:srgbClr val="C0C0C0"/>
              </a:contourClr>
            </a:sp3d>
          </p:spPr>
        </p:pic>
      </p:grpSp>
      <p:grpSp>
        <p:nvGrpSpPr>
          <p:cNvPr id="35" name="Группа 34"/>
          <p:cNvGrpSpPr/>
          <p:nvPr/>
        </p:nvGrpSpPr>
        <p:grpSpPr>
          <a:xfrm>
            <a:off x="0" y="-27384"/>
            <a:ext cx="12192000" cy="620802"/>
            <a:chOff x="0" y="-27385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5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4939939" y="121690"/>
              <a:ext cx="4157869" cy="34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9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1624" y="1240274"/>
            <a:ext cx="7759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+mn-lt"/>
              </a:rPr>
              <a:t>Интеграция с сервисом голосового распознавания речи </a:t>
            </a:r>
            <a:r>
              <a:rPr lang="en-US" sz="2000" b="1" dirty="0">
                <a:latin typeface="+mn-lt"/>
              </a:rPr>
              <a:t>VOICE2MED</a:t>
            </a:r>
            <a:endParaRPr lang="ru-RU" sz="2000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22" y="1229764"/>
            <a:ext cx="890003" cy="390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9" y="2348881"/>
            <a:ext cx="3107909" cy="313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78" y="2492896"/>
            <a:ext cx="5362423" cy="262597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61587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30153" y="803065"/>
            <a:ext cx="773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n-lt"/>
              </a:rPr>
              <a:t>Интеграция с системами поддержки принятия решений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0201" y="1440954"/>
            <a:ext cx="7863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Интеграция с сервисом «Электронный клинический фармаколог» (для ДС и КС)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87" y="1451274"/>
            <a:ext cx="477662" cy="348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11" y="1966626"/>
            <a:ext cx="6170141" cy="436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72" y="2548655"/>
            <a:ext cx="2154469" cy="338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53" y="1929128"/>
            <a:ext cx="1903442" cy="448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12540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735960" y="2276872"/>
            <a:ext cx="59766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+mn-lt"/>
                <a:ea typeface="Calibri" panose="020F0502020204030204" pitchFamily="34" charset="0"/>
              </a:rPr>
              <a:t>Применение комбинированной технологии ЭЦП и планшетов электронной подписи для сбора информации от пациентов</a:t>
            </a:r>
            <a:endParaRPr lang="ru-RU" sz="2800" b="1" dirty="0">
              <a:latin typeface="+mn-lt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15916"/>
          <a:stretch/>
        </p:blipFill>
        <p:spPr bwMode="auto">
          <a:xfrm>
            <a:off x="119336" y="1556792"/>
            <a:ext cx="5325564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54509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2"/>
          <p:cNvSpPr txBox="1">
            <a:spLocks noChangeArrowheads="1"/>
          </p:cNvSpPr>
          <p:nvPr/>
        </p:nvSpPr>
        <p:spPr bwMode="auto">
          <a:xfrm>
            <a:off x="1775520" y="748412"/>
            <a:ext cx="87836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DE0000"/>
                </a:solidFill>
                <a:latin typeface="Calibri" panose="020F0502020204030204" pitchFamily="34" charset="0"/>
              </a:rPr>
              <a:t>Электронная подпись (ЭП) и электронная цифровая подпись (ЭЦП). В чем принципиальные различия?</a:t>
            </a:r>
          </a:p>
        </p:txBody>
      </p:sp>
      <p:pic>
        <p:nvPicPr>
          <p:cNvPr id="17415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204864"/>
            <a:ext cx="403353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0"/>
          <p:cNvSpPr txBox="1">
            <a:spLocks noChangeArrowheads="1"/>
          </p:cNvSpPr>
          <p:nvPr/>
        </p:nvSpPr>
        <p:spPr bwMode="auto">
          <a:xfrm>
            <a:off x="4664076" y="2643189"/>
            <a:ext cx="59890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latin typeface="Calibri" panose="020F0502020204030204" pitchFamily="34" charset="0"/>
              </a:rPr>
              <a:t>ЭП содержит графическое представление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самой подписи, которое можно вывести как на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экран и распечатать вместе с протоколом осмотра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sz="1800" b="1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latin typeface="Calibri" panose="020F0502020204030204" pitchFamily="34" charset="0"/>
              </a:rPr>
              <a:t>ЭП привязана ко времени и к контрольной сумме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врачебного протокола с применением алгоритма </a:t>
            </a:r>
            <a:r>
              <a:rPr lang="en-US" sz="1800" b="1" dirty="0">
                <a:latin typeface="Calibri" panose="020F0502020204030204" pitchFamily="34" charset="0"/>
              </a:rPr>
              <a:t>MD5</a:t>
            </a:r>
            <a:endParaRPr lang="ru-RU" sz="1800" b="1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sz="1800" b="1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latin typeface="Calibri" panose="020F0502020204030204" pitchFamily="34" charset="0"/>
              </a:rPr>
              <a:t>Одно устройство на рабочее место без ограничения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по количеству использующих его сотрудников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549276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1628593" y="847102"/>
            <a:ext cx="8783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DE0000"/>
                </a:solidFill>
                <a:latin typeface="Calibri" panose="020F0502020204030204" pitchFamily="34" charset="0"/>
              </a:rPr>
              <a:t>Возможные сферы применения ЭП в ЛПУ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313" y="1700214"/>
            <a:ext cx="4703762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latin typeface="+mn-lt"/>
                <a:cs typeface="+mn-cs"/>
              </a:rPr>
              <a:t>Электронная медицинская карта и история болезни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latin typeface="+mn-lt"/>
                <a:cs typeface="+mn-cs"/>
              </a:rPr>
              <a:t>Сбор подписей пациентов на информированных согласиях, согласиях на обработку персональных данных, отказах получения медицинской помощи и т.д.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latin typeface="+mn-lt"/>
                <a:cs typeface="+mn-cs"/>
              </a:rPr>
              <a:t>Движение материальных ценностей в аптеках, складах с привлечением МОЛ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latin typeface="+mn-lt"/>
                <a:cs typeface="+mn-cs"/>
              </a:rPr>
              <a:t>Иные сценарии применения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latin typeface="+mn-lt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368" y="1700214"/>
            <a:ext cx="4968552" cy="434748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84000"/>
              </a:srgbClr>
            </a:outerShdw>
            <a:softEdge rad="1524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800" y="6047697"/>
            <a:ext cx="11579026" cy="71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+mn-lt"/>
              </a:rPr>
              <a:t>После подписания документов пациентом, на них устанавливается ЭЦП сотрудника МО и копия документа сохраняется в специальный архив в базе данных МИС</a:t>
            </a:r>
            <a:endParaRPr lang="ru-RU" sz="2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8489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015880" y="2572247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+mn-lt"/>
              </a:rPr>
              <a:t>Мобильное рабочее место врача и личный кабинет пациента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700808"/>
            <a:ext cx="4273835" cy="26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55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23593" y="6331386"/>
            <a:ext cx="76968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+mn-lt"/>
              </a:rPr>
              <a:t>Разработано совместно СПбГБУЗ «Городская поликлиника №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112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599" y="73508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Мобильное рабочее место врача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54361"/>
            <a:ext cx="8218024" cy="514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600" y="797803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Адреса вызовов на </a:t>
            </a:r>
            <a:r>
              <a:rPr lang="ru-RU" sz="2400" b="1" dirty="0" err="1">
                <a:latin typeface="+mn-lt"/>
              </a:rPr>
              <a:t>Яндекс.Картах</a:t>
            </a:r>
            <a:endParaRPr lang="ru-RU" sz="2400" b="1" dirty="0">
              <a:latin typeface="+mn-lt"/>
            </a:endParaRPr>
          </a:p>
          <a:p>
            <a:pPr algn="ctr"/>
            <a:endParaRPr lang="ru-RU" sz="2400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58" y="1275235"/>
            <a:ext cx="8496944" cy="532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599" y="73508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Вся история пациента «под рукой»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23" y="1230132"/>
            <a:ext cx="8568952" cy="53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599" y="73508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Моментальное добавление новой явки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5" y="1338421"/>
            <a:ext cx="8352928" cy="52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25729" y="726752"/>
            <a:ext cx="11302919" cy="548011"/>
            <a:chOff x="496446" y="1806055"/>
            <a:chExt cx="11302919" cy="548011"/>
          </a:xfrm>
        </p:grpSpPr>
        <p:sp>
          <p:nvSpPr>
            <p:cNvPr id="13" name="TextBox 12"/>
            <p:cNvSpPr txBox="1"/>
            <p:nvPr/>
          </p:nvSpPr>
          <p:spPr>
            <a:xfrm>
              <a:off x="1195052" y="1892401"/>
              <a:ext cx="10604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+mn-lt"/>
                </a:rPr>
                <a:t>Оптимальное планирование ресурсов клиники (врачи, кабинеты, аппараты)</a:t>
              </a:r>
            </a:p>
          </p:txBody>
        </p:sp>
        <p:pic>
          <p:nvPicPr>
            <p:cNvPr id="19" name="Picture 13" descr="http://www.istenopad.com/images/icon-time-round-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46" y="1806055"/>
              <a:ext cx="543877" cy="543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0" y="1602693"/>
            <a:ext cx="7887454" cy="50114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1584" y="1141028"/>
            <a:ext cx="7293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+mn-lt"/>
              </a:rPr>
              <a:t>Автоматизированное формирование маршрутных листов (в </a:t>
            </a:r>
            <a:r>
              <a:rPr lang="ru-RU" sz="1600" b="1" dirty="0" err="1">
                <a:latin typeface="+mn-lt"/>
              </a:rPr>
              <a:t>т.ч</a:t>
            </a:r>
            <a:r>
              <a:rPr lang="ru-RU" sz="1600" b="1" dirty="0">
                <a:latin typeface="+mn-lt"/>
              </a:rPr>
              <a:t>. </a:t>
            </a:r>
            <a:r>
              <a:rPr lang="ru-RU" sz="1600" b="1" dirty="0" err="1">
                <a:latin typeface="+mn-lt"/>
              </a:rPr>
              <a:t>Профосмотры</a:t>
            </a:r>
            <a:r>
              <a:rPr lang="ru-RU" sz="1600" b="1" dirty="0">
                <a:latin typeface="+mn-lt"/>
              </a:rPr>
              <a:t>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307" y="2060848"/>
            <a:ext cx="6845960" cy="42681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23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599" y="73508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Справочник РЛС встроен в мобильное приложение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1" y="1205136"/>
            <a:ext cx="8784976" cy="55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196752"/>
            <a:ext cx="7814490" cy="55584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39616" y="67353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Личный кабинет пациента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7108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276866"/>
            <a:ext cx="10365983" cy="5447704"/>
          </a:xfrm>
          <a:prstGeom prst="rect">
            <a:avLst/>
          </a:prstGeom>
          <a:ln>
            <a:solidFill>
              <a:srgbClr val="415968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9616" y="67353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Личный кабинет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32800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210155"/>
            <a:ext cx="10225136" cy="551856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9616" y="67353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Личный кабинет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24468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2134394" y="993724"/>
            <a:ext cx="7886700" cy="847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altLang="ru-RU" sz="3600" b="1" dirty="0">
                <a:solidFill>
                  <a:srgbClr val="C00000"/>
                </a:solidFill>
                <a:latin typeface="+mn-lt"/>
                <a:cs typeface="Segoe UI" panose="020B0502040204020203" pitchFamily="34" charset="0"/>
              </a:rPr>
              <a:t>Проблемы внедрения МИС</a:t>
            </a:r>
          </a:p>
        </p:txBody>
      </p:sp>
      <p:pic>
        <p:nvPicPr>
          <p:cNvPr id="31748" name="Picture 4" descr="http://www.circumcision.org/images/banner-img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49" y="2010328"/>
            <a:ext cx="8088426" cy="31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002551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4528" y="1836113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Отсутствие достаточного финансирования на закупку техники, внедрение новых функций ИС.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04528" y="2556193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Отсутствие квалифицированных сотрудников в информационных </a:t>
            </a:r>
            <a:endParaRPr lang="en-US" sz="1600" dirty="0">
              <a:ea typeface="Calibri" panose="020F0502020204030204" pitchFamily="34" charset="0"/>
            </a:endParaRPr>
          </a:p>
          <a:p>
            <a:r>
              <a:rPr lang="ru-RU" sz="1600" dirty="0">
                <a:ea typeface="Calibri" panose="020F0502020204030204" pitchFamily="34" charset="0"/>
              </a:rPr>
              <a:t>отделах ЛПУ. Бегство кадров.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4528" y="3284984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Непонимание целей автоматизации и выгод от внедрения современных решений.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92902" y="4026550"/>
            <a:ext cx="7920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Бессистемный подход к внедрению.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92902" y="4542219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Избыточность ИС, зачастую разрозненных между собой. Попытка перетянуть одеяло на свою сторону различными участниками процесса.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04528" y="5322694"/>
            <a:ext cx="79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ea typeface="Calibri" panose="020F0502020204030204" pitchFamily="34" charset="0"/>
              </a:rPr>
              <a:t>Нехватка времени на прием пациента и внесение необходимых сведений. </a:t>
            </a:r>
            <a:endParaRPr lang="ru-RU" sz="1600" dirty="0">
              <a:effectLst/>
              <a:ea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8623" y="1250665"/>
            <a:ext cx="648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n-lt"/>
              </a:rPr>
              <a:t>Проблемы, возникающие при внедрении МИС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52183"/>
            <a:ext cx="1068694" cy="32133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92902" y="5805264"/>
            <a:ext cx="7920000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ea typeface="Calibri" panose="020F0502020204030204" pitchFamily="34" charset="0"/>
              </a:rPr>
              <a:t>«Инертность» мышления медицинской организации. Попытка «натянуть»</a:t>
            </a:r>
          </a:p>
          <a:p>
            <a:pPr>
              <a:spcAft>
                <a:spcPts val="800"/>
              </a:spcAft>
            </a:pPr>
            <a:r>
              <a:rPr lang="ru-RU" sz="1600" dirty="0">
                <a:effectLst/>
                <a:ea typeface="Calibri" panose="020F0502020204030204" pitchFamily="34" charset="0"/>
              </a:rPr>
              <a:t>неоптимальные, устоявшиеся годами процессы, на новую систему</a:t>
            </a:r>
          </a:p>
        </p:txBody>
      </p:sp>
    </p:spTree>
    <p:extLst>
      <p:ext uri="{BB962C8B-B14F-4D97-AF65-F5344CB8AC3E}">
        <p14:creationId xmlns:p14="http://schemas.microsoft.com/office/powerpoint/2010/main" val="241534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98" y="5090254"/>
            <a:ext cx="2948558" cy="16646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11" y="912789"/>
            <a:ext cx="1990257" cy="15623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17912" y="3493472"/>
            <a:ext cx="4634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Квалификации отдела АСУ в учреждении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80184" y="1456129"/>
            <a:ext cx="5238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n-lt"/>
              </a:rPr>
              <a:t>Успех внедрения зависит от: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017912" y="2492896"/>
            <a:ext cx="7182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Понимания всеми участниками процесса конечных целей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17912" y="2993184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Возможностей и гибкости системы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54737" y="3993760"/>
            <a:ext cx="665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Способности руководителя ЛПУ мотивировать сотрудников </a:t>
            </a:r>
            <a:br>
              <a:rPr lang="ru-RU" sz="1800" dirty="0"/>
            </a:br>
            <a:r>
              <a:rPr lang="ru-RU" sz="1800" dirty="0"/>
              <a:t>на работу в системе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4736" y="4771045"/>
            <a:ext cx="653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Правильно выстроенной иерархии первичной помощи пользователям</a:t>
            </a:r>
          </a:p>
        </p:txBody>
      </p:sp>
    </p:spTree>
    <p:extLst>
      <p:ext uri="{BB962C8B-B14F-4D97-AF65-F5344CB8AC3E}">
        <p14:creationId xmlns:p14="http://schemas.microsoft.com/office/powerpoint/2010/main" val="39687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6" name="Rectangle 13"/>
          <p:cNvSpPr>
            <a:spLocks noChangeArrowheads="1"/>
          </p:cNvSpPr>
          <p:nvPr/>
        </p:nvSpPr>
        <p:spPr bwMode="auto">
          <a:xfrm>
            <a:off x="2424114" y="2276476"/>
            <a:ext cx="74898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charset="0"/>
              </a:rPr>
              <a:t>Правовые вопросы и чистота продукта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559094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7"/>
          <p:cNvSpPr txBox="1">
            <a:spLocks noChangeArrowheads="1"/>
          </p:cNvSpPr>
          <p:nvPr/>
        </p:nvSpPr>
        <p:spPr bwMode="auto">
          <a:xfrm>
            <a:off x="4344989" y="295275"/>
            <a:ext cx="554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chemeClr val="bg1"/>
                </a:solidFill>
                <a:latin typeface="Calibri" panose="020F0502020204030204" pitchFamily="34" charset="0"/>
              </a:rPr>
              <a:t>МЕДИЦИНСКИЕ ИНФОРМАЦИОННЫЕ СИСТЕМЫ</a:t>
            </a: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870" r="2868"/>
          <a:stretch/>
        </p:blipFill>
        <p:spPr bwMode="auto">
          <a:xfrm>
            <a:off x="151027" y="940064"/>
            <a:ext cx="4035785" cy="58456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4727848" y="2041853"/>
            <a:ext cx="619268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+mn-lt"/>
              </a:rPr>
              <a:t>МИС «Ариадна» имеет Регистрационное удостоверение на медицинское изделие </a:t>
            </a:r>
          </a:p>
          <a:p>
            <a:pPr eaLnBrk="1" hangingPunct="1"/>
            <a:endParaRPr lang="ru-RU" altLang="ru-RU" sz="2000" dirty="0">
              <a:latin typeface="+mn-lt"/>
            </a:endParaRPr>
          </a:p>
          <a:p>
            <a:pPr eaLnBrk="1" hangingPunct="1"/>
            <a:r>
              <a:rPr lang="ru-RU" altLang="ru-RU" sz="2000" dirty="0">
                <a:latin typeface="+mn-lt"/>
              </a:rPr>
              <a:t>От 10 июля 2018 года № РЗН 2018</a:t>
            </a:r>
            <a:r>
              <a:rPr lang="en-US" altLang="ru-RU" sz="2000" dirty="0">
                <a:latin typeface="+mn-lt"/>
              </a:rPr>
              <a:t>/6977</a:t>
            </a:r>
          </a:p>
          <a:p>
            <a:pPr eaLnBrk="1" hangingPunct="1"/>
            <a:endParaRPr lang="en-US" altLang="ru-RU" sz="2000" dirty="0">
              <a:latin typeface="+mn-lt"/>
            </a:endParaRPr>
          </a:p>
          <a:p>
            <a:pPr eaLnBrk="1" hangingPunct="1"/>
            <a:r>
              <a:rPr lang="ru-RU" altLang="ru-RU" sz="2000" dirty="0">
                <a:latin typeface="+mn-lt"/>
              </a:rPr>
              <a:t>Медицинская информационная система «Ариадна» версия 3 от 03.2017 по ТУ 32.50.5-001-13886614-2017</a:t>
            </a:r>
            <a:endParaRPr lang="en-US" altLang="ru-RU" sz="2000" dirty="0">
              <a:latin typeface="+mn-lt"/>
            </a:endParaRPr>
          </a:p>
          <a:p>
            <a:pPr eaLnBrk="1" hangingPunct="1"/>
            <a:endParaRPr lang="ru-RU" altLang="ru-RU" sz="2000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86812" y="855970"/>
            <a:ext cx="8015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  <a:latin typeface="+mn-lt"/>
              </a:rPr>
              <a:t>Регистрационное удостоверение на медицинское изделие</a:t>
            </a:r>
          </a:p>
        </p:txBody>
      </p:sp>
    </p:spTree>
    <p:extLst>
      <p:ext uri="{BB962C8B-B14F-4D97-AF65-F5344CB8AC3E}">
        <p14:creationId xmlns:p14="http://schemas.microsoft.com/office/powerpoint/2010/main" val="3644921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9734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Безопасность в приоритете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52" y="764704"/>
            <a:ext cx="3600400" cy="59923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23986" y="2276872"/>
            <a:ext cx="5935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МИС «Ариадна» - </a:t>
            </a:r>
            <a:r>
              <a:rPr lang="ru-RU" sz="2000" dirty="0">
                <a:solidFill>
                  <a:srgbClr val="C00000"/>
                </a:solidFill>
                <a:latin typeface="Calibri" panose="020F0502020204030204"/>
                <a:cs typeface="+mn-cs"/>
              </a:rPr>
              <a:t>единственная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медицинская информационная система в России, прошедшая процедуру сертификации во ФСТЭК и имеющая соответствующий сертификат на соответствие Закону №152-ФЗ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(Закон о защите персональных данных)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405771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31675" y="649871"/>
            <a:ext cx="11928649" cy="942405"/>
            <a:chOff x="498903" y="2462614"/>
            <a:chExt cx="11116907" cy="942405"/>
          </a:xfrm>
        </p:grpSpPr>
        <p:sp>
          <p:nvSpPr>
            <p:cNvPr id="4" name="TextBox 3"/>
            <p:cNvSpPr txBox="1"/>
            <p:nvPr/>
          </p:nvSpPr>
          <p:spPr>
            <a:xfrm>
              <a:off x="1184394" y="2574022"/>
              <a:ext cx="104314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+mn-lt"/>
                </a:rPr>
                <a:t>Формирование направлений и распределение по исполнителям и оборудованию</a:t>
              </a:r>
            </a:p>
          </p:txBody>
        </p:sp>
        <p:pic>
          <p:nvPicPr>
            <p:cNvPr id="29" name="Picture 25" descr="http://nurburgringdrivers.com/wp-content/uploads/2012/04/128662-simple-red-square-icon-business-notepa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03" y="2462614"/>
              <a:ext cx="622359" cy="62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57" y="1200131"/>
            <a:ext cx="7632848" cy="56225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14" y="1772816"/>
            <a:ext cx="7556534" cy="458463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39900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80715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Сертифицирована и совместима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482549"/>
            <a:ext cx="8025769" cy="5042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1628800"/>
            <a:ext cx="8816688" cy="5040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4" y="1749361"/>
            <a:ext cx="10225136" cy="4919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17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927648" y="836712"/>
            <a:ext cx="878497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«Ариадна» сегодня: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C00000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Комплексная информационная система, включающая в себя подсистемы МИС+ЛИС+РИС</a:t>
            </a: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17-летний опыт создания медицинских информационных систем</a:t>
            </a: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Опыт работы в 32 регионах России и в Казахстане</a:t>
            </a: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Более 350 реализованных проектов, преимущественно крупные стационары, поликлиники и медицинские центры</a:t>
            </a: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Регулярный участник международных выставок в сфере здравоохранения</a:t>
            </a: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Крупнейший поставщик МИС на Северо-Западе для стационарных учреждений федерального и муниципального здравоохранения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539259"/>
              </p:ext>
            </p:extLst>
          </p:nvPr>
        </p:nvGraphicFramePr>
        <p:xfrm>
          <a:off x="479376" y="2132856"/>
          <a:ext cx="2151513" cy="2176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Image" r:id="rId4" imgW="2428560" imgH="2457000" progId="Photoshop.Image.11">
                  <p:embed/>
                </p:oleObj>
              </mc:Choice>
              <mc:Fallback>
                <p:oleObj name="Image" r:id="rId4" imgW="2428560" imgH="24570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9376" y="2132856"/>
                        <a:ext cx="2151513" cy="2176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627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4" b="23609"/>
          <a:stretch/>
        </p:blipFill>
        <p:spPr>
          <a:xfrm>
            <a:off x="-553986" y="-1"/>
            <a:ext cx="12770666" cy="688538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71464" y="836712"/>
            <a:ext cx="9697987" cy="835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6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внимание!</a:t>
            </a:r>
            <a:endParaRPr lang="ru-RU" sz="25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07516" y="5380672"/>
            <a:ext cx="4684039" cy="147732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/>
              <a:t>Богданов Алексей Александрович</a:t>
            </a:r>
          </a:p>
          <a:p>
            <a:pPr algn="r"/>
            <a:r>
              <a:rPr lang="ru-RU" b="1" dirty="0"/>
              <a:t> Исполнительный директор ООО «Решение»</a:t>
            </a:r>
          </a:p>
          <a:p>
            <a:pPr algn="r"/>
            <a:r>
              <a:rPr lang="ru-RU" b="1" dirty="0"/>
              <a:t>+7 (812) 337-70-77, +7 (921) 319-24-95</a:t>
            </a:r>
          </a:p>
          <a:p>
            <a:pPr algn="r"/>
            <a:r>
              <a:rPr lang="en-US" b="1" dirty="0">
                <a:hlinkClick r:id="rId3"/>
              </a:rPr>
              <a:t>alexey.bogdanov@reshenie-soft.ru</a:t>
            </a:r>
            <a:endParaRPr lang="en-US" b="1" dirty="0"/>
          </a:p>
          <a:p>
            <a:pPr algn="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974611" y="736602"/>
            <a:ext cx="11233248" cy="520936"/>
            <a:chOff x="514898" y="3952879"/>
            <a:chExt cx="11233248" cy="520936"/>
          </a:xfrm>
        </p:grpSpPr>
        <p:sp>
          <p:nvSpPr>
            <p:cNvPr id="10" name="TextBox 9"/>
            <p:cNvSpPr txBox="1"/>
            <p:nvPr/>
          </p:nvSpPr>
          <p:spPr>
            <a:xfrm>
              <a:off x="1195052" y="3995772"/>
              <a:ext cx="10553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+mn-lt"/>
                </a:rPr>
                <a:t>Формирование и утверждение списка заданий для медоборудования</a:t>
              </a:r>
            </a:p>
          </p:txBody>
        </p:sp>
        <p:pic>
          <p:nvPicPr>
            <p:cNvPr id="11" name="Picture 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98" y="3952879"/>
              <a:ext cx="633357" cy="52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07018"/>
            <a:ext cx="8064896" cy="540635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953887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1271522"/>
            <a:ext cx="6712993" cy="5469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392" y="747391"/>
            <a:ext cx="11177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n-lt"/>
              </a:rPr>
              <a:t>Интеграция с </a:t>
            </a:r>
            <a:r>
              <a:rPr lang="en-US" sz="2400" b="1" dirty="0">
                <a:latin typeface="+mn-lt"/>
              </a:rPr>
              <a:t>PACS</a:t>
            </a:r>
            <a:r>
              <a:rPr lang="ru-RU" sz="2400" b="1" dirty="0">
                <a:latin typeface="+mn-lt"/>
              </a:rPr>
              <a:t> через </a:t>
            </a:r>
            <a:r>
              <a:rPr lang="en-US" sz="2400" b="1" dirty="0">
                <a:latin typeface="+mn-lt"/>
              </a:rPr>
              <a:t>HL7 Gateway </a:t>
            </a:r>
            <a:r>
              <a:rPr lang="ru-RU" sz="2400" b="1" dirty="0">
                <a:latin typeface="+mn-lt"/>
              </a:rPr>
              <a:t>и работа с </a:t>
            </a:r>
            <a:r>
              <a:rPr lang="en-US" sz="2400" b="1" dirty="0">
                <a:latin typeface="+mn-lt"/>
              </a:rPr>
              <a:t>MWL</a:t>
            </a:r>
            <a:r>
              <a:rPr lang="ru-RU" sz="2400" b="1" dirty="0">
                <a:latin typeface="+mn-lt"/>
              </a:rPr>
              <a:t> как способ стандартизации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376" y="1772816"/>
            <a:ext cx="477906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HL7</a:t>
            </a:r>
            <a:r>
              <a:rPr lang="ru-RU" sz="1800" dirty="0">
                <a:latin typeface="+mn-lt"/>
              </a:rPr>
              <a:t> и</a:t>
            </a:r>
            <a:r>
              <a:rPr lang="en-US" sz="1800" dirty="0">
                <a:latin typeface="+mn-lt"/>
              </a:rPr>
              <a:t> FHIR</a:t>
            </a:r>
            <a:r>
              <a:rPr lang="ru-RU" sz="1800" dirty="0">
                <a:latin typeface="+mn-lt"/>
              </a:rPr>
              <a:t> – это способ «общения»</a:t>
            </a:r>
          </a:p>
          <a:p>
            <a:r>
              <a:rPr lang="ru-RU" sz="1800" dirty="0">
                <a:latin typeface="+mn-lt"/>
              </a:rPr>
              <a:t>разнородных систем по единому </a:t>
            </a:r>
          </a:p>
          <a:p>
            <a:r>
              <a:rPr lang="ru-RU" sz="1800" dirty="0">
                <a:latin typeface="+mn-lt"/>
              </a:rPr>
              <a:t>Стандарту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MWL – </a:t>
            </a:r>
            <a:r>
              <a:rPr lang="ru-RU" sz="1800" dirty="0">
                <a:latin typeface="+mn-lt"/>
              </a:rPr>
              <a:t>«сервис», отвечающий</a:t>
            </a:r>
          </a:p>
          <a:p>
            <a:r>
              <a:rPr lang="ru-RU" sz="1800" dirty="0">
                <a:latin typeface="+mn-lt"/>
              </a:rPr>
              <a:t>за получение заданий и </a:t>
            </a:r>
          </a:p>
          <a:p>
            <a:r>
              <a:rPr lang="ru-RU" sz="1800" dirty="0">
                <a:latin typeface="+mn-lt"/>
              </a:rPr>
              <a:t>отправку информации о </a:t>
            </a:r>
          </a:p>
          <a:p>
            <a:r>
              <a:rPr lang="ru-RU" sz="1800" dirty="0">
                <a:latin typeface="+mn-lt"/>
              </a:rPr>
              <a:t>готовности результатов</a:t>
            </a:r>
          </a:p>
          <a:p>
            <a:r>
              <a:rPr lang="ru-RU" sz="1800" dirty="0">
                <a:latin typeface="+mn-lt"/>
              </a:rPr>
              <a:t>и ссылок на проведенные </a:t>
            </a:r>
          </a:p>
          <a:p>
            <a:r>
              <a:rPr lang="ru-RU" sz="1800" dirty="0">
                <a:latin typeface="+mn-lt"/>
              </a:rPr>
              <a:t>снимки.</a:t>
            </a:r>
          </a:p>
          <a:p>
            <a:endParaRPr lang="ru-RU" sz="1800" dirty="0">
              <a:latin typeface="+mn-lt"/>
            </a:endParaRPr>
          </a:p>
          <a:p>
            <a:r>
              <a:rPr lang="ru-RU" sz="1800" dirty="0">
                <a:latin typeface="+mn-lt"/>
              </a:rPr>
              <a:t>При взаимодействии с внешней </a:t>
            </a:r>
          </a:p>
          <a:p>
            <a:r>
              <a:rPr lang="ru-RU" sz="1800" dirty="0">
                <a:latin typeface="+mn-lt"/>
              </a:rPr>
              <a:t>системой, важно учитывать возможную</a:t>
            </a:r>
          </a:p>
          <a:p>
            <a:r>
              <a:rPr lang="ru-RU" sz="1800" dirty="0">
                <a:latin typeface="+mn-lt"/>
              </a:rPr>
              <a:t>необходимость осуществлять транслитерацию</a:t>
            </a:r>
          </a:p>
          <a:p>
            <a:r>
              <a:rPr lang="ru-RU" sz="1800" dirty="0">
                <a:latin typeface="+mn-lt"/>
              </a:rPr>
              <a:t>и необходимость генерации и </a:t>
            </a:r>
          </a:p>
          <a:p>
            <a:r>
              <a:rPr lang="ru-RU" sz="1800" dirty="0">
                <a:latin typeface="+mn-lt"/>
              </a:rPr>
              <a:t>использования  </a:t>
            </a:r>
            <a:r>
              <a:rPr lang="en-US" sz="1800" dirty="0" err="1">
                <a:latin typeface="+mn-lt"/>
              </a:rPr>
              <a:t>AccessionNo</a:t>
            </a:r>
            <a:r>
              <a:rPr lang="en-US" sz="1800" dirty="0">
                <a:latin typeface="+mn-lt"/>
              </a:rPr>
              <a:t>.</a:t>
            </a:r>
            <a:endParaRPr lang="ru-RU" sz="1800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2845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703512" y="775447"/>
            <a:ext cx="848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Возможность подключения аналогового оборудования, через плату </a:t>
            </a:r>
            <a:r>
              <a:rPr lang="ru-RU" sz="2000" b="1" dirty="0" err="1"/>
              <a:t>видеозахвата</a:t>
            </a:r>
            <a:r>
              <a:rPr lang="ru-RU" sz="2000" b="1" dirty="0"/>
              <a:t>, с последующей отправкой в </a:t>
            </a:r>
            <a:r>
              <a:rPr lang="en-US" sz="2000" b="1" dirty="0"/>
              <a:t>PACS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639776"/>
            <a:ext cx="8517838" cy="505925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059285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54" y="1305312"/>
            <a:ext cx="8479050" cy="5036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9141" y="2204865"/>
            <a:ext cx="4797010" cy="370896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87" y="1751886"/>
            <a:ext cx="1770970" cy="4063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88679" y="835484"/>
            <a:ext cx="546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/>
              <a:t>Выбор снимков из серии, включаемых в ЭМК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46430" y="2317689"/>
            <a:ext cx="191543" cy="172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46430" y="3207411"/>
            <a:ext cx="191543" cy="172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1487488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9727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9999</TotalTime>
  <Words>1465</Words>
  <Application>Microsoft Office PowerPoint</Application>
  <PresentationFormat>Широкоэкранный</PresentationFormat>
  <Paragraphs>254</Paragraphs>
  <Slides>52</Slides>
  <Notes>39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Wingdings</vt:lpstr>
      <vt:lpstr>1_Тема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Consef .ru</cp:lastModifiedBy>
  <cp:revision>360</cp:revision>
  <dcterms:created xsi:type="dcterms:W3CDTF">2012-02-27T14:49:36Z</dcterms:created>
  <dcterms:modified xsi:type="dcterms:W3CDTF">2020-10-14T07:22:41Z</dcterms:modified>
</cp:coreProperties>
</file>