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embeddedFontLst>
    <p:embeddedFont>
      <p:font typeface="LetoSans Regular" panose="02000503000000000000" charset="0"/>
      <p:regular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LetoSans Bold" panose="02000803000000000000" charset="0"/>
      <p:bold r:id="rId18"/>
    </p:embeddedFont>
    <p:embeddedFont>
      <p:font typeface="LetoSans Thin" panose="02000203000000000000" charset="0"/>
      <p:regular r:id="rId19"/>
    </p:embeddedFont>
    <p:embeddedFont>
      <p:font typeface="Aharoni" panose="020B0604020202020204" charset="-79"/>
      <p:bold r:id="rId20"/>
    </p:embeddedFont>
    <p:embeddedFont>
      <p:font typeface="Calibri Light" panose="020F0302020204030204" pitchFamily="34" charset="0"/>
      <p:regular r:id="rId21"/>
      <p:italic r:id="rId22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7287" userDrawn="1">
          <p15:clr>
            <a:srgbClr val="A4A3A4"/>
          </p15:clr>
        </p15:guide>
        <p15:guide id="2" pos="393" userDrawn="1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C4A4"/>
    <a:srgbClr val="014A37"/>
    <a:srgbClr val="005E4D"/>
    <a:srgbClr val="D3F7D2"/>
    <a:srgbClr val="FF0048"/>
    <a:srgbClr val="008A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60"/>
  </p:normalViewPr>
  <p:slideViewPr>
    <p:cSldViewPr snapToGrid="0" showGuides="1">
      <p:cViewPr varScale="1">
        <p:scale>
          <a:sx n="107" d="100"/>
          <a:sy n="107" d="100"/>
        </p:scale>
        <p:origin x="138" y="222"/>
      </p:cViewPr>
      <p:guideLst>
        <p:guide pos="7287"/>
        <p:guide pos="393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5F09CA-5C4A-40BA-BFF8-3CE2CDE95F07}" type="datetimeFigureOut">
              <a:rPr lang="ru-RU" smtClean="0"/>
              <a:pPr/>
              <a:t>15.09.2021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E3F68E-D3C0-49FE-9351-954C2F09DE9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63393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4501E-2441-4460-88E2-F8A1B73A6CEB}" type="datetimeFigureOut">
              <a:rPr lang="ru-RU" smtClean="0"/>
              <a:pPr/>
              <a:t>15.09.2021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E96FB-4AE9-42A5-8EF4-D732782929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94571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4501E-2441-4460-88E2-F8A1B73A6CEB}" type="datetimeFigureOut">
              <a:rPr lang="ru-RU" smtClean="0"/>
              <a:pPr/>
              <a:t>15.09.2021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E96FB-4AE9-42A5-8EF4-D732782929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88377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4501E-2441-4460-88E2-F8A1B73A6CEB}" type="datetimeFigureOut">
              <a:rPr lang="ru-RU" smtClean="0"/>
              <a:pPr/>
              <a:t>15.09.2021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E96FB-4AE9-42A5-8EF4-D732782929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79899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4501E-2441-4460-88E2-F8A1B73A6CEB}" type="datetimeFigureOut">
              <a:rPr lang="ru-RU" smtClean="0"/>
              <a:pPr/>
              <a:t>15.09.2021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E96FB-4AE9-42A5-8EF4-D732782929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32349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4501E-2441-4460-88E2-F8A1B73A6CEB}" type="datetimeFigureOut">
              <a:rPr lang="ru-RU" smtClean="0"/>
              <a:pPr/>
              <a:t>15.09.2021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E96FB-4AE9-42A5-8EF4-D732782929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98439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4501E-2441-4460-88E2-F8A1B73A6CEB}" type="datetimeFigureOut">
              <a:rPr lang="ru-RU" smtClean="0"/>
              <a:pPr/>
              <a:t>15.09.2021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E96FB-4AE9-42A5-8EF4-D732782929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9291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4501E-2441-4460-88E2-F8A1B73A6CEB}" type="datetimeFigureOut">
              <a:rPr lang="ru-RU" smtClean="0"/>
              <a:pPr/>
              <a:t>15.09.2021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E96FB-4AE9-42A5-8EF4-D732782929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93241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4501E-2441-4460-88E2-F8A1B73A6CEB}" type="datetimeFigureOut">
              <a:rPr lang="ru-RU" smtClean="0"/>
              <a:pPr/>
              <a:t>15.09.2021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E96FB-4AE9-42A5-8EF4-D732782929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9784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4501E-2441-4460-88E2-F8A1B73A6CEB}" type="datetimeFigureOut">
              <a:rPr lang="ru-RU" smtClean="0"/>
              <a:pPr/>
              <a:t>15.09.2021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E96FB-4AE9-42A5-8EF4-D732782929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9798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4501E-2441-4460-88E2-F8A1B73A6CEB}" type="datetimeFigureOut">
              <a:rPr lang="ru-RU" smtClean="0"/>
              <a:pPr/>
              <a:t>15.09.2021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E96FB-4AE9-42A5-8EF4-D732782929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3401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4501E-2441-4460-88E2-F8A1B73A6CEB}" type="datetimeFigureOut">
              <a:rPr lang="ru-RU" smtClean="0"/>
              <a:pPr/>
              <a:t>15.09.2021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E96FB-4AE9-42A5-8EF4-D732782929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6518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A4501E-2441-4460-88E2-F8A1B73A6CEB}" type="datetimeFigureOut">
              <a:rPr lang="ru-RU" smtClean="0"/>
              <a:pPr/>
              <a:t>15.09.2021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BE96FB-4AE9-42A5-8EF4-D732782929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2086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623888" y="2843711"/>
            <a:ext cx="9608079" cy="123110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  <a:cs typeface="Aharoni" pitchFamily="2" charset="-79"/>
              </a:rPr>
              <a:t>Цифровизация кардиологической службы </a:t>
            </a:r>
            <a:endParaRPr lang="en-US" sz="4000" b="1" dirty="0" smtClean="0">
              <a:solidFill>
                <a:schemeClr val="bg1"/>
              </a:solidFill>
              <a:cs typeface="Aharoni" pitchFamily="2" charset="-79"/>
            </a:endParaRPr>
          </a:p>
          <a:p>
            <a:r>
              <a:rPr lang="ru-RU" sz="4000" b="1" dirty="0" smtClean="0">
                <a:solidFill>
                  <a:schemeClr val="bg1"/>
                </a:solidFill>
                <a:cs typeface="Aharoni" pitchFamily="2" charset="-79"/>
              </a:rPr>
              <a:t>в Республике Татарстан</a:t>
            </a:r>
            <a:endParaRPr lang="ru-RU" sz="4000" b="1" dirty="0">
              <a:solidFill>
                <a:schemeClr val="bg1"/>
              </a:solidFill>
              <a:cs typeface="Aharoni" pitchFamily="2" charset="-79"/>
            </a:endParaRPr>
          </a:p>
        </p:txBody>
      </p:sp>
      <p:sp>
        <p:nvSpPr>
          <p:cNvPr id="19" name="TextBox 18"/>
          <p:cNvSpPr txBox="1"/>
          <p:nvPr/>
        </p:nvSpPr>
        <p:spPr>
          <a:xfrm flipH="1">
            <a:off x="1165894" y="6174109"/>
            <a:ext cx="1317329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LetoSans Thin" panose="02000203000000000000" pitchFamily="50" charset="0"/>
              </a:rPr>
              <a:t>2021</a:t>
            </a:r>
            <a:endParaRPr lang="ru-RU" dirty="0">
              <a:solidFill>
                <a:schemeClr val="bg1"/>
              </a:solidFill>
              <a:latin typeface="LetoSans Bold" panose="02000803000000000000" pitchFamily="50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4540" y="4278190"/>
            <a:ext cx="94474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Опыт создания информационной системы «Единый </a:t>
            </a:r>
            <a:r>
              <a:rPr lang="ru-RU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кардиолог»</a:t>
            </a:r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31729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155680" y="6067742"/>
            <a:ext cx="412433" cy="414974"/>
          </a:xfrm>
          <a:solidFill>
            <a:srgbClr val="13C4A4"/>
          </a:solidFill>
          <a:ln>
            <a:noFill/>
          </a:ln>
          <a:effectLst>
            <a:softEdge rad="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pPr algn="ctr"/>
            <a:fld id="{86BE96FB-4AE9-42A5-8EF4-D73278292961}" type="slidenum">
              <a:rPr lang="ru-RU" smtClean="0">
                <a:solidFill>
                  <a:schemeClr val="bg1"/>
                </a:solidFill>
                <a:latin typeface="LetoSans Bold" panose="02000803000000000000" pitchFamily="50" charset="0"/>
              </a:rPr>
              <a:pPr algn="ctr"/>
              <a:t>10</a:t>
            </a:fld>
            <a:endParaRPr lang="ru-RU" dirty="0">
              <a:solidFill>
                <a:schemeClr val="bg1"/>
              </a:solidFill>
              <a:latin typeface="LetoSans Bold" panose="02000803000000000000" pitchFamily="50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2266" y="628647"/>
            <a:ext cx="7181453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ru-RU" sz="2400" dirty="0">
                <a:solidFill>
                  <a:srgbClr val="13C4A4"/>
                </a:solidFill>
                <a:latin typeface="LetoSans Thin" panose="02000203000000000000" pitchFamily="50" charset="0"/>
              </a:rPr>
              <a:t>«Единый кардиолог Республики Татарстан»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83248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267" y="1239072"/>
            <a:ext cx="10513414" cy="5526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1458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155680" y="6067742"/>
            <a:ext cx="412433" cy="414974"/>
          </a:xfrm>
          <a:solidFill>
            <a:srgbClr val="13C4A4"/>
          </a:solidFill>
          <a:ln>
            <a:noFill/>
          </a:ln>
          <a:effectLst>
            <a:softEdge rad="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pPr algn="ctr"/>
            <a:fld id="{86BE96FB-4AE9-42A5-8EF4-D73278292961}" type="slidenum">
              <a:rPr lang="ru-RU" smtClean="0">
                <a:solidFill>
                  <a:schemeClr val="bg1"/>
                </a:solidFill>
                <a:latin typeface="LetoSans Bold" panose="02000803000000000000" pitchFamily="50" charset="0"/>
              </a:rPr>
              <a:pPr algn="ctr"/>
              <a:t>2</a:t>
            </a:fld>
            <a:endParaRPr lang="ru-RU" dirty="0">
              <a:solidFill>
                <a:schemeClr val="bg1"/>
              </a:solidFill>
              <a:latin typeface="LetoSans Bold" panose="02000803000000000000" pitchFamily="50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23888" y="1356928"/>
            <a:ext cx="8740829" cy="21600"/>
          </a:xfrm>
          <a:prstGeom prst="rect">
            <a:avLst/>
          </a:prstGeom>
          <a:solidFill>
            <a:srgbClr val="D3F7D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13C4A4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83248" cy="6858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198474" y="1655449"/>
            <a:ext cx="7801232" cy="240065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ru-RU" sz="2400" dirty="0" smtClean="0">
                <a:solidFill>
                  <a:srgbClr val="005E4D"/>
                </a:solidFill>
                <a:latin typeface="LetoSans Regular" panose="02000503000000000000" pitchFamily="50" charset="0"/>
              </a:rPr>
              <a:t>Генеральный директор </a:t>
            </a:r>
          </a:p>
          <a:p>
            <a:pPr algn="r"/>
            <a:r>
              <a:rPr lang="ru-RU" sz="2400" dirty="0" smtClean="0">
                <a:solidFill>
                  <a:srgbClr val="005E4D"/>
                </a:solidFill>
                <a:latin typeface="LetoSans Regular" panose="02000503000000000000" pitchFamily="50" charset="0"/>
              </a:rPr>
              <a:t>ООО «Телемедицинские информационные системы»</a:t>
            </a:r>
          </a:p>
          <a:p>
            <a:pPr algn="r"/>
            <a:endParaRPr lang="ru-RU" sz="2800" dirty="0" smtClean="0">
              <a:solidFill>
                <a:srgbClr val="005E4D"/>
              </a:solidFill>
              <a:latin typeface="LetoSans Regular" panose="02000503000000000000" pitchFamily="50" charset="0"/>
            </a:endParaRPr>
          </a:p>
          <a:p>
            <a:pPr algn="r"/>
            <a:r>
              <a:rPr lang="ru-RU" sz="2800" b="1" dirty="0" smtClean="0">
                <a:solidFill>
                  <a:srgbClr val="005E4D"/>
                </a:solidFill>
                <a:latin typeface="LetoSans Regular" panose="02000503000000000000" pitchFamily="50" charset="0"/>
              </a:rPr>
              <a:t>ТИХОМИРОВ</a:t>
            </a:r>
          </a:p>
          <a:p>
            <a:pPr algn="r"/>
            <a:r>
              <a:rPr lang="ru-RU" sz="2800" b="1" dirty="0" smtClean="0">
                <a:solidFill>
                  <a:srgbClr val="005E4D"/>
                </a:solidFill>
                <a:latin typeface="LetoSans Regular" panose="02000503000000000000" pitchFamily="50" charset="0"/>
              </a:rPr>
              <a:t>Василий Борисович</a:t>
            </a:r>
            <a:endParaRPr lang="ru-RU" sz="2800" b="1" dirty="0">
              <a:solidFill>
                <a:srgbClr val="005E4D"/>
              </a:solidFill>
              <a:latin typeface="LetoSans Thin" panose="02000203000000000000" pitchFamily="50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83248" cy="68580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5354595" y="4300151"/>
            <a:ext cx="644198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5E4D"/>
                </a:solidFill>
                <a:cs typeface="Aharoni" pitchFamily="2" charset="-79"/>
              </a:rPr>
              <a:t>Цифровизация кардиологической службы в Республике Татарстан</a:t>
            </a:r>
            <a:endParaRPr lang="ru-RU" sz="4000" b="1" dirty="0">
              <a:solidFill>
                <a:srgbClr val="005E4D"/>
              </a:solidFill>
              <a:cs typeface="Aharoni" pitchFamily="2" charset="-79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7194" y="982228"/>
            <a:ext cx="3141513" cy="4714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8176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155680" y="6067742"/>
            <a:ext cx="412433" cy="414974"/>
          </a:xfrm>
          <a:solidFill>
            <a:srgbClr val="13C4A4"/>
          </a:solidFill>
          <a:ln>
            <a:noFill/>
          </a:ln>
          <a:effectLst>
            <a:softEdge rad="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pPr algn="ctr"/>
            <a:fld id="{86BE96FB-4AE9-42A5-8EF4-D73278292961}" type="slidenum">
              <a:rPr lang="ru-RU" smtClean="0">
                <a:solidFill>
                  <a:schemeClr val="bg1"/>
                </a:solidFill>
                <a:latin typeface="LetoSans Bold" panose="02000803000000000000" pitchFamily="50" charset="0"/>
              </a:rPr>
              <a:pPr algn="ctr"/>
              <a:t>3</a:t>
            </a:fld>
            <a:endParaRPr lang="ru-RU" dirty="0">
              <a:solidFill>
                <a:schemeClr val="bg1"/>
              </a:solidFill>
              <a:latin typeface="LetoSans Bold" panose="02000803000000000000" pitchFamily="50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76750" y="303933"/>
            <a:ext cx="6639638" cy="86177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ru-RU" sz="2800" dirty="0" smtClean="0">
                <a:solidFill>
                  <a:srgbClr val="13C4A4"/>
                </a:solidFill>
                <a:latin typeface="LetoSans Thin" panose="02000203000000000000" pitchFamily="50" charset="0"/>
              </a:rPr>
              <a:t>Структура оказания медицинской </a:t>
            </a:r>
          </a:p>
          <a:p>
            <a:r>
              <a:rPr lang="ru-RU" sz="2800" dirty="0" smtClean="0">
                <a:solidFill>
                  <a:srgbClr val="13C4A4"/>
                </a:solidFill>
                <a:latin typeface="LetoSans Thin" panose="02000203000000000000" pitchFamily="50" charset="0"/>
              </a:rPr>
              <a:t>помощи</a:t>
            </a:r>
            <a:r>
              <a:rPr lang="ru-RU" sz="2800" dirty="0" smtClean="0">
                <a:solidFill>
                  <a:srgbClr val="FF0048"/>
                </a:solidFill>
                <a:latin typeface="LetoSans Thin" panose="02000203000000000000" pitchFamily="50" charset="0"/>
              </a:rPr>
              <a:t> </a:t>
            </a:r>
            <a:endParaRPr lang="ru-RU" sz="2800" dirty="0">
              <a:solidFill>
                <a:srgbClr val="FF0048"/>
              </a:solidFill>
              <a:latin typeface="LetoSans Thin" panose="02000203000000000000" pitchFamily="50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23888" y="1356928"/>
            <a:ext cx="8740829" cy="21600"/>
          </a:xfrm>
          <a:prstGeom prst="rect">
            <a:avLst/>
          </a:prstGeom>
          <a:solidFill>
            <a:srgbClr val="D3F7D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13C4A4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83248" cy="6858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931868" y="1040492"/>
            <a:ext cx="7128865" cy="4777016"/>
          </a:xfrm>
          <a:prstGeom prst="rect">
            <a:avLst/>
          </a:prstGeom>
        </p:spPr>
      </p:pic>
      <p:sp>
        <p:nvSpPr>
          <p:cNvPr id="12" name="Прямоугольник 6"/>
          <p:cNvSpPr>
            <a:spLocks noChangeArrowheads="1"/>
          </p:cNvSpPr>
          <p:nvPr/>
        </p:nvSpPr>
        <p:spPr>
          <a:xfrm>
            <a:off x="812800" y="5280793"/>
            <a:ext cx="10009187" cy="138499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/>
                <a:cs typeface="Arial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/>
                <a:cs typeface="Arial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/>
                <a:cs typeface="Arial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/>
                <a:cs typeface="Arial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/>
                <a:cs typeface="Arial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9pPr>
          </a:lstStyle>
          <a:p>
            <a:pPr algn="just">
              <a:defRPr/>
            </a:pPr>
            <a:r>
              <a:rPr lang="ru-RU" altLang="ru-RU" sz="1200" b="1" dirty="0">
                <a:solidFill>
                  <a:srgbClr val="002060"/>
                </a:solidFill>
              </a:rPr>
              <a:t>Административный центр субъекта – г. Казань</a:t>
            </a:r>
          </a:p>
          <a:p>
            <a:pPr algn="just">
              <a:defRPr/>
            </a:pPr>
            <a:r>
              <a:rPr lang="ru-RU" altLang="ru-RU" sz="1200" b="1" dirty="0">
                <a:solidFill>
                  <a:srgbClr val="002060"/>
                </a:solidFill>
              </a:rPr>
              <a:t>Площадь субъекта – 67,8 </a:t>
            </a:r>
            <a:r>
              <a:rPr lang="ru-RU" altLang="ru-RU" sz="1200" b="1" dirty="0" err="1">
                <a:solidFill>
                  <a:srgbClr val="002060"/>
                </a:solidFill>
              </a:rPr>
              <a:t>тыс.кв.км</a:t>
            </a:r>
            <a:endParaRPr lang="ru-RU" altLang="ru-RU" sz="1200" b="1" dirty="0">
              <a:solidFill>
                <a:srgbClr val="002060"/>
              </a:solidFill>
            </a:endParaRPr>
          </a:p>
          <a:p>
            <a:pPr algn="just">
              <a:defRPr/>
            </a:pPr>
            <a:r>
              <a:rPr lang="ru-RU" altLang="ru-RU" sz="1200" b="1" dirty="0">
                <a:solidFill>
                  <a:srgbClr val="002060"/>
                </a:solidFill>
              </a:rPr>
              <a:t>Численность населения - 3 898,6 тыс. человек (</a:t>
            </a:r>
            <a:r>
              <a:rPr lang="ru-RU" altLang="ru-RU" sz="1200" b="1" dirty="0" err="1">
                <a:solidFill>
                  <a:srgbClr val="002060"/>
                </a:solidFill>
              </a:rPr>
              <a:t>взр</a:t>
            </a:r>
            <a:r>
              <a:rPr lang="ru-RU" altLang="ru-RU" sz="1200" b="1" dirty="0">
                <a:solidFill>
                  <a:srgbClr val="002060"/>
                </a:solidFill>
              </a:rPr>
              <a:t>. 81% - 3 067,9 тыс. чел)</a:t>
            </a:r>
          </a:p>
          <a:p>
            <a:pPr algn="just">
              <a:defRPr/>
            </a:pPr>
            <a:r>
              <a:rPr lang="ru-RU" altLang="ru-RU" sz="1200" b="1" dirty="0">
                <a:solidFill>
                  <a:srgbClr val="002060"/>
                </a:solidFill>
              </a:rPr>
              <a:t>- городское население: 2 998,5 тыс. человек (77%)</a:t>
            </a:r>
          </a:p>
          <a:p>
            <a:pPr algn="just">
              <a:defRPr/>
            </a:pPr>
            <a:r>
              <a:rPr lang="ru-RU" altLang="ru-RU" sz="1200" b="1" dirty="0">
                <a:solidFill>
                  <a:srgbClr val="002060"/>
                </a:solidFill>
              </a:rPr>
              <a:t>- сельское население: 900,1 тыс. человек (23%)</a:t>
            </a:r>
          </a:p>
          <a:p>
            <a:pPr algn="just">
              <a:defRPr/>
            </a:pPr>
            <a:r>
              <a:rPr lang="ru-RU" altLang="ru-RU" sz="1200" b="1" dirty="0">
                <a:solidFill>
                  <a:srgbClr val="002060"/>
                </a:solidFill>
              </a:rPr>
              <a:t>На территории субъекта расположено 3122 населенных пунктов, находящихся в составе 45 муниципальных образований (2 города республиканского подчинения и 43 сельских района)</a:t>
            </a:r>
          </a:p>
        </p:txBody>
      </p:sp>
      <p:sp>
        <p:nvSpPr>
          <p:cNvPr id="14" name="TextBox 1"/>
          <p:cNvSpPr txBox="1">
            <a:spLocks noChangeArrowheads="1"/>
          </p:cNvSpPr>
          <p:nvPr/>
        </p:nvSpPr>
        <p:spPr>
          <a:xfrm>
            <a:off x="623888" y="1876568"/>
            <a:ext cx="5708650" cy="3292475"/>
          </a:xfrm>
          <a:prstGeom prst="rect">
            <a:avLst/>
          </a:prstGeom>
          <a:noFill/>
          <a:ln>
            <a:noFill/>
          </a:ln>
        </p:spPr>
        <p:txBody>
          <a:bodyPr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Arial"/>
                <a:cs typeface="Arial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/>
                <a:cs typeface="Arial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/>
                <a:cs typeface="Arial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/>
                <a:cs typeface="Arial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/>
                <a:cs typeface="Arial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9pPr>
          </a:lstStyle>
          <a:p>
            <a:pPr lvl="0">
              <a:defRPr/>
            </a:pPr>
            <a:r>
              <a:rPr lang="ru-RU" altLang="ru-RU" sz="1400" b="1"/>
              <a:t>ВМП-центры – 7</a:t>
            </a:r>
          </a:p>
          <a:p>
            <a:pPr lvl="0">
              <a:defRPr/>
            </a:pPr>
            <a:endParaRPr lang="ru-RU" altLang="ru-RU" sz="1400" b="1"/>
          </a:p>
          <a:p>
            <a:pPr lvl="0">
              <a:defRPr/>
            </a:pPr>
            <a:r>
              <a:rPr lang="ru-RU" altLang="ru-RU" sz="1200"/>
              <a:t>ГАУЗ «Республиканская клиническая больница» Министерства здравоохранения Республики Татарстан;</a:t>
            </a:r>
          </a:p>
          <a:p>
            <a:pPr lvl="0">
              <a:defRPr/>
            </a:pPr>
            <a:endParaRPr lang="ru-RU" altLang="ru-RU" sz="1200"/>
          </a:p>
          <a:p>
            <a:pPr lvl="0">
              <a:defRPr/>
            </a:pPr>
            <a:r>
              <a:rPr lang="ru-RU" altLang="ru-RU" sz="1200"/>
              <a:t>МСЧ ФГАОУ ВО «Казанский (Приволжский) федеральный университет»;</a:t>
            </a:r>
          </a:p>
          <a:p>
            <a:pPr lvl="0">
              <a:defRPr/>
            </a:pPr>
            <a:endParaRPr lang="ru-RU" altLang="ru-RU" sz="1200"/>
          </a:p>
          <a:p>
            <a:pPr lvl="0">
              <a:defRPr/>
            </a:pPr>
            <a:r>
              <a:rPr lang="ru-RU" altLang="ru-RU" sz="1200"/>
              <a:t>ГАУЗ «Межрегиональный клинико-диагностический центр»;</a:t>
            </a:r>
          </a:p>
          <a:p>
            <a:pPr lvl="0">
              <a:defRPr/>
            </a:pPr>
            <a:endParaRPr lang="ru-RU" altLang="ru-RU" sz="1200"/>
          </a:p>
          <a:p>
            <a:pPr lvl="0">
              <a:defRPr/>
            </a:pPr>
            <a:r>
              <a:rPr lang="ru-RU" altLang="ru-RU" sz="1200"/>
              <a:t>ГАУЗ «Городская клиническая больница № 7 г. Казани»;</a:t>
            </a:r>
          </a:p>
          <a:p>
            <a:pPr lvl="0">
              <a:defRPr/>
            </a:pPr>
            <a:endParaRPr lang="ru-RU" altLang="ru-RU" sz="1200"/>
          </a:p>
          <a:p>
            <a:pPr lvl="0">
              <a:defRPr/>
            </a:pPr>
            <a:r>
              <a:rPr lang="ru-RU" altLang="ru-RU" sz="1200"/>
              <a:t>Нижнекамская центральная районная многопрофильная больница.</a:t>
            </a:r>
          </a:p>
          <a:p>
            <a:pPr lvl="0">
              <a:defRPr/>
            </a:pPr>
            <a:endParaRPr lang="ru-RU" altLang="ru-RU" sz="1200"/>
          </a:p>
          <a:p>
            <a:pPr lvl="0">
              <a:defRPr/>
            </a:pPr>
            <a:r>
              <a:rPr lang="ru-RU" altLang="ru-RU" sz="1200"/>
              <a:t>ГАУЗ «Больница скорой медицинской помощи» в г. Набережные Челны;</a:t>
            </a:r>
          </a:p>
          <a:p>
            <a:pPr lvl="0">
              <a:defRPr/>
            </a:pPr>
            <a:endParaRPr lang="ru-RU" altLang="ru-RU" sz="1200"/>
          </a:p>
          <a:p>
            <a:pPr lvl="0">
              <a:defRPr/>
            </a:pPr>
            <a:r>
              <a:rPr lang="ru-RU" altLang="ru-RU" sz="1200"/>
              <a:t>МСЧ ПАО «Татнефть» и г. Альметьевска;</a:t>
            </a:r>
          </a:p>
          <a:p>
            <a:pPr lvl="0">
              <a:defRPr/>
            </a:pPr>
            <a:endParaRPr lang="ru-RU" altLang="ru-RU" sz="1200"/>
          </a:p>
        </p:txBody>
      </p:sp>
      <p:sp>
        <p:nvSpPr>
          <p:cNvPr id="15" name="TextBox 10"/>
          <p:cNvSpPr txBox="1">
            <a:spLocks noChangeArrowheads="1"/>
          </p:cNvSpPr>
          <p:nvPr/>
        </p:nvSpPr>
        <p:spPr>
          <a:xfrm>
            <a:off x="781051" y="1387618"/>
            <a:ext cx="6083300" cy="5238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ts val="575"/>
              </a:spcBef>
              <a:buClr>
                <a:srgbClr val="9E3611"/>
              </a:buClr>
              <a:buSzPct val="85000"/>
              <a:buFont typeface="Wingdings 2"/>
              <a:buChar char=""/>
              <a:defRPr sz="2600">
                <a:solidFill>
                  <a:schemeClr val="tx1"/>
                </a:solidFill>
                <a:latin typeface="Calibri"/>
              </a:defRPr>
            </a:lvl1pPr>
            <a:lvl2pPr marL="742950" indent="-285750">
              <a:spcBef>
                <a:spcPts val="375"/>
              </a:spcBef>
              <a:buClr>
                <a:srgbClr val="742217"/>
              </a:buClr>
              <a:buSzPct val="85000"/>
              <a:buFont typeface="Wingdings 2"/>
              <a:buChar char=""/>
              <a:defRPr sz="2400">
                <a:solidFill>
                  <a:schemeClr val="tx1"/>
                </a:solidFill>
                <a:latin typeface="Calibri"/>
              </a:defRPr>
            </a:lvl2pPr>
            <a:lvl3pPr marL="1143000" indent="-228600">
              <a:spcBef>
                <a:spcPts val="375"/>
              </a:spcBef>
              <a:buClr>
                <a:srgbClr val="EF8C6A"/>
              </a:buClr>
              <a:buSzPct val="85000"/>
              <a:buFont typeface="Wingdings 2"/>
              <a:buChar char=""/>
              <a:defRPr sz="2000">
                <a:solidFill>
                  <a:schemeClr val="tx1"/>
                </a:solidFill>
                <a:latin typeface="Calibri"/>
              </a:defRPr>
            </a:lvl3pPr>
            <a:lvl4pPr marL="1600200" indent="-228600">
              <a:spcBef>
                <a:spcPts val="375"/>
              </a:spcBef>
              <a:buClr>
                <a:srgbClr val="A28E6A"/>
              </a:buClr>
              <a:buSzPct val="80000"/>
              <a:buFont typeface="Wingdings 2"/>
              <a:buChar char=""/>
              <a:defRPr sz="2000">
                <a:solidFill>
                  <a:schemeClr val="tx1"/>
                </a:solidFill>
                <a:latin typeface="Calibri"/>
              </a:defRPr>
            </a:lvl4pPr>
            <a:lvl5pPr marL="2057400" indent="-228600">
              <a:spcBef>
                <a:spcPts val="375"/>
              </a:spcBef>
              <a:buClr>
                <a:srgbClr val="7C6B4D"/>
              </a:buClr>
              <a:buChar char="o"/>
              <a:defRPr sz="2000">
                <a:solidFill>
                  <a:schemeClr val="tx1"/>
                </a:solidFill>
                <a:latin typeface="Calibri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7C6B4D"/>
              </a:buClr>
              <a:buChar char="o"/>
              <a:defRPr sz="2000">
                <a:solidFill>
                  <a:schemeClr val="tx1"/>
                </a:solidFill>
                <a:latin typeface="Calibri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7C6B4D"/>
              </a:buClr>
              <a:buChar char="o"/>
              <a:defRPr sz="2000">
                <a:solidFill>
                  <a:schemeClr val="tx1"/>
                </a:solidFill>
                <a:latin typeface="Calibri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7C6B4D"/>
              </a:buClr>
              <a:buChar char="o"/>
              <a:defRPr sz="2000">
                <a:solidFill>
                  <a:schemeClr val="tx1"/>
                </a:solidFill>
                <a:latin typeface="Calibri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7C6B4D"/>
              </a:buClr>
              <a:buChar char="o"/>
              <a:defRPr sz="2000">
                <a:solidFill>
                  <a:schemeClr val="tx1"/>
                </a:solidFill>
                <a:latin typeface="Calibri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ru-RU" altLang="ru-RU" sz="1400" dirty="0">
                <a:latin typeface="Arial"/>
                <a:ea typeface="+mn-ea"/>
                <a:cs typeface="Arial"/>
              </a:rPr>
              <a:t>127 учреждений ЗО: 71 больница, 36 АП, 7 диспансеров, 13 других МО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ru-RU" altLang="ru-RU" sz="1400" dirty="0">
                <a:latin typeface="Arial"/>
                <a:ea typeface="+mn-ea"/>
                <a:cs typeface="Arial"/>
              </a:rPr>
              <a:t>19 республиканских медицинских учреждений, 43 ЦРБ, 1 745 </a:t>
            </a:r>
            <a:r>
              <a:rPr lang="ru-RU" altLang="ru-RU" sz="1400" dirty="0" err="1">
                <a:latin typeface="Arial"/>
                <a:ea typeface="+mn-ea"/>
                <a:cs typeface="Arial"/>
              </a:rPr>
              <a:t>ФАПов</a:t>
            </a:r>
            <a:r>
              <a:rPr lang="ru-RU" altLang="ru-RU" sz="1400" dirty="0">
                <a:latin typeface="Arial"/>
                <a:ea typeface="+mn-ea"/>
                <a:cs typeface="Arial"/>
              </a:rPr>
              <a:t>  </a:t>
            </a:r>
          </a:p>
        </p:txBody>
      </p:sp>
      <p:cxnSp>
        <p:nvCxnSpPr>
          <p:cNvPr id="16" name="Соединительная линия уступом 15"/>
          <p:cNvCxnSpPr/>
          <p:nvPr/>
        </p:nvCxnSpPr>
        <p:spPr>
          <a:xfrm flipV="1">
            <a:off x="898526" y="2921143"/>
            <a:ext cx="7015162" cy="179388"/>
          </a:xfrm>
          <a:prstGeom prst="bentConnector3">
            <a:avLst>
              <a:gd name="adj1" fmla="val 100068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Соединительная линия уступом 16"/>
          <p:cNvCxnSpPr/>
          <p:nvPr/>
        </p:nvCxnSpPr>
        <p:spPr>
          <a:xfrm flipV="1">
            <a:off x="898526" y="2940193"/>
            <a:ext cx="7210425" cy="582613"/>
          </a:xfrm>
          <a:prstGeom prst="bentConnector3">
            <a:avLst>
              <a:gd name="adj1" fmla="val 100004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Соединительная линия уступом 17"/>
          <p:cNvCxnSpPr/>
          <p:nvPr/>
        </p:nvCxnSpPr>
        <p:spPr>
          <a:xfrm flipV="1">
            <a:off x="898526" y="2940193"/>
            <a:ext cx="7323137" cy="928688"/>
          </a:xfrm>
          <a:prstGeom prst="bentConnector3">
            <a:avLst>
              <a:gd name="adj1" fmla="val 99948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Соединительная линия уступом 18"/>
          <p:cNvCxnSpPr/>
          <p:nvPr/>
        </p:nvCxnSpPr>
        <p:spPr>
          <a:xfrm flipV="1">
            <a:off x="898526" y="2800493"/>
            <a:ext cx="9369425" cy="1398588"/>
          </a:xfrm>
          <a:prstGeom prst="bentConnector3">
            <a:avLst>
              <a:gd name="adj1" fmla="val 99907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Соединительная линия уступом 20"/>
          <p:cNvCxnSpPr/>
          <p:nvPr/>
        </p:nvCxnSpPr>
        <p:spPr>
          <a:xfrm flipV="1">
            <a:off x="898526" y="2692543"/>
            <a:ext cx="9837737" cy="1897063"/>
          </a:xfrm>
          <a:prstGeom prst="bentConnector3">
            <a:avLst>
              <a:gd name="adj1" fmla="val 99187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898526" y="2800493"/>
            <a:ext cx="679608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Соединительная линия уступом 22"/>
          <p:cNvCxnSpPr/>
          <p:nvPr/>
        </p:nvCxnSpPr>
        <p:spPr>
          <a:xfrm flipV="1">
            <a:off x="898526" y="4026043"/>
            <a:ext cx="9890125" cy="936625"/>
          </a:xfrm>
          <a:prstGeom prst="bentConnector3">
            <a:avLst>
              <a:gd name="adj1" fmla="val 99615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Прямоугольник 52"/>
          <p:cNvSpPr>
            <a:spLocks noChangeArrowheads="1"/>
          </p:cNvSpPr>
          <p:nvPr/>
        </p:nvSpPr>
        <p:spPr>
          <a:xfrm>
            <a:off x="7489826" y="5169043"/>
            <a:ext cx="4237037" cy="8318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/>
                <a:cs typeface="Arial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/>
                <a:cs typeface="Arial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/>
                <a:cs typeface="Arial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/>
                <a:cs typeface="Arial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/>
                <a:cs typeface="Arial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9pPr>
          </a:lstStyle>
          <a:p>
            <a:pPr lvl="0">
              <a:defRPr/>
            </a:pPr>
            <a:r>
              <a:rPr lang="ru-RU" altLang="ru-RU" sz="1600" b="1">
                <a:solidFill>
                  <a:srgbClr val="222222"/>
                </a:solidFill>
              </a:rPr>
              <a:t>Количество умерших от болезней системы кровообращения в РТ в 2019 году – 20 770 человек (533 на 100 тыс.)</a:t>
            </a:r>
          </a:p>
        </p:txBody>
      </p:sp>
    </p:spTree>
    <p:extLst>
      <p:ext uri="{BB962C8B-B14F-4D97-AF65-F5344CB8AC3E}">
        <p14:creationId xmlns:p14="http://schemas.microsoft.com/office/powerpoint/2010/main" val="18358176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155680" y="6067742"/>
            <a:ext cx="412433" cy="414974"/>
          </a:xfrm>
          <a:solidFill>
            <a:srgbClr val="13C4A4"/>
          </a:solidFill>
          <a:ln>
            <a:noFill/>
          </a:ln>
          <a:effectLst>
            <a:softEdge rad="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pPr algn="ctr"/>
            <a:fld id="{86BE96FB-4AE9-42A5-8EF4-D73278292961}" type="slidenum">
              <a:rPr lang="ru-RU" smtClean="0">
                <a:solidFill>
                  <a:schemeClr val="bg1"/>
                </a:solidFill>
                <a:latin typeface="LetoSans Bold" panose="02000803000000000000" pitchFamily="50" charset="0"/>
              </a:rPr>
              <a:pPr algn="ctr"/>
              <a:t>4</a:t>
            </a:fld>
            <a:endParaRPr lang="ru-RU" dirty="0">
              <a:solidFill>
                <a:schemeClr val="bg1"/>
              </a:solidFill>
              <a:latin typeface="LetoSans Bold" panose="02000803000000000000" pitchFamily="50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76750" y="303933"/>
            <a:ext cx="5496376" cy="86177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ru-RU" sz="2800" dirty="0">
                <a:solidFill>
                  <a:srgbClr val="13C4A4"/>
                </a:solidFill>
                <a:latin typeface="LetoSans Thin" panose="02000203000000000000" pitchFamily="50" charset="0"/>
              </a:rPr>
              <a:t>Схема организации помощи </a:t>
            </a:r>
            <a:endParaRPr lang="ru-RU" sz="2800" dirty="0" smtClean="0">
              <a:solidFill>
                <a:srgbClr val="13C4A4"/>
              </a:solidFill>
              <a:latin typeface="LetoSans Thin" panose="02000203000000000000" pitchFamily="50" charset="0"/>
            </a:endParaRPr>
          </a:p>
          <a:p>
            <a:r>
              <a:rPr lang="ru-RU" sz="2800" dirty="0" smtClean="0">
                <a:solidFill>
                  <a:srgbClr val="13C4A4"/>
                </a:solidFill>
                <a:latin typeface="LetoSans Thin" panose="02000203000000000000" pitchFamily="50" charset="0"/>
              </a:rPr>
              <a:t>больным </a:t>
            </a:r>
            <a:r>
              <a:rPr lang="ru-RU" sz="2800" dirty="0">
                <a:solidFill>
                  <a:srgbClr val="13C4A4"/>
                </a:solidFill>
                <a:latin typeface="LetoSans Thin" panose="02000203000000000000" pitchFamily="50" charset="0"/>
              </a:rPr>
              <a:t>с ССЗ (1-2-3 уровни)</a:t>
            </a:r>
            <a:endParaRPr lang="ru-RU" sz="2800" dirty="0">
              <a:solidFill>
                <a:srgbClr val="FF0048"/>
              </a:solidFill>
              <a:latin typeface="LetoSans Thin" panose="02000203000000000000" pitchFamily="50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83248" cy="6858000"/>
          </a:xfrm>
          <a:prstGeom prst="rect">
            <a:avLst/>
          </a:prstGeom>
        </p:spPr>
      </p:pic>
      <p:sp>
        <p:nvSpPr>
          <p:cNvPr id="80" name="Прямоугольник 79"/>
          <p:cNvSpPr/>
          <p:nvPr/>
        </p:nvSpPr>
        <p:spPr>
          <a:xfrm>
            <a:off x="9028015" y="1200323"/>
            <a:ext cx="3092450" cy="55562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latin typeface="Arial"/>
              <a:ea typeface="+mn-ea"/>
              <a:cs typeface="Arial"/>
            </a:endParaRPr>
          </a:p>
        </p:txBody>
      </p:sp>
      <p:pic>
        <p:nvPicPr>
          <p:cNvPr id="81" name="Рисунок 80"/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208663" y="4989307"/>
            <a:ext cx="1096051" cy="1096051"/>
          </a:xfrm>
          <a:prstGeom prst="rect">
            <a:avLst/>
          </a:prstGeom>
        </p:spPr>
      </p:pic>
      <p:pic>
        <p:nvPicPr>
          <p:cNvPr id="82" name="Рисунок 81"/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824792" y="4238808"/>
            <a:ext cx="672578" cy="672578"/>
          </a:xfrm>
          <a:prstGeom prst="rect">
            <a:avLst/>
          </a:prstGeom>
        </p:spPr>
      </p:pic>
      <p:pic>
        <p:nvPicPr>
          <p:cNvPr id="83" name="Рисунок 82"/>
          <p:cNvPicPr>
            <a:picLocks noChangeAspect="1"/>
          </p:cNvPicPr>
          <p:nvPr/>
        </p:nvPicPr>
        <p:blipFill rotWithShape="1">
          <a:blip r:embed="rId5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631572" y="5035314"/>
            <a:ext cx="880282" cy="880282"/>
          </a:xfrm>
          <a:prstGeom prst="rect">
            <a:avLst/>
          </a:prstGeom>
        </p:spPr>
      </p:pic>
      <p:sp>
        <p:nvSpPr>
          <p:cNvPr id="84" name="TextBox 84"/>
          <p:cNvSpPr txBox="1">
            <a:spLocks noChangeArrowheads="1"/>
          </p:cNvSpPr>
          <p:nvPr/>
        </p:nvSpPr>
        <p:spPr>
          <a:xfrm>
            <a:off x="3995299" y="6091164"/>
            <a:ext cx="2221634" cy="492443"/>
          </a:xfrm>
          <a:prstGeom prst="rect">
            <a:avLst/>
          </a:prstGeom>
          <a:noFill/>
          <a:ln w="9525">
            <a:solidFill>
              <a:schemeClr val="bg2"/>
            </a:solidFill>
            <a:miter/>
          </a:ln>
        </p:spPr>
        <p:txBody>
          <a:bodyPr wrap="none" anchor="ctr" anchorCtr="1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Calibri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Calibri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Calibri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>
                <a:solidFill>
                  <a:schemeClr val="tx1"/>
                </a:solidFill>
                <a:latin typeface="Calibri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>
                <a:solidFill>
                  <a:schemeClr val="tx1"/>
                </a:solidFill>
                <a:latin typeface="Calibri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/>
              <a:buChar char="•"/>
              <a:defRPr>
                <a:solidFill>
                  <a:schemeClr val="tx1"/>
                </a:solidFill>
                <a:latin typeface="Calibri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/>
              <a:buChar char="•"/>
              <a:defRPr>
                <a:solidFill>
                  <a:schemeClr val="tx1"/>
                </a:solidFill>
                <a:latin typeface="Calibri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/>
              <a:buChar char="•"/>
              <a:defRPr>
                <a:solidFill>
                  <a:schemeClr val="tx1"/>
                </a:solidFill>
                <a:latin typeface="Calibri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/>
              <a:buChar char="•"/>
              <a:defRPr>
                <a:solidFill>
                  <a:schemeClr val="tx1"/>
                </a:solidFill>
                <a:latin typeface="Calibri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1200" b="1">
                <a:latin typeface="Arial"/>
                <a:ea typeface="+mn-ea"/>
                <a:cs typeface="Arial"/>
              </a:rPr>
              <a:t>Медицинские учреждения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ru-RU" sz="1400" b="1">
                <a:latin typeface="Arial"/>
                <a:ea typeface="+mn-ea"/>
                <a:cs typeface="Arial"/>
              </a:rPr>
              <a:t>II </a:t>
            </a:r>
            <a:r>
              <a:rPr lang="ru-RU" altLang="ru-RU" sz="1400" b="1">
                <a:latin typeface="Arial"/>
                <a:ea typeface="+mn-ea"/>
                <a:cs typeface="Arial"/>
              </a:rPr>
              <a:t>уровня:</a:t>
            </a:r>
          </a:p>
        </p:txBody>
      </p:sp>
      <p:sp>
        <p:nvSpPr>
          <p:cNvPr id="85" name="TextBox 88"/>
          <p:cNvSpPr txBox="1">
            <a:spLocks noChangeArrowheads="1"/>
          </p:cNvSpPr>
          <p:nvPr/>
        </p:nvSpPr>
        <p:spPr>
          <a:xfrm>
            <a:off x="6661929" y="6239182"/>
            <a:ext cx="3059235" cy="492443"/>
          </a:xfrm>
          <a:prstGeom prst="rect">
            <a:avLst/>
          </a:prstGeom>
          <a:noFill/>
          <a:ln w="9525">
            <a:solidFill>
              <a:schemeClr val="bg2"/>
            </a:solidFill>
            <a:miter/>
          </a:ln>
        </p:spPr>
        <p:txBody>
          <a:bodyPr wrap="none" anchor="ctr" anchorCtr="1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Calibri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Calibri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Calibri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>
                <a:solidFill>
                  <a:schemeClr val="tx1"/>
                </a:solidFill>
                <a:latin typeface="Calibri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>
                <a:solidFill>
                  <a:schemeClr val="tx1"/>
                </a:solidFill>
                <a:latin typeface="Calibri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/>
              <a:buChar char="•"/>
              <a:defRPr>
                <a:solidFill>
                  <a:schemeClr val="tx1"/>
                </a:solidFill>
                <a:latin typeface="Calibri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/>
              <a:buChar char="•"/>
              <a:defRPr>
                <a:solidFill>
                  <a:schemeClr val="tx1"/>
                </a:solidFill>
                <a:latin typeface="Calibri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/>
              <a:buChar char="•"/>
              <a:defRPr>
                <a:solidFill>
                  <a:schemeClr val="tx1"/>
                </a:solidFill>
                <a:latin typeface="Calibri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/>
              <a:buChar char="•"/>
              <a:defRPr>
                <a:solidFill>
                  <a:schemeClr val="tx1"/>
                </a:solidFill>
                <a:latin typeface="Calibri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1200" b="1">
                <a:latin typeface="Arial"/>
                <a:ea typeface="+mn-ea"/>
                <a:cs typeface="Arial"/>
              </a:rPr>
              <a:t>Медицинские учреждения </a:t>
            </a:r>
            <a:r>
              <a:rPr lang="en-US" altLang="ru-RU" sz="1400" b="1">
                <a:latin typeface="Arial"/>
                <a:ea typeface="+mn-ea"/>
                <a:cs typeface="Arial"/>
              </a:rPr>
              <a:t>III </a:t>
            </a:r>
            <a:r>
              <a:rPr lang="ru-RU" altLang="ru-RU" sz="1400" b="1">
                <a:latin typeface="Arial"/>
                <a:ea typeface="+mn-ea"/>
                <a:cs typeface="Arial"/>
              </a:rPr>
              <a:t>уровня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1200" b="1">
                <a:latin typeface="Arial"/>
                <a:ea typeface="+mn-ea"/>
                <a:cs typeface="Arial"/>
              </a:rPr>
              <a:t> </a:t>
            </a:r>
          </a:p>
        </p:txBody>
      </p:sp>
      <p:pic>
        <p:nvPicPr>
          <p:cNvPr id="86" name="Рисунок 85"/>
          <p:cNvPicPr>
            <a:picLocks noChangeAspect="1"/>
          </p:cNvPicPr>
          <p:nvPr/>
        </p:nvPicPr>
        <p:blipFill rotWithShape="1"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flipH="1">
            <a:off x="833450" y="2440178"/>
            <a:ext cx="177639" cy="527094"/>
          </a:xfrm>
          <a:prstGeom prst="rect">
            <a:avLst/>
          </a:prstGeom>
        </p:spPr>
      </p:pic>
      <p:grpSp>
        <p:nvGrpSpPr>
          <p:cNvPr id="87" name="Группа 13"/>
          <p:cNvGrpSpPr/>
          <p:nvPr/>
        </p:nvGrpSpPr>
        <p:grpSpPr>
          <a:xfrm>
            <a:off x="1192179" y="5607520"/>
            <a:ext cx="1879600" cy="477838"/>
            <a:chOff x="8825417" y="2105863"/>
            <a:chExt cx="1879600" cy="477838"/>
          </a:xfrm>
        </p:grpSpPr>
        <p:sp>
          <p:nvSpPr>
            <p:cNvPr id="88" name="Скругленный прямоугольник 87"/>
            <p:cNvSpPr/>
            <p:nvPr/>
          </p:nvSpPr>
          <p:spPr>
            <a:xfrm>
              <a:off x="8846054" y="2105863"/>
              <a:ext cx="1858963" cy="477838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latin typeface="Arial"/>
                <a:ea typeface="+mn-ea"/>
                <a:cs typeface="Arial"/>
              </a:endParaRPr>
            </a:p>
          </p:txBody>
        </p:sp>
        <p:sp>
          <p:nvSpPr>
            <p:cNvPr id="89" name="Прямоугольник 247"/>
            <p:cNvSpPr>
              <a:spLocks noChangeArrowheads="1"/>
            </p:cNvSpPr>
            <p:nvPr/>
          </p:nvSpPr>
          <p:spPr>
            <a:xfrm>
              <a:off x="8825417" y="2247151"/>
              <a:ext cx="1833562" cy="260350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/>
                <a:buChar char="•"/>
                <a:defRPr sz="2800">
                  <a:solidFill>
                    <a:schemeClr val="tx1"/>
                  </a:solidFill>
                  <a:latin typeface="Calibri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2400">
                  <a:solidFill>
                    <a:schemeClr val="tx1"/>
                  </a:solidFill>
                  <a:latin typeface="Calibri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2000">
                  <a:solidFill>
                    <a:schemeClr val="tx1"/>
                  </a:solidFill>
                  <a:latin typeface="Calibri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>
                  <a:solidFill>
                    <a:schemeClr val="tx1"/>
                  </a:solidFill>
                  <a:latin typeface="Calibri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>
                  <a:solidFill>
                    <a:schemeClr val="tx1"/>
                  </a:solidFill>
                  <a:latin typeface="Calibri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/>
                <a:buChar char="•"/>
                <a:defRPr>
                  <a:solidFill>
                    <a:schemeClr val="tx1"/>
                  </a:solidFill>
                  <a:latin typeface="Calibri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/>
                <a:buChar char="•"/>
                <a:defRPr>
                  <a:solidFill>
                    <a:schemeClr val="tx1"/>
                  </a:solidFill>
                  <a:latin typeface="Calibri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/>
                <a:buChar char="•"/>
                <a:defRPr>
                  <a:solidFill>
                    <a:schemeClr val="tx1"/>
                  </a:solidFill>
                  <a:latin typeface="Calibri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/>
                <a:buChar char="•"/>
                <a:defRPr>
                  <a:solidFill>
                    <a:schemeClr val="tx1"/>
                  </a:solidFill>
                  <a:latin typeface="Calibri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ru-RU" altLang="ru-RU" sz="1100" b="1">
                  <a:latin typeface="Arial"/>
                  <a:ea typeface="+mn-ea"/>
                  <a:cs typeface="Arial"/>
                </a:rPr>
                <a:t>ЭКГ, ХМ ЭКГ, СМАД,АД</a:t>
              </a:r>
            </a:p>
          </p:txBody>
        </p:sp>
      </p:grpSp>
      <p:sp>
        <p:nvSpPr>
          <p:cNvPr id="90" name="TextBox 13"/>
          <p:cNvSpPr txBox="1">
            <a:spLocks noChangeArrowheads="1"/>
          </p:cNvSpPr>
          <p:nvPr/>
        </p:nvSpPr>
        <p:spPr>
          <a:xfrm>
            <a:off x="916740" y="5006672"/>
            <a:ext cx="2509854" cy="553998"/>
          </a:xfrm>
          <a:prstGeom prst="rect">
            <a:avLst/>
          </a:prstGeom>
          <a:solidFill>
            <a:schemeClr val="bg1"/>
          </a:solidFill>
          <a:ln w="9525">
            <a:solidFill>
              <a:schemeClr val="bg2"/>
            </a:solidFill>
            <a:miter/>
          </a:ln>
        </p:spPr>
        <p:txBody>
          <a:bodyPr wrap="none" anchor="ctr" anchorCtr="1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Calibri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Calibri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Calibri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>
                <a:solidFill>
                  <a:schemeClr val="tx1"/>
                </a:solidFill>
                <a:latin typeface="Calibri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>
                <a:solidFill>
                  <a:schemeClr val="tx1"/>
                </a:solidFill>
                <a:latin typeface="Calibri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/>
              <a:buChar char="•"/>
              <a:defRPr>
                <a:solidFill>
                  <a:schemeClr val="tx1"/>
                </a:solidFill>
                <a:latin typeface="Calibri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/>
              <a:buChar char="•"/>
              <a:defRPr>
                <a:solidFill>
                  <a:schemeClr val="tx1"/>
                </a:solidFill>
                <a:latin typeface="Calibri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/>
              <a:buChar char="•"/>
              <a:defRPr>
                <a:solidFill>
                  <a:schemeClr val="tx1"/>
                </a:solidFill>
                <a:latin typeface="Calibri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/>
              <a:buChar char="•"/>
              <a:defRPr>
                <a:solidFill>
                  <a:schemeClr val="tx1"/>
                </a:solidFill>
                <a:latin typeface="Calibri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1400" b="1">
                <a:solidFill>
                  <a:srgbClr val="FF0000"/>
                </a:solidFill>
                <a:latin typeface="Arial"/>
                <a:ea typeface="+mn-ea"/>
                <a:cs typeface="Arial"/>
              </a:rPr>
              <a:t>Медицинские учреждения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ru-RU" sz="1600" b="1">
                <a:solidFill>
                  <a:srgbClr val="FF0000"/>
                </a:solidFill>
                <a:latin typeface="Arial"/>
                <a:ea typeface="+mn-ea"/>
                <a:cs typeface="Arial"/>
              </a:rPr>
              <a:t>I </a:t>
            </a:r>
            <a:r>
              <a:rPr lang="ru-RU" altLang="ru-RU" sz="1600" b="1">
                <a:solidFill>
                  <a:srgbClr val="FF0000"/>
                </a:solidFill>
                <a:latin typeface="Arial"/>
                <a:ea typeface="+mn-ea"/>
                <a:cs typeface="Arial"/>
              </a:rPr>
              <a:t>уровня</a:t>
            </a:r>
          </a:p>
        </p:txBody>
      </p:sp>
      <p:sp>
        <p:nvSpPr>
          <p:cNvPr id="91" name="Скругленный прямоугольник 90"/>
          <p:cNvSpPr/>
          <p:nvPr/>
        </p:nvSpPr>
        <p:spPr>
          <a:xfrm>
            <a:off x="747413" y="1934098"/>
            <a:ext cx="2324366" cy="47783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400">
              <a:latin typeface="Arial"/>
              <a:ea typeface="+mn-ea"/>
              <a:cs typeface="Arial"/>
            </a:endParaRPr>
          </a:p>
        </p:txBody>
      </p:sp>
      <p:sp>
        <p:nvSpPr>
          <p:cNvPr id="92" name="Прямоугольник 209"/>
          <p:cNvSpPr>
            <a:spLocks noChangeArrowheads="1"/>
          </p:cNvSpPr>
          <p:nvPr/>
        </p:nvSpPr>
        <p:spPr>
          <a:xfrm>
            <a:off x="902457" y="1953016"/>
            <a:ext cx="2080922" cy="43088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Calibri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Calibri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Calibri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>
                <a:solidFill>
                  <a:schemeClr val="tx1"/>
                </a:solidFill>
                <a:latin typeface="Calibri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>
                <a:solidFill>
                  <a:schemeClr val="tx1"/>
                </a:solidFill>
                <a:latin typeface="Calibri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/>
              <a:buChar char="•"/>
              <a:defRPr>
                <a:solidFill>
                  <a:schemeClr val="tx1"/>
                </a:solidFill>
                <a:latin typeface="Calibri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/>
              <a:buChar char="•"/>
              <a:defRPr>
                <a:solidFill>
                  <a:schemeClr val="tx1"/>
                </a:solidFill>
                <a:latin typeface="Calibri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/>
              <a:buChar char="•"/>
              <a:defRPr>
                <a:solidFill>
                  <a:schemeClr val="tx1"/>
                </a:solidFill>
                <a:latin typeface="Calibri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/>
              <a:buChar char="•"/>
              <a:defRPr>
                <a:solidFill>
                  <a:schemeClr val="tx1"/>
                </a:solidFill>
                <a:latin typeface="Calibri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1100" b="1">
                <a:latin typeface="Arial"/>
                <a:ea typeface="+mn-ea"/>
                <a:cs typeface="Arial"/>
              </a:rPr>
              <a:t> Дистанционный суточный мониторинг АД</a:t>
            </a:r>
          </a:p>
        </p:txBody>
      </p:sp>
      <p:pic>
        <p:nvPicPr>
          <p:cNvPr id="93" name="Рисунок 92"/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983379" y="2695402"/>
            <a:ext cx="372691" cy="372691"/>
          </a:xfrm>
          <a:prstGeom prst="rect">
            <a:avLst/>
          </a:prstGeom>
        </p:spPr>
      </p:pic>
      <p:sp>
        <p:nvSpPr>
          <p:cNvPr id="94" name="TextBox 13"/>
          <p:cNvSpPr txBox="1">
            <a:spLocks noChangeArrowheads="1"/>
          </p:cNvSpPr>
          <p:nvPr/>
        </p:nvSpPr>
        <p:spPr>
          <a:xfrm>
            <a:off x="2440275" y="3035383"/>
            <a:ext cx="1386983" cy="276999"/>
          </a:xfrm>
          <a:prstGeom prst="rect">
            <a:avLst/>
          </a:prstGeom>
          <a:solidFill>
            <a:schemeClr val="bg1"/>
          </a:solidFill>
          <a:ln w="9525">
            <a:solidFill>
              <a:schemeClr val="bg2"/>
            </a:solidFill>
            <a:miter/>
          </a:ln>
        </p:spPr>
        <p:txBody>
          <a:bodyPr wrap="none" anchor="ctr" anchorCtr="1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Calibri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Calibri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Calibri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>
                <a:solidFill>
                  <a:schemeClr val="tx1"/>
                </a:solidFill>
                <a:latin typeface="Calibri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>
                <a:solidFill>
                  <a:schemeClr val="tx1"/>
                </a:solidFill>
                <a:latin typeface="Calibri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/>
              <a:buChar char="•"/>
              <a:defRPr>
                <a:solidFill>
                  <a:schemeClr val="tx1"/>
                </a:solidFill>
                <a:latin typeface="Calibri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/>
              <a:buChar char="•"/>
              <a:defRPr>
                <a:solidFill>
                  <a:schemeClr val="tx1"/>
                </a:solidFill>
                <a:latin typeface="Calibri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/>
              <a:buChar char="•"/>
              <a:defRPr>
                <a:solidFill>
                  <a:schemeClr val="tx1"/>
                </a:solidFill>
                <a:latin typeface="Calibri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/>
              <a:buChar char="•"/>
              <a:defRPr>
                <a:solidFill>
                  <a:schemeClr val="tx1"/>
                </a:solidFill>
                <a:latin typeface="Calibri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1200" b="1">
                <a:solidFill>
                  <a:srgbClr val="FF0000"/>
                </a:solidFill>
                <a:latin typeface="Arial"/>
                <a:ea typeface="+mn-ea"/>
                <a:cs typeface="Arial"/>
              </a:rPr>
              <a:t>Цифровой ФАП</a:t>
            </a:r>
            <a:endParaRPr lang="ru-RU" altLang="ru-RU" sz="1400" b="1">
              <a:solidFill>
                <a:srgbClr val="FF000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95" name="Скругленный прямоугольник 94"/>
          <p:cNvSpPr/>
          <p:nvPr/>
        </p:nvSpPr>
        <p:spPr>
          <a:xfrm>
            <a:off x="2565366" y="3283420"/>
            <a:ext cx="1098550" cy="47783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400">
              <a:latin typeface="Arial"/>
              <a:ea typeface="+mn-ea"/>
              <a:cs typeface="Arial"/>
            </a:endParaRPr>
          </a:p>
        </p:txBody>
      </p:sp>
      <p:sp>
        <p:nvSpPr>
          <p:cNvPr id="96" name="Прямоугольник 207"/>
          <p:cNvSpPr>
            <a:spLocks noChangeArrowheads="1"/>
          </p:cNvSpPr>
          <p:nvPr/>
        </p:nvSpPr>
        <p:spPr>
          <a:xfrm>
            <a:off x="2674904" y="3408833"/>
            <a:ext cx="828675" cy="26193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Calibri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Calibri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Calibri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>
                <a:solidFill>
                  <a:schemeClr val="tx1"/>
                </a:solidFill>
                <a:latin typeface="Calibri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>
                <a:solidFill>
                  <a:schemeClr val="tx1"/>
                </a:solidFill>
                <a:latin typeface="Calibri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/>
              <a:buChar char="•"/>
              <a:defRPr>
                <a:solidFill>
                  <a:schemeClr val="tx1"/>
                </a:solidFill>
                <a:latin typeface="Calibri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/>
              <a:buChar char="•"/>
              <a:defRPr>
                <a:solidFill>
                  <a:schemeClr val="tx1"/>
                </a:solidFill>
                <a:latin typeface="Calibri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/>
              <a:buChar char="•"/>
              <a:defRPr>
                <a:solidFill>
                  <a:schemeClr val="tx1"/>
                </a:solidFill>
                <a:latin typeface="Calibri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/>
              <a:buChar char="•"/>
              <a:defRPr>
                <a:solidFill>
                  <a:schemeClr val="tx1"/>
                </a:solidFill>
                <a:latin typeface="Calibri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1100" b="1">
                <a:latin typeface="Arial"/>
                <a:ea typeface="+mn-ea"/>
                <a:cs typeface="Arial"/>
              </a:rPr>
              <a:t>ЭКГ, АД</a:t>
            </a:r>
          </a:p>
        </p:txBody>
      </p:sp>
      <p:cxnSp>
        <p:nvCxnSpPr>
          <p:cNvPr id="97" name="Соединительная линия уступом 96"/>
          <p:cNvCxnSpPr/>
          <p:nvPr/>
        </p:nvCxnSpPr>
        <p:spPr>
          <a:xfrm rot="5400000">
            <a:off x="2096260" y="3714426"/>
            <a:ext cx="577850" cy="185738"/>
          </a:xfrm>
          <a:prstGeom prst="bentConnector3">
            <a:avLst>
              <a:gd name="adj1" fmla="val -1178"/>
            </a:avLst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Соединительная линия уступом 97"/>
          <p:cNvCxnSpPr/>
          <p:nvPr/>
        </p:nvCxnSpPr>
        <p:spPr>
          <a:xfrm>
            <a:off x="2641432" y="4723271"/>
            <a:ext cx="1985378" cy="872690"/>
          </a:xfrm>
          <a:prstGeom prst="bentConnector3">
            <a:avLst>
              <a:gd name="adj1" fmla="val 75752"/>
            </a:avLst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Соединительная линия уступом 98"/>
          <p:cNvCxnSpPr>
            <a:endCxn id="124" idx="1"/>
          </p:cNvCxnSpPr>
          <p:nvPr/>
        </p:nvCxnSpPr>
        <p:spPr>
          <a:xfrm flipV="1">
            <a:off x="2693012" y="3758906"/>
            <a:ext cx="1698315" cy="760626"/>
          </a:xfrm>
          <a:prstGeom prst="bentConnector3">
            <a:avLst>
              <a:gd name="adj1" fmla="val 86473"/>
            </a:avLst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0" name="Рисунок 99"/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rgbClr val="FF00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9288767" y="2304728"/>
            <a:ext cx="759515" cy="759515"/>
          </a:xfrm>
          <a:prstGeom prst="rect">
            <a:avLst/>
          </a:prstGeom>
        </p:spPr>
      </p:pic>
      <p:pic>
        <p:nvPicPr>
          <p:cNvPr id="101" name="Рисунок 100"/>
          <p:cNvPicPr>
            <a:picLocks noChangeAspect="1"/>
          </p:cNvPicPr>
          <p:nvPr/>
        </p:nvPicPr>
        <p:blipFill rotWithShape="1">
          <a:blip r:embed="rId5">
            <a:duotone>
              <a:prstClr val="black"/>
              <a:srgbClr val="FF00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9211454" y="3549831"/>
            <a:ext cx="880282" cy="880282"/>
          </a:xfrm>
          <a:prstGeom prst="rect">
            <a:avLst/>
          </a:prstGeom>
        </p:spPr>
      </p:pic>
      <p:cxnSp>
        <p:nvCxnSpPr>
          <p:cNvPr id="102" name="Прямая со стрелкой 101"/>
          <p:cNvCxnSpPr/>
          <p:nvPr/>
        </p:nvCxnSpPr>
        <p:spPr>
          <a:xfrm>
            <a:off x="5686416" y="5564211"/>
            <a:ext cx="1234276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Скругленный прямоугольник 102"/>
          <p:cNvSpPr/>
          <p:nvPr/>
        </p:nvSpPr>
        <p:spPr>
          <a:xfrm>
            <a:off x="9122425" y="3128985"/>
            <a:ext cx="1096963" cy="2730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400">
              <a:latin typeface="Arial"/>
              <a:ea typeface="+mn-ea"/>
              <a:cs typeface="Arial"/>
            </a:endParaRPr>
          </a:p>
        </p:txBody>
      </p:sp>
      <p:sp>
        <p:nvSpPr>
          <p:cNvPr id="104" name="Прямоугольник 209"/>
          <p:cNvSpPr>
            <a:spLocks noChangeArrowheads="1"/>
          </p:cNvSpPr>
          <p:nvPr/>
        </p:nvSpPr>
        <p:spPr>
          <a:xfrm>
            <a:off x="9036700" y="3141685"/>
            <a:ext cx="1268413" cy="2603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Calibri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Calibri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Calibri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>
                <a:solidFill>
                  <a:schemeClr val="tx1"/>
                </a:solidFill>
                <a:latin typeface="Calibri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>
                <a:solidFill>
                  <a:schemeClr val="tx1"/>
                </a:solidFill>
                <a:latin typeface="Calibri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/>
              <a:buChar char="•"/>
              <a:defRPr>
                <a:solidFill>
                  <a:schemeClr val="tx1"/>
                </a:solidFill>
                <a:latin typeface="Calibri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/>
              <a:buChar char="•"/>
              <a:defRPr>
                <a:solidFill>
                  <a:schemeClr val="tx1"/>
                </a:solidFill>
                <a:latin typeface="Calibri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/>
              <a:buChar char="•"/>
              <a:defRPr>
                <a:solidFill>
                  <a:schemeClr val="tx1"/>
                </a:solidFill>
                <a:latin typeface="Calibri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/>
              <a:buChar char="•"/>
              <a:defRPr>
                <a:solidFill>
                  <a:schemeClr val="tx1"/>
                </a:solidFill>
                <a:latin typeface="Calibri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1100" b="1">
                <a:latin typeface="Arial"/>
                <a:ea typeface="+mn-ea"/>
                <a:cs typeface="Arial"/>
              </a:rPr>
              <a:t> РСЦ</a:t>
            </a:r>
          </a:p>
        </p:txBody>
      </p:sp>
      <p:sp>
        <p:nvSpPr>
          <p:cNvPr id="105" name="Скругленный прямоугольник 104"/>
          <p:cNvSpPr/>
          <p:nvPr/>
        </p:nvSpPr>
        <p:spPr>
          <a:xfrm>
            <a:off x="9122425" y="4450221"/>
            <a:ext cx="1096962" cy="2730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400">
              <a:latin typeface="Arial"/>
              <a:ea typeface="+mn-ea"/>
              <a:cs typeface="Arial"/>
            </a:endParaRPr>
          </a:p>
        </p:txBody>
      </p:sp>
      <p:sp>
        <p:nvSpPr>
          <p:cNvPr id="106" name="Прямоугольник 209"/>
          <p:cNvSpPr>
            <a:spLocks noChangeArrowheads="1"/>
          </p:cNvSpPr>
          <p:nvPr/>
        </p:nvSpPr>
        <p:spPr>
          <a:xfrm>
            <a:off x="9122425" y="4480383"/>
            <a:ext cx="1092200" cy="2619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Calibri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Calibri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Calibri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>
                <a:solidFill>
                  <a:schemeClr val="tx1"/>
                </a:solidFill>
                <a:latin typeface="Calibri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>
                <a:solidFill>
                  <a:schemeClr val="tx1"/>
                </a:solidFill>
                <a:latin typeface="Calibri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/>
              <a:buChar char="•"/>
              <a:defRPr>
                <a:solidFill>
                  <a:schemeClr val="tx1"/>
                </a:solidFill>
                <a:latin typeface="Calibri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/>
              <a:buChar char="•"/>
              <a:defRPr>
                <a:solidFill>
                  <a:schemeClr val="tx1"/>
                </a:solidFill>
                <a:latin typeface="Calibri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/>
              <a:buChar char="•"/>
              <a:defRPr>
                <a:solidFill>
                  <a:schemeClr val="tx1"/>
                </a:solidFill>
                <a:latin typeface="Calibri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/>
              <a:buChar char="•"/>
              <a:defRPr>
                <a:solidFill>
                  <a:schemeClr val="tx1"/>
                </a:solidFill>
                <a:latin typeface="Calibri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1100" b="1">
                <a:latin typeface="Arial"/>
                <a:ea typeface="+mn-ea"/>
                <a:cs typeface="Arial"/>
              </a:rPr>
              <a:t> ПСО</a:t>
            </a:r>
          </a:p>
        </p:txBody>
      </p:sp>
      <p:pic>
        <p:nvPicPr>
          <p:cNvPr id="107" name="Рисунок 106"/>
          <p:cNvPicPr>
            <a:picLocks noChangeAspect="1"/>
          </p:cNvPicPr>
          <p:nvPr/>
        </p:nvPicPr>
        <p:blipFill rotWithShape="1">
          <a:blip r:embed="rId5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719336" y="4761595"/>
            <a:ext cx="880282" cy="880282"/>
          </a:xfrm>
          <a:prstGeom prst="rect">
            <a:avLst/>
          </a:prstGeom>
        </p:spPr>
      </p:pic>
      <p:sp>
        <p:nvSpPr>
          <p:cNvPr id="108" name="Скругленный прямоугольник 107"/>
          <p:cNvSpPr/>
          <p:nvPr/>
        </p:nvSpPr>
        <p:spPr>
          <a:xfrm>
            <a:off x="10620589" y="5701997"/>
            <a:ext cx="1096962" cy="2730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400">
              <a:latin typeface="Arial"/>
              <a:ea typeface="+mn-ea"/>
              <a:cs typeface="Arial"/>
            </a:endParaRPr>
          </a:p>
        </p:txBody>
      </p:sp>
      <p:sp>
        <p:nvSpPr>
          <p:cNvPr id="109" name="Прямоугольник 209"/>
          <p:cNvSpPr>
            <a:spLocks noChangeArrowheads="1"/>
          </p:cNvSpPr>
          <p:nvPr/>
        </p:nvSpPr>
        <p:spPr>
          <a:xfrm>
            <a:off x="10499535" y="5690095"/>
            <a:ext cx="1287463" cy="2619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Calibri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Calibri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Calibri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>
                <a:solidFill>
                  <a:schemeClr val="tx1"/>
                </a:solidFill>
                <a:latin typeface="Calibri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>
                <a:solidFill>
                  <a:schemeClr val="tx1"/>
                </a:solidFill>
                <a:latin typeface="Calibri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/>
              <a:buChar char="•"/>
              <a:defRPr>
                <a:solidFill>
                  <a:schemeClr val="tx1"/>
                </a:solidFill>
                <a:latin typeface="Calibri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/>
              <a:buChar char="•"/>
              <a:defRPr>
                <a:solidFill>
                  <a:schemeClr val="tx1"/>
                </a:solidFill>
                <a:latin typeface="Calibri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/>
              <a:buChar char="•"/>
              <a:defRPr>
                <a:solidFill>
                  <a:schemeClr val="tx1"/>
                </a:solidFill>
                <a:latin typeface="Calibri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/>
              <a:buChar char="•"/>
              <a:defRPr>
                <a:solidFill>
                  <a:schemeClr val="tx1"/>
                </a:solidFill>
                <a:latin typeface="Calibri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1100" b="1">
                <a:latin typeface="Arial"/>
                <a:ea typeface="+mn-ea"/>
                <a:cs typeface="Arial"/>
              </a:rPr>
              <a:t> Реабилитация</a:t>
            </a:r>
          </a:p>
        </p:txBody>
      </p:sp>
      <p:cxnSp>
        <p:nvCxnSpPr>
          <p:cNvPr id="110" name="Прямая со стрелкой 109"/>
          <p:cNvCxnSpPr/>
          <p:nvPr/>
        </p:nvCxnSpPr>
        <p:spPr>
          <a:xfrm>
            <a:off x="9231354" y="1395587"/>
            <a:ext cx="91598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Прямая со стрелкой 110"/>
          <p:cNvCxnSpPr/>
          <p:nvPr/>
        </p:nvCxnSpPr>
        <p:spPr>
          <a:xfrm>
            <a:off x="9250115" y="1590848"/>
            <a:ext cx="915988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Прямоугольник 209"/>
          <p:cNvSpPr>
            <a:spLocks noChangeArrowheads="1"/>
          </p:cNvSpPr>
          <p:nvPr/>
        </p:nvSpPr>
        <p:spPr>
          <a:xfrm>
            <a:off x="9955254" y="1282874"/>
            <a:ext cx="1268413" cy="2603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Calibri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Calibri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Calibri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>
                <a:solidFill>
                  <a:schemeClr val="tx1"/>
                </a:solidFill>
                <a:latin typeface="Calibri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>
                <a:solidFill>
                  <a:schemeClr val="tx1"/>
                </a:solidFill>
                <a:latin typeface="Calibri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/>
              <a:buChar char="•"/>
              <a:defRPr>
                <a:solidFill>
                  <a:schemeClr val="tx1"/>
                </a:solidFill>
                <a:latin typeface="Calibri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/>
              <a:buChar char="•"/>
              <a:defRPr>
                <a:solidFill>
                  <a:schemeClr val="tx1"/>
                </a:solidFill>
                <a:latin typeface="Calibri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/>
              <a:buChar char="•"/>
              <a:defRPr>
                <a:solidFill>
                  <a:schemeClr val="tx1"/>
                </a:solidFill>
                <a:latin typeface="Calibri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/>
              <a:buChar char="•"/>
              <a:defRPr>
                <a:solidFill>
                  <a:schemeClr val="tx1"/>
                </a:solidFill>
                <a:latin typeface="Calibri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1100" b="1">
                <a:latin typeface="Arial"/>
                <a:ea typeface="+mn-ea"/>
                <a:cs typeface="Arial"/>
              </a:rPr>
              <a:t> Плановая</a:t>
            </a:r>
          </a:p>
        </p:txBody>
      </p:sp>
      <p:sp>
        <p:nvSpPr>
          <p:cNvPr id="113" name="Прямоугольник 209"/>
          <p:cNvSpPr>
            <a:spLocks noChangeArrowheads="1"/>
          </p:cNvSpPr>
          <p:nvPr/>
        </p:nvSpPr>
        <p:spPr>
          <a:xfrm>
            <a:off x="10066090" y="1457498"/>
            <a:ext cx="2016125" cy="26193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Calibri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Calibri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Calibri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>
                <a:solidFill>
                  <a:schemeClr val="tx1"/>
                </a:solidFill>
                <a:latin typeface="Calibri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>
                <a:solidFill>
                  <a:schemeClr val="tx1"/>
                </a:solidFill>
                <a:latin typeface="Calibri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/>
              <a:buChar char="•"/>
              <a:defRPr>
                <a:solidFill>
                  <a:schemeClr val="tx1"/>
                </a:solidFill>
                <a:latin typeface="Calibri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/>
              <a:buChar char="•"/>
              <a:defRPr>
                <a:solidFill>
                  <a:schemeClr val="tx1"/>
                </a:solidFill>
                <a:latin typeface="Calibri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/>
              <a:buChar char="•"/>
              <a:defRPr>
                <a:solidFill>
                  <a:schemeClr val="tx1"/>
                </a:solidFill>
                <a:latin typeface="Calibri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/>
              <a:buChar char="•"/>
              <a:defRPr>
                <a:solidFill>
                  <a:schemeClr val="tx1"/>
                </a:solidFill>
                <a:latin typeface="Calibri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1100" b="1">
                <a:latin typeface="Arial"/>
                <a:ea typeface="+mn-ea"/>
                <a:cs typeface="Arial"/>
              </a:rPr>
              <a:t> Экстренная, неотложная</a:t>
            </a:r>
          </a:p>
        </p:txBody>
      </p:sp>
      <p:cxnSp>
        <p:nvCxnSpPr>
          <p:cNvPr id="114" name="Прямая со стрелкой 113"/>
          <p:cNvCxnSpPr/>
          <p:nvPr/>
        </p:nvCxnSpPr>
        <p:spPr>
          <a:xfrm flipV="1">
            <a:off x="5529354" y="4523813"/>
            <a:ext cx="592138" cy="533400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Прямая со стрелкой 114"/>
          <p:cNvCxnSpPr/>
          <p:nvPr/>
        </p:nvCxnSpPr>
        <p:spPr>
          <a:xfrm flipH="1" flipV="1">
            <a:off x="6623829" y="4529161"/>
            <a:ext cx="581025" cy="460375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Прямая со стрелкой 115"/>
          <p:cNvCxnSpPr>
            <a:endCxn id="101" idx="1"/>
          </p:cNvCxnSpPr>
          <p:nvPr/>
        </p:nvCxnSpPr>
        <p:spPr>
          <a:xfrm>
            <a:off x="8238892" y="2707140"/>
            <a:ext cx="972562" cy="1282832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Прямая со стрелкой 116"/>
          <p:cNvCxnSpPr/>
          <p:nvPr/>
        </p:nvCxnSpPr>
        <p:spPr>
          <a:xfrm>
            <a:off x="8549467" y="5564211"/>
            <a:ext cx="173355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Прямая со стрелкой 117"/>
          <p:cNvCxnSpPr/>
          <p:nvPr/>
        </p:nvCxnSpPr>
        <p:spPr>
          <a:xfrm>
            <a:off x="8040343" y="4525714"/>
            <a:ext cx="2224882" cy="7455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Прямая со стрелкой 118"/>
          <p:cNvCxnSpPr/>
          <p:nvPr/>
        </p:nvCxnSpPr>
        <p:spPr>
          <a:xfrm>
            <a:off x="8239295" y="2494198"/>
            <a:ext cx="883130" cy="1110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Блок-схема: несколько документов 119"/>
          <p:cNvSpPr/>
          <p:nvPr/>
        </p:nvSpPr>
        <p:spPr>
          <a:xfrm>
            <a:off x="11058695" y="3126685"/>
            <a:ext cx="623366" cy="652686"/>
          </a:xfrm>
          <a:prstGeom prst="flowChartMultidocumen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>
              <a:latin typeface="Arial"/>
              <a:ea typeface="+mn-ea"/>
              <a:cs typeface="Arial"/>
            </a:endParaRPr>
          </a:p>
        </p:txBody>
      </p:sp>
      <p:sp>
        <p:nvSpPr>
          <p:cNvPr id="121" name="TextBox 13"/>
          <p:cNvSpPr txBox="1">
            <a:spLocks noChangeArrowheads="1"/>
          </p:cNvSpPr>
          <p:nvPr/>
        </p:nvSpPr>
        <p:spPr>
          <a:xfrm>
            <a:off x="10582170" y="4125081"/>
            <a:ext cx="1512273" cy="461665"/>
          </a:xfrm>
          <a:prstGeom prst="rect">
            <a:avLst/>
          </a:prstGeom>
          <a:solidFill>
            <a:schemeClr val="bg1"/>
          </a:solidFill>
          <a:ln w="9525">
            <a:solidFill>
              <a:schemeClr val="bg2"/>
            </a:solidFill>
            <a:miter/>
          </a:ln>
        </p:spPr>
        <p:txBody>
          <a:bodyPr wrap="none" anchor="ctr" anchorCtr="1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Calibri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Calibri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Calibri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>
                <a:solidFill>
                  <a:schemeClr val="tx1"/>
                </a:solidFill>
                <a:latin typeface="Calibri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>
                <a:solidFill>
                  <a:schemeClr val="tx1"/>
                </a:solidFill>
                <a:latin typeface="Calibri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/>
              <a:buChar char="•"/>
              <a:defRPr>
                <a:solidFill>
                  <a:schemeClr val="tx1"/>
                </a:solidFill>
                <a:latin typeface="Calibri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/>
              <a:buChar char="•"/>
              <a:defRPr>
                <a:solidFill>
                  <a:schemeClr val="tx1"/>
                </a:solidFill>
                <a:latin typeface="Calibri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/>
              <a:buChar char="•"/>
              <a:defRPr>
                <a:solidFill>
                  <a:schemeClr val="tx1"/>
                </a:solidFill>
                <a:latin typeface="Calibri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/>
              <a:buChar char="•"/>
              <a:defRPr>
                <a:solidFill>
                  <a:schemeClr val="tx1"/>
                </a:solidFill>
                <a:latin typeface="Calibri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1200" b="1">
                <a:latin typeface="Arial"/>
                <a:ea typeface="+mn-ea"/>
                <a:cs typeface="Arial"/>
              </a:rPr>
              <a:t>Регистр больных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1200" b="1">
                <a:latin typeface="Arial"/>
                <a:ea typeface="+mn-ea"/>
                <a:cs typeface="Arial"/>
              </a:rPr>
              <a:t> ССЗ</a:t>
            </a:r>
            <a:endParaRPr lang="ru-RU" altLang="ru-RU" sz="1400" b="1">
              <a:latin typeface="Arial"/>
              <a:ea typeface="+mn-ea"/>
              <a:cs typeface="Arial"/>
            </a:endParaRPr>
          </a:p>
        </p:txBody>
      </p:sp>
      <p:cxnSp>
        <p:nvCxnSpPr>
          <p:cNvPr id="122" name="Прямая со стрелкой 121"/>
          <p:cNvCxnSpPr/>
          <p:nvPr/>
        </p:nvCxnSpPr>
        <p:spPr>
          <a:xfrm flipH="1" flipV="1">
            <a:off x="10265225" y="2941660"/>
            <a:ext cx="581025" cy="460375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Прямая со стрелкой 122"/>
          <p:cNvCxnSpPr/>
          <p:nvPr/>
        </p:nvCxnSpPr>
        <p:spPr>
          <a:xfrm flipV="1">
            <a:off x="10247924" y="3652757"/>
            <a:ext cx="592138" cy="533400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Скругленный прямоугольник 123"/>
          <p:cNvSpPr/>
          <p:nvPr/>
        </p:nvSpPr>
        <p:spPr>
          <a:xfrm>
            <a:off x="4391327" y="3279003"/>
            <a:ext cx="3613814" cy="959805"/>
          </a:xfrm>
          <a:prstGeom prst="roundRect">
            <a:avLst>
              <a:gd name="adj" fmla="val 16667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>
                <a:latin typeface="Arial"/>
                <a:ea typeface="+mn-ea"/>
                <a:cs typeface="Arial"/>
              </a:rPr>
              <a:t>Единый кардиолог РТ</a:t>
            </a:r>
            <a:endParaRPr lang="ru-RU" sz="1600">
              <a:latin typeface="Arial"/>
              <a:ea typeface="+mn-ea"/>
              <a:cs typeface="Arial"/>
            </a:endParaRPr>
          </a:p>
        </p:txBody>
      </p:sp>
      <p:cxnSp>
        <p:nvCxnSpPr>
          <p:cNvPr id="126" name="Прямая со стрелкой 125"/>
          <p:cNvCxnSpPr/>
          <p:nvPr/>
        </p:nvCxnSpPr>
        <p:spPr>
          <a:xfrm flipV="1">
            <a:off x="1971771" y="2512558"/>
            <a:ext cx="0" cy="1583662"/>
          </a:xfrm>
          <a:prstGeom prst="straightConnector1">
            <a:avLst/>
          </a:prstGeom>
          <a:ln>
            <a:solidFill>
              <a:srgbClr val="C00000"/>
            </a:solidFill>
            <a:prstDash val="dash"/>
            <a:headEnd type="triangl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7" name="Скругленный прямоугольник 126"/>
          <p:cNvSpPr/>
          <p:nvPr/>
        </p:nvSpPr>
        <p:spPr>
          <a:xfrm>
            <a:off x="658986" y="1457497"/>
            <a:ext cx="3164041" cy="5025219"/>
          </a:xfrm>
          <a:prstGeom prst="roundRect">
            <a:avLst>
              <a:gd name="adj" fmla="val 16667"/>
            </a:avLst>
          </a:prstGeom>
          <a:noFill/>
          <a:ln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atin typeface="Arial"/>
              <a:ea typeface="+mn-ea"/>
              <a:cs typeface="Arial"/>
            </a:endParaRPr>
          </a:p>
        </p:txBody>
      </p:sp>
      <p:sp>
        <p:nvSpPr>
          <p:cNvPr id="128" name="Скругленный прямоугольник 127"/>
          <p:cNvSpPr/>
          <p:nvPr/>
        </p:nvSpPr>
        <p:spPr>
          <a:xfrm>
            <a:off x="4259889" y="2312623"/>
            <a:ext cx="3855420" cy="535979"/>
          </a:xfrm>
          <a:prstGeom prst="roundRect">
            <a:avLst>
              <a:gd name="adj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latin typeface="Arial"/>
                <a:ea typeface="+mn-ea"/>
                <a:cs typeface="Arial"/>
              </a:rPr>
              <a:t>ГИС </a:t>
            </a:r>
            <a:r>
              <a:rPr lang="ru-RU" sz="2000" b="1" dirty="0">
                <a:latin typeface="Arial"/>
                <a:ea typeface="+mn-ea"/>
                <a:cs typeface="Arial"/>
              </a:rPr>
              <a:t>ЭЗ РТ</a:t>
            </a:r>
            <a:r>
              <a:rPr lang="ru-RU" sz="1200" dirty="0">
                <a:latin typeface="Arial"/>
                <a:ea typeface="+mn-ea"/>
                <a:cs typeface="Arial"/>
              </a:rPr>
              <a:t> </a:t>
            </a:r>
          </a:p>
        </p:txBody>
      </p:sp>
      <p:sp>
        <p:nvSpPr>
          <p:cNvPr id="129" name="Скругленный прямоугольник 128"/>
          <p:cNvSpPr/>
          <p:nvPr/>
        </p:nvSpPr>
        <p:spPr>
          <a:xfrm>
            <a:off x="4109854" y="1257430"/>
            <a:ext cx="4157385" cy="588408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latin typeface="Arial"/>
                <a:ea typeface="+mn-ea"/>
                <a:cs typeface="Arial"/>
              </a:rPr>
              <a:t>ЕГИСЗ, ВИМИС </a:t>
            </a:r>
            <a:r>
              <a:rPr lang="ru-RU" sz="2400" b="1" dirty="0">
                <a:latin typeface="Arial"/>
                <a:ea typeface="+mn-ea"/>
                <a:cs typeface="Arial"/>
              </a:rPr>
              <a:t>ССЗ</a:t>
            </a:r>
            <a:endParaRPr lang="ru-RU" sz="1400" dirty="0">
              <a:latin typeface="Arial"/>
              <a:ea typeface="+mn-ea"/>
              <a:cs typeface="Arial"/>
            </a:endParaRPr>
          </a:p>
        </p:txBody>
      </p:sp>
      <p:cxnSp>
        <p:nvCxnSpPr>
          <p:cNvPr id="130" name="Прямая со стрелкой 129"/>
          <p:cNvCxnSpPr/>
          <p:nvPr/>
        </p:nvCxnSpPr>
        <p:spPr>
          <a:xfrm flipH="1" flipV="1">
            <a:off x="5333118" y="2860866"/>
            <a:ext cx="663" cy="399083"/>
          </a:xfrm>
          <a:prstGeom prst="straightConnector1">
            <a:avLst/>
          </a:prstGeom>
          <a:ln w="190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Прямая со стрелкой 130"/>
          <p:cNvCxnSpPr/>
          <p:nvPr/>
        </p:nvCxnSpPr>
        <p:spPr>
          <a:xfrm flipH="1" flipV="1">
            <a:off x="6770445" y="2861763"/>
            <a:ext cx="663" cy="399083"/>
          </a:xfrm>
          <a:prstGeom prst="straightConnector1">
            <a:avLst/>
          </a:prstGeom>
          <a:ln w="190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Прямая со стрелкой 131"/>
          <p:cNvCxnSpPr/>
          <p:nvPr/>
        </p:nvCxnSpPr>
        <p:spPr>
          <a:xfrm flipH="1" flipV="1">
            <a:off x="6790109" y="1899408"/>
            <a:ext cx="663" cy="399083"/>
          </a:xfrm>
          <a:prstGeom prst="straightConnector1">
            <a:avLst/>
          </a:prstGeom>
          <a:ln w="19050"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Прямая со стрелкой 132"/>
          <p:cNvCxnSpPr/>
          <p:nvPr/>
        </p:nvCxnSpPr>
        <p:spPr>
          <a:xfrm flipH="1" flipV="1">
            <a:off x="5316733" y="1877347"/>
            <a:ext cx="663" cy="399083"/>
          </a:xfrm>
          <a:prstGeom prst="straightConnector1">
            <a:avLst/>
          </a:prstGeom>
          <a:ln w="19050"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7489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155680" y="6067742"/>
            <a:ext cx="412433" cy="414974"/>
          </a:xfrm>
          <a:solidFill>
            <a:srgbClr val="13C4A4"/>
          </a:solidFill>
          <a:ln>
            <a:noFill/>
          </a:ln>
          <a:effectLst>
            <a:softEdge rad="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pPr algn="ctr"/>
            <a:fld id="{86BE96FB-4AE9-42A5-8EF4-D73278292961}" type="slidenum">
              <a:rPr lang="ru-RU" smtClean="0">
                <a:solidFill>
                  <a:schemeClr val="bg1"/>
                </a:solidFill>
                <a:latin typeface="LetoSans Bold" panose="02000803000000000000" pitchFamily="50" charset="0"/>
              </a:rPr>
              <a:pPr algn="ctr"/>
              <a:t>5</a:t>
            </a:fld>
            <a:endParaRPr lang="ru-RU" dirty="0">
              <a:solidFill>
                <a:schemeClr val="bg1"/>
              </a:solidFill>
              <a:latin typeface="LetoSans Bold" panose="02000803000000000000" pitchFamily="50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94168" y="157162"/>
            <a:ext cx="6043321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ru-RU" sz="2800" dirty="0">
                <a:solidFill>
                  <a:srgbClr val="13C4A4"/>
                </a:solidFill>
                <a:latin typeface="LetoSans Thin" panose="02000203000000000000" pitchFamily="50" charset="0"/>
              </a:rPr>
              <a:t>ФУНКЦИОНАЛЬНАЯ СХЕМА ТИС</a:t>
            </a:r>
            <a:endParaRPr lang="ru-RU" sz="2800" dirty="0">
              <a:solidFill>
                <a:srgbClr val="FF0048"/>
              </a:solidFill>
              <a:latin typeface="LetoSans Thin" panose="02000203000000000000" pitchFamily="50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83248" cy="6858000"/>
          </a:xfrm>
          <a:prstGeom prst="rect">
            <a:avLst/>
          </a:prstGeom>
        </p:spPr>
      </p:pic>
      <p:sp>
        <p:nvSpPr>
          <p:cNvPr id="60" name="Прямоугольник 59"/>
          <p:cNvSpPr/>
          <p:nvPr/>
        </p:nvSpPr>
        <p:spPr>
          <a:xfrm>
            <a:off x="5214641" y="3420624"/>
            <a:ext cx="5660925" cy="324464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Прямоугольник 60"/>
          <p:cNvSpPr/>
          <p:nvPr/>
        </p:nvSpPr>
        <p:spPr>
          <a:xfrm>
            <a:off x="6209597" y="4466357"/>
            <a:ext cx="3640183" cy="114953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Архив исследований ЭКГ</a:t>
            </a:r>
          </a:p>
        </p:txBody>
      </p:sp>
      <p:sp>
        <p:nvSpPr>
          <p:cNvPr id="62" name="Прямоугольник 61"/>
          <p:cNvSpPr/>
          <p:nvPr/>
        </p:nvSpPr>
        <p:spPr>
          <a:xfrm>
            <a:off x="5349837" y="3587775"/>
            <a:ext cx="2477729" cy="108154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Web </a:t>
            </a:r>
            <a:r>
              <a:rPr lang="ru-RU" dirty="0" smtClean="0"/>
              <a:t>интерфейс работы с ЭКГ</a:t>
            </a:r>
            <a:endParaRPr lang="ru-RU" dirty="0"/>
          </a:p>
        </p:txBody>
      </p:sp>
      <p:sp>
        <p:nvSpPr>
          <p:cNvPr id="63" name="Прямоугольник 62"/>
          <p:cNvSpPr/>
          <p:nvPr/>
        </p:nvSpPr>
        <p:spPr>
          <a:xfrm>
            <a:off x="5349836" y="5412921"/>
            <a:ext cx="2477729" cy="108154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Модуль взаимодействия с оборудованием</a:t>
            </a:r>
            <a:endParaRPr lang="ru-RU" dirty="0"/>
          </a:p>
        </p:txBody>
      </p:sp>
      <p:sp>
        <p:nvSpPr>
          <p:cNvPr id="64" name="Прямоугольник 63"/>
          <p:cNvSpPr/>
          <p:nvPr/>
        </p:nvSpPr>
        <p:spPr>
          <a:xfrm>
            <a:off x="1255859" y="3988479"/>
            <a:ext cx="3232497" cy="108154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Интеграционные сервисы</a:t>
            </a:r>
            <a:endParaRPr lang="ru-RU" dirty="0"/>
          </a:p>
        </p:txBody>
      </p:sp>
      <p:sp>
        <p:nvSpPr>
          <p:cNvPr id="65" name="Прямоугольник 64"/>
          <p:cNvSpPr/>
          <p:nvPr/>
        </p:nvSpPr>
        <p:spPr>
          <a:xfrm>
            <a:off x="8231812" y="5412921"/>
            <a:ext cx="2477729" cy="108154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Система обработки ЭКГ</a:t>
            </a:r>
          </a:p>
          <a:p>
            <a:pPr algn="ctr"/>
            <a:r>
              <a:rPr lang="ru-RU" dirty="0" smtClean="0"/>
              <a:t>СППВР, ИИ </a:t>
            </a:r>
            <a:endParaRPr lang="ru-RU" dirty="0"/>
          </a:p>
        </p:txBody>
      </p:sp>
      <p:sp>
        <p:nvSpPr>
          <p:cNvPr id="66" name="Прямоугольник 65"/>
          <p:cNvSpPr/>
          <p:nvPr/>
        </p:nvSpPr>
        <p:spPr>
          <a:xfrm>
            <a:off x="8231812" y="3587775"/>
            <a:ext cx="2477729" cy="108154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Аналитика, Регистры</a:t>
            </a:r>
            <a:endParaRPr lang="ru-RU" dirty="0"/>
          </a:p>
        </p:txBody>
      </p:sp>
      <p:sp>
        <p:nvSpPr>
          <p:cNvPr id="67" name="Прямоугольник 66"/>
          <p:cNvSpPr/>
          <p:nvPr/>
        </p:nvSpPr>
        <p:spPr>
          <a:xfrm>
            <a:off x="1069189" y="2251432"/>
            <a:ext cx="3486096" cy="79742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ГИСЗ</a:t>
            </a:r>
          </a:p>
        </p:txBody>
      </p:sp>
      <p:sp>
        <p:nvSpPr>
          <p:cNvPr id="68" name="Прямоугольник 67"/>
          <p:cNvSpPr/>
          <p:nvPr/>
        </p:nvSpPr>
        <p:spPr>
          <a:xfrm>
            <a:off x="1238652" y="2792206"/>
            <a:ext cx="1334871" cy="75444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НСИ</a:t>
            </a:r>
            <a:endParaRPr lang="ru-RU" dirty="0"/>
          </a:p>
        </p:txBody>
      </p:sp>
      <p:sp>
        <p:nvSpPr>
          <p:cNvPr id="69" name="Прямоугольник 68"/>
          <p:cNvSpPr/>
          <p:nvPr/>
        </p:nvSpPr>
        <p:spPr>
          <a:xfrm>
            <a:off x="2947150" y="2800264"/>
            <a:ext cx="1332270" cy="75444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СЭМД</a:t>
            </a:r>
            <a:endParaRPr lang="ru-RU" dirty="0"/>
          </a:p>
        </p:txBody>
      </p:sp>
      <p:sp>
        <p:nvSpPr>
          <p:cNvPr id="70" name="Прямоугольник 69"/>
          <p:cNvSpPr/>
          <p:nvPr/>
        </p:nvSpPr>
        <p:spPr>
          <a:xfrm>
            <a:off x="1069189" y="708130"/>
            <a:ext cx="3486096" cy="108154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ВИМИС ССЗ</a:t>
            </a:r>
            <a:endParaRPr lang="ru-RU" dirty="0"/>
          </a:p>
        </p:txBody>
      </p:sp>
      <p:sp>
        <p:nvSpPr>
          <p:cNvPr id="71" name="Прямоугольник 70"/>
          <p:cNvSpPr/>
          <p:nvPr/>
        </p:nvSpPr>
        <p:spPr>
          <a:xfrm>
            <a:off x="1238652" y="5370081"/>
            <a:ext cx="3232497" cy="108154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Диагностическое оборудование:</a:t>
            </a:r>
          </a:p>
          <a:p>
            <a:pPr algn="ctr"/>
            <a:r>
              <a:rPr lang="ru-RU" dirty="0" smtClean="0"/>
              <a:t>ЭКГ, СМАД, ХМ ЭКГ</a:t>
            </a:r>
            <a:endParaRPr lang="ru-RU" dirty="0"/>
          </a:p>
        </p:txBody>
      </p:sp>
      <p:cxnSp>
        <p:nvCxnSpPr>
          <p:cNvPr id="72" name="Прямая со стрелкой 71"/>
          <p:cNvCxnSpPr>
            <a:stCxn id="68" idx="2"/>
          </p:cNvCxnSpPr>
          <p:nvPr/>
        </p:nvCxnSpPr>
        <p:spPr>
          <a:xfrm flipH="1">
            <a:off x="1904930" y="3546652"/>
            <a:ext cx="1158" cy="44182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 стрелкой 72"/>
          <p:cNvCxnSpPr/>
          <p:nvPr/>
        </p:nvCxnSpPr>
        <p:spPr>
          <a:xfrm>
            <a:off x="3613285" y="3554710"/>
            <a:ext cx="0" cy="43376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 стрелкой 73"/>
          <p:cNvCxnSpPr>
            <a:stCxn id="71" idx="3"/>
          </p:cNvCxnSpPr>
          <p:nvPr/>
        </p:nvCxnSpPr>
        <p:spPr>
          <a:xfrm>
            <a:off x="4471149" y="5910855"/>
            <a:ext cx="743492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 стрелкой 74"/>
          <p:cNvCxnSpPr/>
          <p:nvPr/>
        </p:nvCxnSpPr>
        <p:spPr>
          <a:xfrm>
            <a:off x="4471149" y="4529253"/>
            <a:ext cx="743492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 стрелкой 75"/>
          <p:cNvCxnSpPr/>
          <p:nvPr/>
        </p:nvCxnSpPr>
        <p:spPr>
          <a:xfrm flipH="1">
            <a:off x="2811079" y="1799641"/>
            <a:ext cx="1158" cy="44182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Прямоугольник 76"/>
          <p:cNvSpPr/>
          <p:nvPr/>
        </p:nvSpPr>
        <p:spPr>
          <a:xfrm>
            <a:off x="5214641" y="1720161"/>
            <a:ext cx="2294676" cy="108154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Врачи, м</a:t>
            </a:r>
            <a:r>
              <a:rPr lang="en-US" dirty="0" smtClean="0"/>
              <a:t>/c</a:t>
            </a:r>
            <a:r>
              <a:rPr lang="ru-RU" dirty="0" smtClean="0"/>
              <a:t>, фельдшеры</a:t>
            </a:r>
            <a:endParaRPr lang="ru-RU" dirty="0"/>
          </a:p>
        </p:txBody>
      </p:sp>
      <p:cxnSp>
        <p:nvCxnSpPr>
          <p:cNvPr id="78" name="Прямая со стрелкой 77"/>
          <p:cNvCxnSpPr>
            <a:stCxn id="77" idx="2"/>
          </p:cNvCxnSpPr>
          <p:nvPr/>
        </p:nvCxnSpPr>
        <p:spPr>
          <a:xfrm flipH="1">
            <a:off x="6358943" y="2801709"/>
            <a:ext cx="3036" cy="61891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Прямоугольник 78"/>
          <p:cNvSpPr/>
          <p:nvPr/>
        </p:nvSpPr>
        <p:spPr>
          <a:xfrm>
            <a:off x="8354891" y="1700694"/>
            <a:ext cx="2354650" cy="108154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ВМП центры</a:t>
            </a:r>
            <a:endParaRPr lang="ru-RU" dirty="0"/>
          </a:p>
        </p:txBody>
      </p:sp>
      <p:cxnSp>
        <p:nvCxnSpPr>
          <p:cNvPr id="125" name="Прямая со стрелкой 124"/>
          <p:cNvCxnSpPr/>
          <p:nvPr/>
        </p:nvCxnSpPr>
        <p:spPr>
          <a:xfrm flipH="1">
            <a:off x="9467640" y="2791975"/>
            <a:ext cx="3036" cy="61891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Прямая со стрелкой 133"/>
          <p:cNvCxnSpPr/>
          <p:nvPr/>
        </p:nvCxnSpPr>
        <p:spPr>
          <a:xfrm>
            <a:off x="7549790" y="2260935"/>
            <a:ext cx="743492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65894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155680" y="6067742"/>
            <a:ext cx="412433" cy="414974"/>
          </a:xfrm>
          <a:solidFill>
            <a:srgbClr val="13C4A4"/>
          </a:solidFill>
          <a:ln>
            <a:noFill/>
          </a:ln>
          <a:effectLst>
            <a:softEdge rad="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pPr algn="ctr"/>
            <a:fld id="{86BE96FB-4AE9-42A5-8EF4-D73278292961}" type="slidenum">
              <a:rPr lang="ru-RU" smtClean="0">
                <a:solidFill>
                  <a:schemeClr val="bg1"/>
                </a:solidFill>
                <a:latin typeface="LetoSans Bold" panose="02000803000000000000" pitchFamily="50" charset="0"/>
              </a:rPr>
              <a:pPr algn="ctr"/>
              <a:t>6</a:t>
            </a:fld>
            <a:endParaRPr lang="ru-RU" dirty="0">
              <a:solidFill>
                <a:schemeClr val="bg1"/>
              </a:solidFill>
              <a:latin typeface="LetoSans Bold" panose="02000803000000000000" pitchFamily="50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1620" y="252529"/>
            <a:ext cx="7503657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ru-RU" sz="2400" dirty="0">
                <a:solidFill>
                  <a:srgbClr val="13C4A4"/>
                </a:solidFill>
                <a:latin typeface="LetoSans Thin" panose="02000203000000000000" pitchFamily="50" charset="0"/>
              </a:rPr>
              <a:t>«Единый кардиолог </a:t>
            </a:r>
            <a:r>
              <a:rPr lang="ru-RU" sz="2400" dirty="0" smtClean="0">
                <a:solidFill>
                  <a:srgbClr val="13C4A4"/>
                </a:solidFill>
                <a:latin typeface="LetoSans Thin" panose="02000203000000000000" pitchFamily="50" charset="0"/>
              </a:rPr>
              <a:t>Республики </a:t>
            </a:r>
            <a:r>
              <a:rPr lang="ru-RU" sz="2400" dirty="0">
                <a:solidFill>
                  <a:srgbClr val="13C4A4"/>
                </a:solidFill>
                <a:latin typeface="LetoSans Thin" panose="02000203000000000000" pitchFamily="50" charset="0"/>
              </a:rPr>
              <a:t>Татарстан» - </a:t>
            </a:r>
            <a:endParaRPr lang="en-US" sz="2400" dirty="0" smtClean="0">
              <a:solidFill>
                <a:srgbClr val="13C4A4"/>
              </a:solidFill>
              <a:latin typeface="LetoSans Thin" panose="02000203000000000000" pitchFamily="50" charset="0"/>
            </a:endParaRPr>
          </a:p>
          <a:p>
            <a:r>
              <a:rPr lang="ru-RU" sz="2400" dirty="0" smtClean="0">
                <a:solidFill>
                  <a:srgbClr val="13C4A4"/>
                </a:solidFill>
                <a:latin typeface="LetoSans Thin" panose="02000203000000000000" pitchFamily="50" charset="0"/>
              </a:rPr>
              <a:t>Аритмологический </a:t>
            </a:r>
            <a:r>
              <a:rPr lang="ru-RU" sz="2400" dirty="0">
                <a:solidFill>
                  <a:srgbClr val="13C4A4"/>
                </a:solidFill>
                <a:latin typeface="LetoSans Thin" panose="02000203000000000000" pitchFamily="50" charset="0"/>
              </a:rPr>
              <a:t>регистр</a:t>
            </a:r>
            <a:endParaRPr lang="ru-RU" sz="2400" dirty="0">
              <a:solidFill>
                <a:srgbClr val="FF0048"/>
              </a:solidFill>
              <a:latin typeface="LetoSans Thin" panose="02000203000000000000" pitchFamily="50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83248" cy="6858000"/>
          </a:xfrm>
          <a:prstGeom prst="rect">
            <a:avLst/>
          </a:prstGeom>
        </p:spPr>
      </p:pic>
      <p:sp>
        <p:nvSpPr>
          <p:cNvPr id="29" name="Прямоугольник 28"/>
          <p:cNvSpPr/>
          <p:nvPr/>
        </p:nvSpPr>
        <p:spPr>
          <a:xfrm>
            <a:off x="7404135" y="1192406"/>
            <a:ext cx="4872712" cy="5170646"/>
          </a:xfrm>
          <a:prstGeom prst="rect">
            <a:avLst/>
          </a:prstGeom>
        </p:spPr>
        <p:txBody>
          <a:bodyPr wrap="square" tIns="0" bIns="0" anchor="ctr" anchorCtr="0">
            <a:spAutoFit/>
          </a:bodyPr>
          <a:lstStyle/>
          <a:p>
            <a:endParaRPr lang="en-US" sz="16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Внутрижелудочковые</a:t>
            </a:r>
            <a:r>
              <a:rPr lang="ru-RU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блокады 	</a:t>
            </a:r>
          </a:p>
          <a:p>
            <a:endParaRPr lang="ru-RU" sz="16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Фибрилляция </a:t>
            </a: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трепетание </a:t>
            </a:r>
            <a:r>
              <a:rPr lang="ru-RU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предсердий</a:t>
            </a:r>
          </a:p>
          <a:p>
            <a:endParaRPr lang="ru-RU" sz="16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Желудочковые </a:t>
            </a: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нарушения ритма </a:t>
            </a:r>
            <a:r>
              <a:rPr lang="ru-RU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сердца</a:t>
            </a:r>
          </a:p>
          <a:p>
            <a:endParaRPr lang="ru-RU" sz="16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Наджелудочковые</a:t>
            </a:r>
            <a:r>
              <a:rPr lang="ru-RU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нарушения </a:t>
            </a:r>
            <a:endParaRPr lang="en-US" sz="16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ритма сердца                              </a:t>
            </a:r>
          </a:p>
          <a:p>
            <a:endParaRPr lang="ru-RU" sz="16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Брадиаритмии</a:t>
            </a: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АВ блокада, слабость </a:t>
            </a:r>
            <a:endParaRPr lang="en-US" sz="16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синусового </a:t>
            </a: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узла</a:t>
            </a:r>
          </a:p>
          <a:p>
            <a:endParaRPr lang="ru-RU" sz="16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Инфаркт </a:t>
            </a: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миокарда</a:t>
            </a:r>
          </a:p>
          <a:p>
            <a:endParaRPr lang="ru-RU" sz="16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Каналопатии</a:t>
            </a:r>
            <a:endParaRPr lang="ru-RU" sz="1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6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Имплантированные </a:t>
            </a: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устройства</a:t>
            </a:r>
          </a:p>
          <a:p>
            <a:endParaRPr lang="ru-RU" sz="16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Синдром </a:t>
            </a: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Вольфа Паркинсона Уайта</a:t>
            </a:r>
          </a:p>
          <a:p>
            <a:pPr algn="r"/>
            <a:endParaRPr lang="ru-RU" sz="1600" b="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3"/>
          <a:srcRect l="2364" t="10688" r="2000" b="4950"/>
          <a:stretch/>
        </p:blipFill>
        <p:spPr>
          <a:xfrm>
            <a:off x="640596" y="1192406"/>
            <a:ext cx="6196712" cy="3074794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4"/>
          <a:srcRect l="2385" t="11359" r="742" b="4069"/>
          <a:stretch/>
        </p:blipFill>
        <p:spPr>
          <a:xfrm>
            <a:off x="640963" y="3500846"/>
            <a:ext cx="6526045" cy="3204754"/>
          </a:xfrm>
          <a:prstGeom prst="rect">
            <a:avLst/>
          </a:prstGeom>
        </p:spPr>
      </p:pic>
      <p:sp>
        <p:nvSpPr>
          <p:cNvPr id="30" name="Прямоугольник 29"/>
          <p:cNvSpPr/>
          <p:nvPr/>
        </p:nvSpPr>
        <p:spPr>
          <a:xfrm>
            <a:off x="7279178" y="6222829"/>
            <a:ext cx="24318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lacuda"/>
              </a:rPr>
              <a:t> ИТОГО: </a:t>
            </a:r>
            <a:r>
              <a:rPr lang="en-US" sz="2000" b="1" dirty="0" smtClean="0">
                <a:solidFill>
                  <a:srgbClr val="C00000"/>
                </a:solidFill>
                <a:latin typeface="lacuda"/>
              </a:rPr>
              <a:t>&gt; </a:t>
            </a:r>
            <a:r>
              <a:rPr lang="ru-RU" sz="2000" b="1" dirty="0" smtClean="0">
                <a:solidFill>
                  <a:srgbClr val="C00000"/>
                </a:solidFill>
                <a:latin typeface="lacuda"/>
              </a:rPr>
              <a:t>1</a:t>
            </a:r>
            <a:r>
              <a:rPr lang="en-US" sz="2000" b="1" dirty="0" smtClean="0">
                <a:solidFill>
                  <a:srgbClr val="C00000"/>
                </a:solidFill>
                <a:latin typeface="lacuda"/>
              </a:rPr>
              <a:t>50</a:t>
            </a:r>
            <a:r>
              <a:rPr lang="ru-RU" sz="2000" b="1" dirty="0">
                <a:solidFill>
                  <a:srgbClr val="C00000"/>
                </a:solidFill>
                <a:latin typeface="lacuda"/>
              </a:rPr>
              <a:t> </a:t>
            </a:r>
            <a:r>
              <a:rPr lang="en-US" sz="2000" b="1" dirty="0" smtClean="0">
                <a:solidFill>
                  <a:srgbClr val="C00000"/>
                </a:solidFill>
                <a:latin typeface="lacuda"/>
              </a:rPr>
              <a:t>000</a:t>
            </a:r>
            <a:endParaRPr lang="ru-RU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10582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155680" y="6067742"/>
            <a:ext cx="412433" cy="414974"/>
          </a:xfrm>
          <a:solidFill>
            <a:srgbClr val="13C4A4"/>
          </a:solidFill>
          <a:ln>
            <a:noFill/>
          </a:ln>
          <a:effectLst>
            <a:softEdge rad="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pPr algn="ctr"/>
            <a:fld id="{86BE96FB-4AE9-42A5-8EF4-D73278292961}" type="slidenum">
              <a:rPr lang="ru-RU" smtClean="0">
                <a:solidFill>
                  <a:schemeClr val="bg1"/>
                </a:solidFill>
                <a:latin typeface="LetoSans Bold" panose="02000803000000000000" pitchFamily="50" charset="0"/>
              </a:rPr>
              <a:pPr algn="ctr"/>
              <a:t>7</a:t>
            </a:fld>
            <a:endParaRPr lang="ru-RU" dirty="0">
              <a:solidFill>
                <a:schemeClr val="bg1"/>
              </a:solidFill>
              <a:latin typeface="LetoSans Bold" panose="02000803000000000000" pitchFamily="50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7796" y="149274"/>
            <a:ext cx="7322517" cy="110799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ru-RU" sz="2400" dirty="0">
                <a:solidFill>
                  <a:srgbClr val="13C4A4"/>
                </a:solidFill>
                <a:latin typeface="LetoSans Thin" panose="02000203000000000000" pitchFamily="50" charset="0"/>
              </a:rPr>
              <a:t>Формирование и регистрация </a:t>
            </a:r>
            <a:r>
              <a:rPr lang="ru-RU" sz="2400" dirty="0" smtClean="0">
                <a:solidFill>
                  <a:srgbClr val="13C4A4"/>
                </a:solidFill>
                <a:latin typeface="LetoSans Thin" panose="02000203000000000000" pitchFamily="50" charset="0"/>
              </a:rPr>
              <a:t>в </a:t>
            </a:r>
            <a:r>
              <a:rPr lang="ru-RU" sz="2400" dirty="0">
                <a:solidFill>
                  <a:srgbClr val="13C4A4"/>
                </a:solidFill>
                <a:latin typeface="LetoSans Thin" panose="02000203000000000000" pitchFamily="50" charset="0"/>
              </a:rPr>
              <a:t>РЭМД </a:t>
            </a:r>
            <a:endParaRPr lang="en-US" sz="2400" dirty="0" smtClean="0">
              <a:solidFill>
                <a:srgbClr val="13C4A4"/>
              </a:solidFill>
              <a:latin typeface="LetoSans Thin" panose="02000203000000000000" pitchFamily="50" charset="0"/>
            </a:endParaRPr>
          </a:p>
          <a:p>
            <a:r>
              <a:rPr lang="ru-RU" sz="2400" dirty="0" smtClean="0">
                <a:solidFill>
                  <a:srgbClr val="13C4A4"/>
                </a:solidFill>
                <a:latin typeface="LetoSans Thin" panose="02000203000000000000" pitchFamily="50" charset="0"/>
              </a:rPr>
              <a:t>документов</a:t>
            </a:r>
            <a:r>
              <a:rPr lang="ru-RU" sz="2400" dirty="0">
                <a:solidFill>
                  <a:srgbClr val="13C4A4"/>
                </a:solidFill>
                <a:latin typeface="LetoSans Thin" panose="02000203000000000000" pitchFamily="50" charset="0"/>
              </a:rPr>
              <a:t>, для предоставления </a:t>
            </a:r>
            <a:r>
              <a:rPr lang="ru-RU" sz="2400" dirty="0" smtClean="0">
                <a:solidFill>
                  <a:srgbClr val="13C4A4"/>
                </a:solidFill>
                <a:latin typeface="LetoSans Thin" panose="02000203000000000000" pitchFamily="50" charset="0"/>
              </a:rPr>
              <a:t>пациентам</a:t>
            </a:r>
            <a:endParaRPr lang="en-US" sz="2400" dirty="0" smtClean="0">
              <a:solidFill>
                <a:srgbClr val="13C4A4"/>
              </a:solidFill>
              <a:latin typeface="LetoSans Thin" panose="02000203000000000000" pitchFamily="50" charset="0"/>
            </a:endParaRPr>
          </a:p>
          <a:p>
            <a:r>
              <a:rPr lang="ru-RU" sz="2400" dirty="0" smtClean="0">
                <a:solidFill>
                  <a:srgbClr val="13C4A4"/>
                </a:solidFill>
                <a:latin typeface="LetoSans Thin" panose="02000203000000000000" pitchFamily="50" charset="0"/>
              </a:rPr>
              <a:t>на </a:t>
            </a:r>
            <a:r>
              <a:rPr lang="ru-RU" sz="2400" dirty="0">
                <a:solidFill>
                  <a:srgbClr val="13C4A4"/>
                </a:solidFill>
                <a:latin typeface="LetoSans Thin" panose="02000203000000000000" pitchFamily="50" charset="0"/>
              </a:rPr>
              <a:t>портале ЕПГУ.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83248" cy="685800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777796" y="5570694"/>
            <a:ext cx="583792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PDF</a:t>
            </a:r>
            <a:r>
              <a:rPr lang="ru-RU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-отчет</a:t>
            </a:r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, подписанный квалифицированной ЭЦП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8317095" y="5979779"/>
            <a:ext cx="150714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Визуализация </a:t>
            </a:r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СЭМД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253" y="1420134"/>
            <a:ext cx="6052335" cy="40604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4892" y="1678849"/>
            <a:ext cx="5288650" cy="4300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5289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155680" y="6067742"/>
            <a:ext cx="412433" cy="414974"/>
          </a:xfrm>
          <a:solidFill>
            <a:srgbClr val="13C4A4"/>
          </a:solidFill>
          <a:ln>
            <a:noFill/>
          </a:ln>
          <a:effectLst>
            <a:softEdge rad="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pPr algn="ctr"/>
            <a:fld id="{86BE96FB-4AE9-42A5-8EF4-D73278292961}" type="slidenum">
              <a:rPr lang="ru-RU" smtClean="0">
                <a:solidFill>
                  <a:schemeClr val="bg1"/>
                </a:solidFill>
                <a:latin typeface="LetoSans Bold" panose="02000803000000000000" pitchFamily="50" charset="0"/>
              </a:rPr>
              <a:pPr algn="ctr"/>
              <a:t>8</a:t>
            </a:fld>
            <a:endParaRPr lang="ru-RU" dirty="0">
              <a:solidFill>
                <a:schemeClr val="bg1"/>
              </a:solidFill>
              <a:latin typeface="LetoSans Bold" panose="02000803000000000000" pitchFamily="50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14053" y="272303"/>
            <a:ext cx="4605428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ru-RU" sz="2400" dirty="0">
                <a:solidFill>
                  <a:srgbClr val="13C4A4"/>
                </a:solidFill>
                <a:latin typeface="LetoSans Thin" panose="02000203000000000000" pitchFamily="50" charset="0"/>
              </a:rPr>
              <a:t>Первичная доврачебная </a:t>
            </a:r>
            <a:endParaRPr lang="en-US" sz="2400" dirty="0" smtClean="0">
              <a:solidFill>
                <a:srgbClr val="13C4A4"/>
              </a:solidFill>
              <a:latin typeface="LetoSans Thin" panose="02000203000000000000" pitchFamily="50" charset="0"/>
            </a:endParaRPr>
          </a:p>
          <a:p>
            <a:r>
              <a:rPr lang="ru-RU" sz="2400" dirty="0" smtClean="0">
                <a:solidFill>
                  <a:srgbClr val="13C4A4"/>
                </a:solidFill>
                <a:latin typeface="LetoSans Thin" panose="02000203000000000000" pitchFamily="50" charset="0"/>
              </a:rPr>
              <a:t>медико-санитарная </a:t>
            </a:r>
            <a:r>
              <a:rPr lang="ru-RU" sz="2400" dirty="0">
                <a:solidFill>
                  <a:srgbClr val="13C4A4"/>
                </a:solidFill>
                <a:latin typeface="LetoSans Thin" panose="02000203000000000000" pitchFamily="50" charset="0"/>
              </a:rPr>
              <a:t>помощь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83248" cy="6858000"/>
          </a:xfrm>
          <a:prstGeom prst="rect">
            <a:avLst/>
          </a:prstGeom>
        </p:spPr>
      </p:pic>
      <p:sp>
        <p:nvSpPr>
          <p:cNvPr id="15" name="Скругленный прямоугольник 14"/>
          <p:cNvSpPr/>
          <p:nvPr/>
        </p:nvSpPr>
        <p:spPr>
          <a:xfrm>
            <a:off x="7733722" y="1342078"/>
            <a:ext cx="4310232" cy="3618286"/>
          </a:xfrm>
          <a:prstGeom prst="roundRect">
            <a:avLst/>
          </a:prstGeom>
          <a:noFill/>
          <a:ln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6" name="Прямая со стрелкой 15"/>
          <p:cNvCxnSpPr/>
          <p:nvPr/>
        </p:nvCxnSpPr>
        <p:spPr>
          <a:xfrm>
            <a:off x="2506540" y="2177396"/>
            <a:ext cx="3662362" cy="2540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Группа 31"/>
          <p:cNvGrpSpPr>
            <a:grpSpLocks/>
          </p:cNvGrpSpPr>
          <p:nvPr/>
        </p:nvGrpSpPr>
        <p:grpSpPr bwMode="auto">
          <a:xfrm>
            <a:off x="3329250" y="1884508"/>
            <a:ext cx="2159000" cy="611176"/>
            <a:chOff x="4453374" y="3548563"/>
            <a:chExt cx="2160038" cy="744533"/>
          </a:xfrm>
        </p:grpSpPr>
        <p:sp>
          <p:nvSpPr>
            <p:cNvPr id="18" name="Скругленный прямоугольник 17"/>
            <p:cNvSpPr/>
            <p:nvPr/>
          </p:nvSpPr>
          <p:spPr>
            <a:xfrm>
              <a:off x="4453374" y="3548563"/>
              <a:ext cx="2160038" cy="744533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TextBox 13"/>
            <p:cNvSpPr txBox="1">
              <a:spLocks noChangeArrowheads="1"/>
            </p:cNvSpPr>
            <p:nvPr/>
          </p:nvSpPr>
          <p:spPr bwMode="auto">
            <a:xfrm>
              <a:off x="4681589" y="3595687"/>
              <a:ext cx="1822978" cy="637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ru-RU" altLang="ru-RU" sz="1400" b="1"/>
                <a:t>Телемедицинская </a:t>
              </a:r>
            </a:p>
            <a:p>
              <a:pPr algn="ctr"/>
              <a:r>
                <a:rPr lang="ru-RU" altLang="ru-RU" sz="1400" b="1"/>
                <a:t>консультация</a:t>
              </a:r>
            </a:p>
          </p:txBody>
        </p:sp>
      </p:grpSp>
      <p:sp>
        <p:nvSpPr>
          <p:cNvPr id="21" name="TextBox 14"/>
          <p:cNvSpPr txBox="1">
            <a:spLocks noChangeArrowheads="1"/>
          </p:cNvSpPr>
          <p:nvPr/>
        </p:nvSpPr>
        <p:spPr bwMode="auto">
          <a:xfrm>
            <a:off x="1053336" y="2484572"/>
            <a:ext cx="65087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600" b="1"/>
              <a:t>ФАП</a:t>
            </a:r>
          </a:p>
        </p:txBody>
      </p:sp>
      <p:graphicFrame>
        <p:nvGraphicFramePr>
          <p:cNvPr id="22" name="Таблица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0999660"/>
              </p:ext>
            </p:extLst>
          </p:nvPr>
        </p:nvGraphicFramePr>
        <p:xfrm>
          <a:off x="676457" y="2898163"/>
          <a:ext cx="3104463" cy="2851623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49414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61032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528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</a:t>
                      </a:r>
                      <a:endParaRPr lang="ru-RU" sz="900" b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087" marR="590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Тонометр </a:t>
                      </a:r>
                      <a:endParaRPr lang="ru-RU" sz="900" b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087" marR="59087" marT="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176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087" marR="590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Аппарат внутриглазного давления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087" marR="59087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817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087" marR="59087" marT="0" marB="0" anchor="ctr">
                    <a:solidFill>
                      <a:srgbClr val="13C4A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bg1"/>
                          </a:solidFill>
                          <a:effectLst/>
                        </a:rPr>
                        <a:t>ЭКГ </a:t>
                      </a:r>
                      <a:r>
                        <a:rPr lang="ru-RU" sz="1600" b="1" dirty="0">
                          <a:solidFill>
                            <a:schemeClr val="bg1"/>
                          </a:solidFill>
                          <a:effectLst/>
                        </a:rPr>
                        <a:t>12-канальный 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087" marR="59087" marT="0" marB="0" anchor="ctr">
                    <a:solidFill>
                      <a:srgbClr val="13C4A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637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4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087" marR="590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Анализатор мочи 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087" marR="59087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843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5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087" marR="590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Анализатор  (Глюкоза, </a:t>
                      </a:r>
                      <a:r>
                        <a:rPr lang="ru-RU" sz="1200" dirty="0" err="1">
                          <a:effectLst/>
                        </a:rPr>
                        <a:t>холестерин,гемоглобин</a:t>
                      </a:r>
                      <a:r>
                        <a:rPr lang="ru-RU" sz="1200" dirty="0">
                          <a:effectLst/>
                        </a:rPr>
                        <a:t>)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087" marR="59087" marT="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948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6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087" marR="590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</a:rPr>
                        <a:t>Пульсоксиметр</a:t>
                      </a:r>
                      <a:r>
                        <a:rPr lang="ru-RU" sz="1200" dirty="0">
                          <a:effectLst/>
                        </a:rPr>
                        <a:t> 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087" marR="59087" marT="0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811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7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087" marR="590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Спирометр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087" marR="59087" marT="0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75217">
                <a:tc>
                  <a:txBody>
                    <a:bodyPr/>
                    <a:lstStyle/>
                    <a:p>
                      <a:endParaRPr lang="ru-RU" sz="900" dirty="0">
                        <a:effectLst/>
                        <a:latin typeface="Calibri"/>
                      </a:endParaRPr>
                    </a:p>
                  </a:txBody>
                  <a:tcPr marL="59087" marR="5908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Другое оборудование</a:t>
                      </a:r>
                      <a:endParaRPr lang="ru-RU" sz="12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087" marR="59087" marT="0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23" name="Рисунок 22"/>
          <p:cNvPicPr>
            <a:picLocks noChangeAspect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/>
          </a:blip>
          <a:stretch>
            <a:fillRect/>
          </a:stretch>
        </p:blipFill>
        <p:spPr>
          <a:xfrm>
            <a:off x="6236013" y="1732228"/>
            <a:ext cx="1199234" cy="1309126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/>
          </a:blip>
          <a:stretch>
            <a:fillRect/>
          </a:stretch>
        </p:blipFill>
        <p:spPr>
          <a:xfrm>
            <a:off x="814053" y="1400817"/>
            <a:ext cx="1780934" cy="1334596"/>
          </a:xfrm>
          <a:prstGeom prst="rect">
            <a:avLst/>
          </a:prstGeom>
        </p:spPr>
      </p:pic>
      <p:cxnSp>
        <p:nvCxnSpPr>
          <p:cNvPr id="25" name="Прямая со стрелкой 24"/>
          <p:cNvCxnSpPr/>
          <p:nvPr/>
        </p:nvCxnSpPr>
        <p:spPr>
          <a:xfrm>
            <a:off x="3831020" y="3653184"/>
            <a:ext cx="286385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flipH="1">
            <a:off x="3860337" y="4197531"/>
            <a:ext cx="2662383" cy="238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Прямоугольник 26"/>
          <p:cNvSpPr/>
          <p:nvPr/>
        </p:nvSpPr>
        <p:spPr>
          <a:xfrm>
            <a:off x="4506352" y="3275384"/>
            <a:ext cx="1535112" cy="54451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Исследование ЭКГ</a:t>
            </a:r>
          </a:p>
        </p:txBody>
      </p:sp>
      <p:grpSp>
        <p:nvGrpSpPr>
          <p:cNvPr id="28" name="Группа 18"/>
          <p:cNvGrpSpPr>
            <a:grpSpLocks/>
          </p:cNvGrpSpPr>
          <p:nvPr/>
        </p:nvGrpSpPr>
        <p:grpSpPr bwMode="auto">
          <a:xfrm>
            <a:off x="4506351" y="3964359"/>
            <a:ext cx="1619250" cy="1244600"/>
            <a:chOff x="5342805" y="2432374"/>
            <a:chExt cx="1619475" cy="1245338"/>
          </a:xfrm>
        </p:grpSpPr>
        <p:sp>
          <p:nvSpPr>
            <p:cNvPr id="29" name="Загнутый угол 28"/>
            <p:cNvSpPr/>
            <p:nvPr/>
          </p:nvSpPr>
          <p:spPr>
            <a:xfrm>
              <a:off x="5342805" y="2432374"/>
              <a:ext cx="1535326" cy="829166"/>
            </a:xfrm>
            <a:prstGeom prst="foldedCorner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0" name="Рисунок 29"/>
            <p:cNvPicPr>
              <a:picLocks noChangeAspect="1"/>
            </p:cNvPicPr>
            <p:nvPr/>
          </p:nvPicPr>
          <p:blipFill>
            <a:blip r:embed="rId5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  <a:extLst/>
            </a:blip>
            <a:stretch>
              <a:fillRect/>
            </a:stretch>
          </p:blipFill>
          <p:spPr>
            <a:xfrm>
              <a:off x="6394348" y="3101648"/>
              <a:ext cx="413027" cy="576064"/>
            </a:xfrm>
            <a:prstGeom prst="rect">
              <a:avLst/>
            </a:prstGeom>
          </p:spPr>
        </p:pic>
        <p:sp>
          <p:nvSpPr>
            <p:cNvPr id="31" name="TextBox 20"/>
            <p:cNvSpPr txBox="1">
              <a:spLocks noChangeArrowheads="1"/>
            </p:cNvSpPr>
            <p:nvPr/>
          </p:nvSpPr>
          <p:spPr bwMode="auto">
            <a:xfrm>
              <a:off x="5342805" y="2442263"/>
              <a:ext cx="1619475" cy="6467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ru-RU" altLang="ru-RU" sz="1200" b="1"/>
                <a:t>1. Врачебное заключение ЭКГ.</a:t>
              </a:r>
            </a:p>
            <a:p>
              <a:r>
                <a:rPr lang="ru-RU" altLang="ru-RU" sz="1200" b="1"/>
                <a:t>2. Рекомендации</a:t>
              </a:r>
            </a:p>
          </p:txBody>
        </p:sp>
      </p:grpSp>
      <p:pic>
        <p:nvPicPr>
          <p:cNvPr id="32" name="Рисунок 31"/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178012" y="5104728"/>
            <a:ext cx="880282" cy="880282"/>
          </a:xfrm>
          <a:prstGeom prst="rect">
            <a:avLst/>
          </a:prstGeom>
        </p:spPr>
      </p:pic>
      <p:sp>
        <p:nvSpPr>
          <p:cNvPr id="33" name="TextBox 84"/>
          <p:cNvSpPr txBox="1">
            <a:spLocks noChangeArrowheads="1"/>
          </p:cNvSpPr>
          <p:nvPr/>
        </p:nvSpPr>
        <p:spPr bwMode="auto">
          <a:xfrm>
            <a:off x="8428536" y="5995190"/>
            <a:ext cx="2466573" cy="677108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1200" b="1" dirty="0"/>
              <a:t>МО - </a:t>
            </a:r>
            <a:r>
              <a:rPr lang="en-US" altLang="ru-RU" sz="1400" b="1" dirty="0"/>
              <a:t>II </a:t>
            </a:r>
            <a:r>
              <a:rPr lang="ru-RU" altLang="ru-RU" sz="1400" b="1" dirty="0"/>
              <a:t>уровня:</a:t>
            </a:r>
          </a:p>
          <a:p>
            <a:pPr algn="ctr"/>
            <a:r>
              <a:rPr lang="ru-RU" altLang="ru-RU" sz="1200" b="1" dirty="0"/>
              <a:t>Кардиологические  кабинеты,</a:t>
            </a:r>
          </a:p>
          <a:p>
            <a:pPr algn="ctr"/>
            <a:r>
              <a:rPr lang="ru-RU" altLang="ru-RU" sz="1200" b="1" dirty="0"/>
              <a:t>Межмуниципальные центры</a:t>
            </a:r>
            <a:r>
              <a:rPr lang="ru-RU" altLang="ru-RU" sz="1200" b="1" dirty="0" smtClean="0"/>
              <a:t>,</a:t>
            </a:r>
            <a:endParaRPr lang="ru-RU" altLang="ru-RU" sz="1200" b="1" dirty="0"/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7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656694" y="3729839"/>
            <a:ext cx="672578" cy="672578"/>
          </a:xfrm>
          <a:prstGeom prst="rect">
            <a:avLst/>
          </a:prstGeom>
        </p:spPr>
      </p:pic>
      <p:sp>
        <p:nvSpPr>
          <p:cNvPr id="35" name="TextBox 13"/>
          <p:cNvSpPr txBox="1">
            <a:spLocks noChangeArrowheads="1"/>
          </p:cNvSpPr>
          <p:nvPr/>
        </p:nvSpPr>
        <p:spPr bwMode="auto">
          <a:xfrm>
            <a:off x="6163684" y="4519297"/>
            <a:ext cx="1570038" cy="430887"/>
          </a:xfrm>
          <a:prstGeom prst="rect">
            <a:avLst/>
          </a:prstGeom>
          <a:solidFill>
            <a:schemeClr val="bg1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1100" b="1" dirty="0"/>
              <a:t>МО- </a:t>
            </a:r>
            <a:r>
              <a:rPr lang="en-US" altLang="ru-RU" sz="1100" b="1" dirty="0"/>
              <a:t>I </a:t>
            </a:r>
            <a:r>
              <a:rPr lang="ru-RU" altLang="ru-RU" sz="1100" b="1" dirty="0"/>
              <a:t>уровня</a:t>
            </a:r>
          </a:p>
          <a:p>
            <a:pPr algn="ctr"/>
            <a:r>
              <a:rPr lang="ru-RU" altLang="ru-RU" sz="1100" b="1" dirty="0"/>
              <a:t>ЦРБ, Поликлиники</a:t>
            </a:r>
          </a:p>
        </p:txBody>
      </p:sp>
      <p:cxnSp>
        <p:nvCxnSpPr>
          <p:cNvPr id="36" name="Прямая со стрелкой 35"/>
          <p:cNvCxnSpPr/>
          <p:nvPr/>
        </p:nvCxnSpPr>
        <p:spPr>
          <a:xfrm flipH="1" flipV="1">
            <a:off x="6984275" y="3121130"/>
            <a:ext cx="8708" cy="5289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>
            <a:stCxn id="35" idx="2"/>
            <a:endCxn id="39" idx="0"/>
          </p:cNvCxnSpPr>
          <p:nvPr/>
        </p:nvCxnSpPr>
        <p:spPr>
          <a:xfrm>
            <a:off x="6948703" y="4950184"/>
            <a:ext cx="1300" cy="50480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Группа 18"/>
          <p:cNvGrpSpPr>
            <a:grpSpLocks/>
          </p:cNvGrpSpPr>
          <p:nvPr/>
        </p:nvGrpSpPr>
        <p:grpSpPr bwMode="auto">
          <a:xfrm>
            <a:off x="6160222" y="5454989"/>
            <a:ext cx="1619250" cy="973137"/>
            <a:chOff x="5312218" y="2432374"/>
            <a:chExt cx="1619475" cy="974066"/>
          </a:xfrm>
        </p:grpSpPr>
        <p:sp>
          <p:nvSpPr>
            <p:cNvPr id="39" name="Загнутый угол 38"/>
            <p:cNvSpPr/>
            <p:nvPr/>
          </p:nvSpPr>
          <p:spPr>
            <a:xfrm>
              <a:off x="5334446" y="2432374"/>
              <a:ext cx="1535325" cy="559333"/>
            </a:xfrm>
            <a:prstGeom prst="foldedCorner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0" name="Рисунок 39"/>
            <p:cNvPicPr>
              <a:picLocks noChangeAspect="1"/>
            </p:cNvPicPr>
            <p:nvPr/>
          </p:nvPicPr>
          <p:blipFill>
            <a:blip r:embed="rId5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  <a:extLst/>
            </a:blip>
            <a:stretch>
              <a:fillRect/>
            </a:stretch>
          </p:blipFill>
          <p:spPr>
            <a:xfrm>
              <a:off x="6418609" y="2830376"/>
              <a:ext cx="413027" cy="576064"/>
            </a:xfrm>
            <a:prstGeom prst="rect">
              <a:avLst/>
            </a:prstGeom>
          </p:spPr>
        </p:pic>
        <p:sp>
          <p:nvSpPr>
            <p:cNvPr id="41" name="TextBox 20"/>
            <p:cNvSpPr txBox="1">
              <a:spLocks noChangeArrowheads="1"/>
            </p:cNvSpPr>
            <p:nvPr/>
          </p:nvSpPr>
          <p:spPr bwMode="auto">
            <a:xfrm>
              <a:off x="5312218" y="2555938"/>
              <a:ext cx="1619475" cy="277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ru-RU" altLang="ru-RU" sz="1200" b="1"/>
                <a:t>«Второе» мнение</a:t>
              </a:r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583248" y="5732267"/>
            <a:ext cx="356678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Стандарт оснащения фельдшерско-акушерского 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пункта.</a:t>
            </a:r>
          </a:p>
          <a:p>
            <a:pPr algn="just"/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Приказ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Минздравсоцразвития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России от 15.05.2012 N 543н (ред. от 21.02.2020) "Об утверждении Положения об организации оказания первичной медико-санитарной помощи взрослому населению"</a:t>
            </a:r>
          </a:p>
        </p:txBody>
      </p:sp>
      <p:cxnSp>
        <p:nvCxnSpPr>
          <p:cNvPr id="43" name="Прямая со стрелкой 42"/>
          <p:cNvCxnSpPr/>
          <p:nvPr/>
        </p:nvCxnSpPr>
        <p:spPr>
          <a:xfrm>
            <a:off x="7933509" y="5732267"/>
            <a:ext cx="975360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8643364" y="1450312"/>
            <a:ext cx="23968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«ЦИФРОВОЙ ФАП»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976089" y="1884508"/>
            <a:ext cx="3807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2019-2020 год - 31 ФАП (ПИЛОТ)</a:t>
            </a:r>
            <a:endParaRPr lang="ru-RU" dirty="0"/>
          </a:p>
        </p:txBody>
      </p:sp>
      <p:sp>
        <p:nvSpPr>
          <p:cNvPr id="46" name="TextBox 45"/>
          <p:cNvSpPr txBox="1"/>
          <p:nvPr/>
        </p:nvSpPr>
        <p:spPr>
          <a:xfrm>
            <a:off x="8498326" y="4411629"/>
            <a:ext cx="22105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2021 год   +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ru-RU" b="1" dirty="0" smtClean="0">
                <a:solidFill>
                  <a:srgbClr val="C00000"/>
                </a:solidFill>
              </a:rPr>
              <a:t>314 ФАП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7918038" y="2401057"/>
            <a:ext cx="384752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Население: 14 413 человек</a:t>
            </a:r>
          </a:p>
          <a:p>
            <a:endParaRPr lang="ru-RU" dirty="0" smtClean="0"/>
          </a:p>
          <a:p>
            <a:r>
              <a:rPr lang="ru-RU" dirty="0" smtClean="0"/>
              <a:t>Посещений ФАП: 31 830 случаев</a:t>
            </a:r>
          </a:p>
          <a:p>
            <a:r>
              <a:rPr lang="ru-RU" dirty="0" smtClean="0"/>
              <a:t>Исследования ЭКГ – 2856 (19,8%)</a:t>
            </a:r>
          </a:p>
          <a:p>
            <a:r>
              <a:rPr lang="ru-RU" dirty="0" smtClean="0"/>
              <a:t>Телемедицинских </a:t>
            </a:r>
          </a:p>
          <a:p>
            <a:r>
              <a:rPr lang="ru-RU" dirty="0" smtClean="0"/>
              <a:t>консультаций ФАП-ЦРБ - 410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08172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155680" y="6067742"/>
            <a:ext cx="412433" cy="414974"/>
          </a:xfrm>
          <a:solidFill>
            <a:srgbClr val="13C4A4"/>
          </a:solidFill>
          <a:ln>
            <a:noFill/>
          </a:ln>
          <a:effectLst>
            <a:softEdge rad="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pPr algn="ctr"/>
            <a:fld id="{86BE96FB-4AE9-42A5-8EF4-D73278292961}" type="slidenum">
              <a:rPr lang="ru-RU" smtClean="0">
                <a:solidFill>
                  <a:schemeClr val="bg1"/>
                </a:solidFill>
                <a:latin typeface="LetoSans Bold" panose="02000803000000000000" pitchFamily="50" charset="0"/>
              </a:rPr>
              <a:pPr algn="ctr"/>
              <a:t>9</a:t>
            </a:fld>
            <a:endParaRPr lang="ru-RU" dirty="0">
              <a:solidFill>
                <a:schemeClr val="bg1"/>
              </a:solidFill>
              <a:latin typeface="LetoSans Bold" panose="02000803000000000000" pitchFamily="50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2266" y="628647"/>
            <a:ext cx="7181453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ru-RU" sz="2400" dirty="0">
                <a:solidFill>
                  <a:srgbClr val="13C4A4"/>
                </a:solidFill>
                <a:latin typeface="LetoSans Thin" panose="02000203000000000000" pitchFamily="50" charset="0"/>
              </a:rPr>
              <a:t>«Единый кардиолог Республики Татарстан»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83248" cy="6858000"/>
          </a:xfrm>
          <a:prstGeom prst="rect">
            <a:avLst/>
          </a:prstGeom>
        </p:spPr>
      </p:pic>
      <p:sp>
        <p:nvSpPr>
          <p:cNvPr id="48" name="Rectangle 22">
            <a:extLst>
              <a:ext uri="{FF2B5EF4-FFF2-40B4-BE49-F238E27FC236}">
                <a16:creationId xmlns="" xmlns:a16="http://schemas.microsoft.com/office/drawing/2014/main" id="{06674901-5E9B-BC4B-ACA1-F0ECA567F9B6}"/>
              </a:ext>
            </a:extLst>
          </p:cNvPr>
          <p:cNvSpPr/>
          <p:nvPr/>
        </p:nvSpPr>
        <p:spPr>
          <a:xfrm>
            <a:off x="512657" y="2494742"/>
            <a:ext cx="11193963" cy="2701185"/>
          </a:xfrm>
          <a:prstGeom prst="rect">
            <a:avLst/>
          </a:prstGeom>
          <a:noFill/>
          <a:ln>
            <a:solidFill>
              <a:srgbClr val="5BB5F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Овал 48"/>
          <p:cNvSpPr/>
          <p:nvPr/>
        </p:nvSpPr>
        <p:spPr>
          <a:xfrm>
            <a:off x="7002725" y="3469966"/>
            <a:ext cx="733328" cy="733328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88900" dist="25400" dir="5400000" algn="ctr" rotWithShape="0">
              <a:srgbClr val="000000">
                <a:alpha val="16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Овал 49"/>
          <p:cNvSpPr/>
          <p:nvPr/>
        </p:nvSpPr>
        <p:spPr>
          <a:xfrm>
            <a:off x="8165459" y="3469966"/>
            <a:ext cx="733328" cy="733328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88900" dist="25400" dir="5400000" algn="ctr" rotWithShape="0">
              <a:srgbClr val="000000">
                <a:alpha val="16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Овал 50"/>
          <p:cNvSpPr/>
          <p:nvPr/>
        </p:nvSpPr>
        <p:spPr>
          <a:xfrm>
            <a:off x="9237250" y="3469966"/>
            <a:ext cx="733328" cy="733328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88900" dist="25400" dir="5400000" algn="ctr" rotWithShape="0">
              <a:srgbClr val="000000">
                <a:alpha val="16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7089065" y="3634018"/>
            <a:ext cx="588624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100" dirty="0" smtClean="0">
                <a:solidFill>
                  <a:schemeClr val="bg1"/>
                </a:solidFill>
                <a:latin typeface="Times New Roman" panose="02020603050405020304" pitchFamily="18" charset="0"/>
                <a:ea typeface="Anglecia Pro Display" charset="0"/>
                <a:cs typeface="Times New Roman" panose="02020603050405020304" pitchFamily="18" charset="0"/>
              </a:rPr>
              <a:t>314</a:t>
            </a:r>
            <a:endParaRPr lang="is-IS" sz="2100" dirty="0">
              <a:solidFill>
                <a:schemeClr val="bg1"/>
              </a:solidFill>
              <a:latin typeface="Times New Roman" panose="02020603050405020304" pitchFamily="18" charset="0"/>
              <a:ea typeface="Anglecia Pro Display" charset="0"/>
              <a:cs typeface="Times New Roman" panose="02020603050405020304" pitchFamily="18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8231308" y="3634018"/>
            <a:ext cx="65594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100" dirty="0" smtClean="0">
                <a:solidFill>
                  <a:schemeClr val="bg1"/>
                </a:solidFill>
                <a:latin typeface="Times New Roman" panose="02020603050405020304" pitchFamily="18" charset="0"/>
                <a:ea typeface="Anglecia Pro Display" charset="0"/>
                <a:cs typeface="Times New Roman" panose="02020603050405020304" pitchFamily="18" charset="0"/>
              </a:rPr>
              <a:t>16</a:t>
            </a:r>
            <a:r>
              <a:rPr lang="en-US" sz="2100" dirty="0" smtClean="0">
                <a:solidFill>
                  <a:schemeClr val="bg1"/>
                </a:solidFill>
                <a:latin typeface="Times New Roman" panose="02020603050405020304" pitchFamily="18" charset="0"/>
                <a:ea typeface="Anglecia Pro Display" charset="0"/>
                <a:cs typeface="Times New Roman" panose="02020603050405020304" pitchFamily="18" charset="0"/>
              </a:rPr>
              <a:t>4</a:t>
            </a:r>
            <a:r>
              <a:rPr lang="is-IS" sz="2100" dirty="0" smtClean="0">
                <a:solidFill>
                  <a:schemeClr val="bg1"/>
                </a:solidFill>
                <a:latin typeface="Times New Roman" panose="02020603050405020304" pitchFamily="18" charset="0"/>
                <a:ea typeface="Anglecia Pro Display" charset="0"/>
                <a:cs typeface="Times New Roman" panose="02020603050405020304" pitchFamily="18" charset="0"/>
              </a:rPr>
              <a:t> </a:t>
            </a:r>
            <a:endParaRPr lang="is-IS" sz="2100" dirty="0">
              <a:solidFill>
                <a:schemeClr val="bg1"/>
              </a:solidFill>
              <a:latin typeface="Times New Roman" panose="02020603050405020304" pitchFamily="18" charset="0"/>
              <a:ea typeface="Anglecia Pro Display" charset="0"/>
              <a:cs typeface="Times New Roman" panose="02020603050405020304" pitchFamily="18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9362403" y="3634018"/>
            <a:ext cx="521297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100" dirty="0" smtClean="0">
                <a:solidFill>
                  <a:schemeClr val="bg1"/>
                </a:solidFill>
                <a:latin typeface="Times New Roman" panose="02020603050405020304" pitchFamily="18" charset="0"/>
                <a:ea typeface="Anglecia Pro Display" charset="0"/>
                <a:cs typeface="Times New Roman" panose="02020603050405020304" pitchFamily="18" charset="0"/>
              </a:rPr>
              <a:t>7</a:t>
            </a:r>
            <a:r>
              <a:rPr lang="en-US" sz="2100" dirty="0" smtClean="0">
                <a:solidFill>
                  <a:schemeClr val="bg1"/>
                </a:solidFill>
                <a:latin typeface="Times New Roman" panose="02020603050405020304" pitchFamily="18" charset="0"/>
                <a:ea typeface="Anglecia Pro Display" charset="0"/>
                <a:cs typeface="Times New Roman" panose="02020603050405020304" pitchFamily="18" charset="0"/>
              </a:rPr>
              <a:t>8</a:t>
            </a:r>
            <a:r>
              <a:rPr lang="is-IS" sz="2100" dirty="0" smtClean="0">
                <a:solidFill>
                  <a:schemeClr val="bg1"/>
                </a:solidFill>
                <a:latin typeface="Times New Roman" panose="02020603050405020304" pitchFamily="18" charset="0"/>
                <a:ea typeface="Anglecia Pro Display" charset="0"/>
                <a:cs typeface="Times New Roman" panose="02020603050405020304" pitchFamily="18" charset="0"/>
              </a:rPr>
              <a:t> </a:t>
            </a:r>
            <a:endParaRPr lang="is-IS" sz="2100" dirty="0">
              <a:solidFill>
                <a:schemeClr val="bg1"/>
              </a:solidFill>
              <a:latin typeface="Times New Roman" panose="02020603050405020304" pitchFamily="18" charset="0"/>
              <a:ea typeface="Anglecia Pro Display" charset="0"/>
              <a:cs typeface="Times New Roman" panose="02020603050405020304" pitchFamily="18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7034922" y="4274168"/>
            <a:ext cx="68788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ru-RU" b="1" spc="83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Montserrat" charset="0"/>
                <a:cs typeface="Times New Roman" panose="02020603050405020304" pitchFamily="18" charset="0"/>
              </a:rPr>
              <a:t>ЭКГ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8055710" y="4267744"/>
            <a:ext cx="95282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ru-RU" b="1" spc="83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Montserrat" charset="0"/>
                <a:cs typeface="Times New Roman" panose="02020603050405020304" pitchFamily="18" charset="0"/>
              </a:rPr>
              <a:t>Х-ЭКГ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9154366" y="4274168"/>
            <a:ext cx="93737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ru-RU" b="1" spc="83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Montserrat" charset="0"/>
                <a:cs typeface="Times New Roman" panose="02020603050405020304" pitchFamily="18" charset="0"/>
              </a:rPr>
              <a:t>СМАД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EB021D9B-A8DF-2B49-B82C-A6417C4ACB45}"/>
              </a:ext>
            </a:extLst>
          </p:cNvPr>
          <p:cNvSpPr txBox="1"/>
          <p:nvPr/>
        </p:nvSpPr>
        <p:spPr>
          <a:xfrm>
            <a:off x="3440482" y="1315404"/>
            <a:ext cx="5493812" cy="16850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is-IS" sz="10350" dirty="0">
                <a:solidFill>
                  <a:srgbClr val="C00000"/>
                </a:solidFill>
                <a:latin typeface="Times New Roman" panose="02020603050405020304" pitchFamily="18" charset="0"/>
                <a:ea typeface="Anglecia Pro Display" charset="0"/>
                <a:cs typeface="Times New Roman" panose="02020603050405020304" pitchFamily="18" charset="0"/>
              </a:rPr>
              <a:t>3 </a:t>
            </a:r>
            <a:r>
              <a:rPr lang="en-US" sz="10350" dirty="0" smtClean="0">
                <a:solidFill>
                  <a:srgbClr val="C00000"/>
                </a:solidFill>
                <a:latin typeface="Times New Roman" panose="02020603050405020304" pitchFamily="18" charset="0"/>
                <a:ea typeface="Anglecia Pro Display" charset="0"/>
                <a:cs typeface="Times New Roman" panose="02020603050405020304" pitchFamily="18" charset="0"/>
              </a:rPr>
              <a:t>900 </a:t>
            </a:r>
            <a:r>
              <a:rPr lang="is-IS" sz="10350" dirty="0" smtClean="0">
                <a:solidFill>
                  <a:srgbClr val="C00000"/>
                </a:solidFill>
                <a:latin typeface="Times New Roman" panose="02020603050405020304" pitchFamily="18" charset="0"/>
                <a:ea typeface="Anglecia Pro Display" charset="0"/>
                <a:cs typeface="Times New Roman" panose="02020603050405020304" pitchFamily="18" charset="0"/>
              </a:rPr>
              <a:t>000</a:t>
            </a:r>
            <a:endParaRPr lang="is-IS" sz="10350" dirty="0">
              <a:solidFill>
                <a:srgbClr val="C00000"/>
              </a:solidFill>
              <a:latin typeface="Times New Roman" panose="02020603050405020304" pitchFamily="18" charset="0"/>
              <a:ea typeface="Anglecia Pro Display" charset="0"/>
              <a:cs typeface="Times New Roman" panose="02020603050405020304" pitchFamily="18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="" xmlns:a16="http://schemas.microsoft.com/office/drawing/2014/main" id="{F8F666ED-17BD-5C48-A73B-E9FA4D3C16A3}"/>
              </a:ext>
            </a:extLst>
          </p:cNvPr>
          <p:cNvSpPr txBox="1"/>
          <p:nvPr/>
        </p:nvSpPr>
        <p:spPr>
          <a:xfrm>
            <a:off x="8853482" y="1908765"/>
            <a:ext cx="2462854" cy="4154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ru-RU" sz="2100" dirty="0">
                <a:solidFill>
                  <a:srgbClr val="C00000"/>
                </a:solidFill>
                <a:latin typeface="Times New Roman" panose="02020603050405020304" pitchFamily="18" charset="0"/>
                <a:ea typeface="Anglecia Pro Display" charset="0"/>
                <a:cs typeface="Times New Roman" panose="02020603050405020304" pitchFamily="18" charset="0"/>
              </a:rPr>
              <a:t>ИССЛЕДОВАНИЙ</a:t>
            </a:r>
            <a:r>
              <a:rPr lang="is-IS" sz="2100" dirty="0">
                <a:solidFill>
                  <a:srgbClr val="C00000"/>
                </a:solidFill>
                <a:latin typeface="Times New Roman" panose="02020603050405020304" pitchFamily="18" charset="0"/>
                <a:ea typeface="Anglecia Pro Display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0" name="Rectangle 17">
            <a:extLst>
              <a:ext uri="{FF2B5EF4-FFF2-40B4-BE49-F238E27FC236}">
                <a16:creationId xmlns="" xmlns:a16="http://schemas.microsoft.com/office/drawing/2014/main" id="{E428294D-9CA8-E349-BFDB-739307AF483B}"/>
              </a:ext>
            </a:extLst>
          </p:cNvPr>
          <p:cNvSpPr/>
          <p:nvPr/>
        </p:nvSpPr>
        <p:spPr>
          <a:xfrm>
            <a:off x="4424420" y="3742909"/>
            <a:ext cx="1928430" cy="101566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is-IS" sz="4050" dirty="0">
                <a:solidFill>
                  <a:srgbClr val="014A37"/>
                </a:solidFill>
                <a:latin typeface="Times New Roman" panose="02020603050405020304" pitchFamily="18" charset="0"/>
                <a:ea typeface="Anglecia Pro Display" charset="0"/>
                <a:cs typeface="Times New Roman" panose="02020603050405020304" pitchFamily="18" charset="0"/>
              </a:rPr>
              <a:t>102</a:t>
            </a:r>
            <a:r>
              <a:rPr lang="is-IS" sz="6000" dirty="0">
                <a:solidFill>
                  <a:srgbClr val="014A37"/>
                </a:solidFill>
                <a:latin typeface="Times New Roman" panose="02020603050405020304" pitchFamily="18" charset="0"/>
                <a:ea typeface="Anglecia Pro Display" charset="0"/>
                <a:cs typeface="Times New Roman" panose="02020603050405020304" pitchFamily="18" charset="0"/>
              </a:rPr>
              <a:t> </a:t>
            </a:r>
            <a:endParaRPr lang="ru-RU" sz="1050" dirty="0">
              <a:solidFill>
                <a:srgbClr val="014A3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="" xmlns:a16="http://schemas.microsoft.com/office/drawing/2014/main" id="{C1B7DE90-4BE2-604A-A457-6BD1F4CC8B75}"/>
              </a:ext>
            </a:extLst>
          </p:cNvPr>
          <p:cNvSpPr txBox="1"/>
          <p:nvPr/>
        </p:nvSpPr>
        <p:spPr>
          <a:xfrm>
            <a:off x="3495229" y="4628333"/>
            <a:ext cx="3132461" cy="3231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ru-RU" sz="1500" dirty="0">
                <a:solidFill>
                  <a:srgbClr val="014A37"/>
                </a:solidFill>
                <a:latin typeface="Times New Roman" panose="02020603050405020304" pitchFamily="18" charset="0"/>
                <a:ea typeface="Anglecia Pro Display" charset="0"/>
                <a:cs typeface="Times New Roman" panose="02020603050405020304" pitchFamily="18" charset="0"/>
              </a:rPr>
              <a:t>МЕДИЦИНСКИЕ ОРГАНИЗАЦИИ</a:t>
            </a:r>
            <a:endParaRPr lang="is-IS" dirty="0">
              <a:solidFill>
                <a:srgbClr val="014A37"/>
              </a:solidFill>
              <a:latin typeface="Times New Roman" panose="02020603050405020304" pitchFamily="18" charset="0"/>
              <a:ea typeface="Anglecia Pro Display" charset="0"/>
              <a:cs typeface="Times New Roman" panose="02020603050405020304" pitchFamily="18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="" xmlns:a16="http://schemas.microsoft.com/office/drawing/2014/main" id="{B56168C2-9865-8A4A-9016-D3C3470B8198}"/>
              </a:ext>
            </a:extLst>
          </p:cNvPr>
          <p:cNvSpPr txBox="1"/>
          <p:nvPr/>
        </p:nvSpPr>
        <p:spPr>
          <a:xfrm>
            <a:off x="1255587" y="4647742"/>
            <a:ext cx="1779270" cy="3231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ru-RU" sz="1500" dirty="0">
                <a:solidFill>
                  <a:srgbClr val="014A37"/>
                </a:solidFill>
                <a:latin typeface="Times New Roman" panose="02020603050405020304" pitchFamily="18" charset="0"/>
                <a:ea typeface="Anglecia Pro Display" charset="0"/>
                <a:cs typeface="Times New Roman" panose="02020603050405020304" pitchFamily="18" charset="0"/>
              </a:rPr>
              <a:t>ПОЛЬЗОВАТЕЛЕЙ</a:t>
            </a:r>
            <a:endParaRPr lang="is-IS" dirty="0">
              <a:solidFill>
                <a:srgbClr val="014A37"/>
              </a:solidFill>
              <a:latin typeface="Times New Roman" panose="02020603050405020304" pitchFamily="18" charset="0"/>
              <a:ea typeface="Anglecia Pro Display" charset="0"/>
              <a:cs typeface="Times New Roman" panose="02020603050405020304" pitchFamily="18" charset="0"/>
            </a:endParaRPr>
          </a:p>
        </p:txBody>
      </p:sp>
      <p:pic>
        <p:nvPicPr>
          <p:cNvPr id="63" name="Picture 20">
            <a:extLst>
              <a:ext uri="{FF2B5EF4-FFF2-40B4-BE49-F238E27FC236}">
                <a16:creationId xmlns="" xmlns:a16="http://schemas.microsoft.com/office/drawing/2014/main" id="{FA789280-72E8-614A-9842-EABE2F7F44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1556" y="3227994"/>
            <a:ext cx="819494" cy="819494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64" name="Picture 24">
            <a:extLst>
              <a:ext uri="{FF2B5EF4-FFF2-40B4-BE49-F238E27FC236}">
                <a16:creationId xmlns="" xmlns:a16="http://schemas.microsoft.com/office/drawing/2014/main" id="{E2E20A84-33D6-AC40-8192-CE9D7732C4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7976" y="3230842"/>
            <a:ext cx="834495" cy="834495"/>
          </a:xfrm>
          <a:prstGeom prst="rect">
            <a:avLst/>
          </a:prstGeom>
        </p:spPr>
      </p:pic>
      <p:sp>
        <p:nvSpPr>
          <p:cNvPr id="65" name="Rectangle 33">
            <a:extLst>
              <a:ext uri="{FF2B5EF4-FFF2-40B4-BE49-F238E27FC236}">
                <a16:creationId xmlns="" xmlns:a16="http://schemas.microsoft.com/office/drawing/2014/main" id="{C58DB37A-131E-8D48-8725-E99E750ACC6B}"/>
              </a:ext>
            </a:extLst>
          </p:cNvPr>
          <p:cNvSpPr/>
          <p:nvPr/>
        </p:nvSpPr>
        <p:spPr>
          <a:xfrm>
            <a:off x="1343746" y="4085856"/>
            <a:ext cx="1612942" cy="7155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50" dirty="0">
                <a:solidFill>
                  <a:srgbClr val="014A37"/>
                </a:solidFill>
                <a:latin typeface="Times New Roman" panose="02020603050405020304" pitchFamily="18" charset="0"/>
                <a:ea typeface="Anglecia Pro Display" charset="0"/>
                <a:cs typeface="Times New Roman" panose="02020603050405020304" pitchFamily="18" charset="0"/>
              </a:rPr>
              <a:t>13 000</a:t>
            </a:r>
            <a:endParaRPr lang="ru-RU" sz="4050" dirty="0">
              <a:solidFill>
                <a:srgbClr val="014A3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="" xmlns:a16="http://schemas.microsoft.com/office/drawing/2014/main" id="{F8F666ED-17BD-5C48-A73B-E9FA4D3C16A3}"/>
              </a:ext>
            </a:extLst>
          </p:cNvPr>
          <p:cNvSpPr txBox="1"/>
          <p:nvPr/>
        </p:nvSpPr>
        <p:spPr>
          <a:xfrm>
            <a:off x="2508617" y="1996571"/>
            <a:ext cx="1097545" cy="4154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ru-RU" sz="2100" dirty="0">
                <a:solidFill>
                  <a:srgbClr val="C00000"/>
                </a:solidFill>
                <a:latin typeface="Times New Roman" panose="02020603050405020304" pitchFamily="18" charset="0"/>
                <a:ea typeface="Anglecia Pro Display" charset="0"/>
                <a:cs typeface="Times New Roman" panose="02020603050405020304" pitchFamily="18" charset="0"/>
              </a:rPr>
              <a:t>БОЛЕЕ</a:t>
            </a:r>
            <a:r>
              <a:rPr lang="is-IS" sz="2100" dirty="0">
                <a:solidFill>
                  <a:srgbClr val="C00000"/>
                </a:solidFill>
                <a:latin typeface="Times New Roman" panose="02020603050405020304" pitchFamily="18" charset="0"/>
                <a:ea typeface="Anglecia Pro Display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7" name="Rectangle 2">
            <a:extLst>
              <a:ext uri="{FF2B5EF4-FFF2-40B4-BE49-F238E27FC236}">
                <a16:creationId xmlns="" xmlns:a16="http://schemas.microsoft.com/office/drawing/2014/main" id="{5C59BC15-F003-4D9A-ADB5-8FC01EA2813F}"/>
              </a:ext>
            </a:extLst>
          </p:cNvPr>
          <p:cNvSpPr/>
          <p:nvPr/>
        </p:nvSpPr>
        <p:spPr bwMode="auto">
          <a:xfrm>
            <a:off x="777796" y="5492014"/>
            <a:ext cx="10073379" cy="773113"/>
          </a:xfrm>
          <a:prstGeom prst="rect">
            <a:avLst/>
          </a:prstGeom>
          <a:solidFill>
            <a:srgbClr val="13C4A4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en-US" sz="2400" dirty="0"/>
          </a:p>
        </p:txBody>
      </p:sp>
      <p:sp>
        <p:nvSpPr>
          <p:cNvPr id="68" name="TextBox 41"/>
          <p:cNvSpPr txBox="1">
            <a:spLocks noChangeArrowheads="1"/>
          </p:cNvSpPr>
          <p:nvPr/>
        </p:nvSpPr>
        <p:spPr bwMode="auto">
          <a:xfrm>
            <a:off x="1368099" y="5638602"/>
            <a:ext cx="948307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/>
            <a:r>
              <a:rPr lang="ru-RU" alt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Инструмент создания аритмологических регистров и других НРС</a:t>
            </a:r>
          </a:p>
        </p:txBody>
      </p:sp>
      <p:sp>
        <p:nvSpPr>
          <p:cNvPr id="69" name="Прямоугольник 68"/>
          <p:cNvSpPr/>
          <p:nvPr/>
        </p:nvSpPr>
        <p:spPr>
          <a:xfrm>
            <a:off x="4088284" y="2708038"/>
            <a:ext cx="37692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 smtClean="0">
                <a:latin typeface="lacuda"/>
              </a:rPr>
              <a:t>ХМ</a:t>
            </a:r>
            <a:r>
              <a:rPr lang="en-US" dirty="0" smtClean="0">
                <a:latin typeface="lacuda"/>
              </a:rPr>
              <a:t> </a:t>
            </a:r>
            <a:r>
              <a:rPr lang="ru-RU" dirty="0" smtClean="0">
                <a:latin typeface="lacuda"/>
              </a:rPr>
              <a:t>ЭКГ</a:t>
            </a:r>
            <a:r>
              <a:rPr lang="en-US" dirty="0" smtClean="0">
                <a:latin typeface="lacuda"/>
              </a:rPr>
              <a:t> – 42 402</a:t>
            </a:r>
            <a:r>
              <a:rPr lang="ru-RU" dirty="0" smtClean="0">
                <a:latin typeface="lacuda"/>
              </a:rPr>
              <a:t> </a:t>
            </a:r>
            <a:r>
              <a:rPr lang="en-US" dirty="0" smtClean="0">
                <a:latin typeface="lacuda"/>
              </a:rPr>
              <a:t>/</a:t>
            </a:r>
            <a:r>
              <a:rPr lang="ru-RU" dirty="0" smtClean="0">
                <a:latin typeface="lacuda"/>
              </a:rPr>
              <a:t> СМАД</a:t>
            </a:r>
            <a:r>
              <a:rPr lang="en-US" dirty="0" smtClean="0">
                <a:latin typeface="lacuda"/>
              </a:rPr>
              <a:t> - </a:t>
            </a:r>
            <a:r>
              <a:rPr lang="ru-RU" dirty="0" smtClean="0">
                <a:latin typeface="lacuda"/>
              </a:rPr>
              <a:t>1</a:t>
            </a:r>
            <a:r>
              <a:rPr lang="en-US" dirty="0" smtClean="0">
                <a:latin typeface="lacuda"/>
              </a:rPr>
              <a:t>3</a:t>
            </a:r>
            <a:r>
              <a:rPr lang="ru-RU" dirty="0">
                <a:latin typeface="lacuda"/>
              </a:rPr>
              <a:t> </a:t>
            </a:r>
            <a:r>
              <a:rPr lang="en-US" dirty="0" smtClean="0">
                <a:latin typeface="lacuda"/>
              </a:rPr>
              <a:t>510</a:t>
            </a:r>
            <a:endParaRPr lang="ru-RU" b="0" i="0" dirty="0">
              <a:effectLst/>
              <a:latin typeface="lacuda"/>
            </a:endParaRPr>
          </a:p>
        </p:txBody>
      </p:sp>
    </p:spTree>
    <p:extLst>
      <p:ext uri="{BB962C8B-B14F-4D97-AF65-F5344CB8AC3E}">
        <p14:creationId xmlns:p14="http://schemas.microsoft.com/office/powerpoint/2010/main" val="142410861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515</Words>
  <Application>Microsoft Office PowerPoint</Application>
  <PresentationFormat>Широкоэкранный</PresentationFormat>
  <Paragraphs>168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22" baseType="lpstr">
      <vt:lpstr>LetoSans Regular</vt:lpstr>
      <vt:lpstr>Anglecia Pro Display</vt:lpstr>
      <vt:lpstr>Calibri</vt:lpstr>
      <vt:lpstr>lacuda</vt:lpstr>
      <vt:lpstr>LetoSans Bold</vt:lpstr>
      <vt:lpstr>LetoSans Thin</vt:lpstr>
      <vt:lpstr>Times New Roman</vt:lpstr>
      <vt:lpstr>Aharoni</vt:lpstr>
      <vt:lpstr>Calibri Light</vt:lpstr>
      <vt:lpstr>Arial</vt:lpstr>
      <vt:lpstr>Montserrat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Ильсур Юсупов</dc:creator>
  <cp:lastModifiedBy>ТИСОВНА</cp:lastModifiedBy>
  <cp:revision>26</cp:revision>
  <dcterms:created xsi:type="dcterms:W3CDTF">2021-01-22T13:06:56Z</dcterms:created>
  <dcterms:modified xsi:type="dcterms:W3CDTF">2021-09-15T06:41:31Z</dcterms:modified>
</cp:coreProperties>
</file>