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302" r:id="rId2"/>
    <p:sldId id="301" r:id="rId3"/>
    <p:sldId id="280" r:id="rId4"/>
    <p:sldId id="306" r:id="rId5"/>
    <p:sldId id="312" r:id="rId6"/>
    <p:sldId id="307" r:id="rId7"/>
    <p:sldId id="311" r:id="rId8"/>
    <p:sldId id="310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SB Sans Display" panose="020B0303040504020204" pitchFamily="34" charset="0"/>
      <p:regular r:id="rId19"/>
      <p:bold r:id="rId20"/>
    </p:embeddedFont>
    <p:embeddedFont>
      <p:font typeface="SB Sans Display Light" panose="020B0303040504020204" pitchFamily="34" charset="0"/>
      <p:regular r:id="rId21"/>
    </p:embeddedFont>
    <p:embeddedFont>
      <p:font typeface="SB Sans Display Semibold" panose="020B0303040504020204" pitchFamily="34" charset="0"/>
      <p:regular r:id="rId22"/>
      <p:bold r:id="rId23"/>
    </p:embeddedFont>
    <p:embeddedFont>
      <p:font typeface="SB Sans Text" panose="020B0503040504020204" pitchFamily="34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2" roundtripDataSignature="AMtx7mhkbfvrzP0WBJbkiKGHWBiN3Mw99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Нурислам Шайхутдинов" initials="" lastIdx="4" clrIdx="0"/>
  <p:cmAuthor id="1" name="Москаленко Татьяна Сергеевна" initials="" lastIdx="4" clrIdx="1"/>
  <p:cmAuthor id="2" name="Анна Садомцева" initials="АС" lastIdx="3" clrIdx="2">
    <p:extLst>
      <p:ext uri="{19B8F6BF-5375-455C-9EA6-DF929625EA0E}">
        <p15:presenceInfo xmlns:p15="http://schemas.microsoft.com/office/powerpoint/2012/main" userId="bd29f46f1e7e227a" providerId="Windows Live"/>
      </p:ext>
    </p:extLst>
  </p:cmAuthor>
  <p:cmAuthor id="3" name="Natalia Yurtaeva" initials="NY" lastIdx="35" clrIdx="3">
    <p:extLst>
      <p:ext uri="{19B8F6BF-5375-455C-9EA6-DF929625EA0E}">
        <p15:presenceInfo xmlns:p15="http://schemas.microsoft.com/office/powerpoint/2012/main" userId="Natalia Yurtaeva" providerId="None"/>
      </p:ext>
    </p:extLst>
  </p:cmAuthor>
  <p:cmAuthor id="4" name="admin" initials="a" lastIdx="16" clrIdx="4">
    <p:extLst>
      <p:ext uri="{19B8F6BF-5375-455C-9EA6-DF929625EA0E}">
        <p15:presenceInfo xmlns:p15="http://schemas.microsoft.com/office/powerpoint/2012/main" userId="admin" providerId="None"/>
      </p:ext>
    </p:extLst>
  </p:cmAuthor>
  <p:cmAuthor id="5" name="Юртаева Наталья Леонидовна" initials="ЮНЛ" lastIdx="6" clrIdx="5">
    <p:extLst>
      <p:ext uri="{19B8F6BF-5375-455C-9EA6-DF929625EA0E}">
        <p15:presenceInfo xmlns:p15="http://schemas.microsoft.com/office/powerpoint/2012/main" userId="Юртаева Наталья Леонидо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3498"/>
    <a:srgbClr val="1564C0"/>
    <a:srgbClr val="65DEBC"/>
    <a:srgbClr val="8DECC5"/>
    <a:srgbClr val="000000"/>
    <a:srgbClr val="C7D5ED"/>
    <a:srgbClr val="E9E6F2"/>
    <a:srgbClr val="99CDDC"/>
    <a:srgbClr val="6BEAC7"/>
    <a:srgbClr val="1164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62F1361-292E-417D-8A93-60A538DC3356}">
  <a:tblStyle styleId="{462F1361-292E-417D-8A93-60A538DC335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0E9E028-EB8E-4E3E-84EC-4BE826F2646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85"/>
    <p:restoredTop sz="96205"/>
  </p:normalViewPr>
  <p:slideViewPr>
    <p:cSldViewPr snapToGrid="0">
      <p:cViewPr varScale="1">
        <p:scale>
          <a:sx n="126" d="100"/>
          <a:sy n="126" d="100"/>
        </p:scale>
        <p:origin x="108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57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52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56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5" dt="2021-07-14T15:26:34.839" idx="6">
    <p:pos x="106" y="106"/>
    <p:text>Чем не устроил предыдущий вариант, в котором информация из этого слйда была разбита на 2 отдельных слайда?</p:text>
    <p:extLst>
      <p:ext uri="{C676402C-5697-4E1C-873F-D02D1690AC5C}">
        <p15:threadingInfo xmlns:p15="http://schemas.microsoft.com/office/powerpoint/2012/main" timeZoneBias="-180"/>
      </p:ext>
    </p:extLst>
  </p:cm>
  <p:cm authorId="4" dt="2021-07-15T13:17:04.086" idx="11">
    <p:pos x="106" y="202"/>
    <p:text>вернули разбивку</p:text>
    <p:extLst>
      <p:ext uri="{C676402C-5697-4E1C-873F-D02D1690AC5C}">
        <p15:threadingInfo xmlns:p15="http://schemas.microsoft.com/office/powerpoint/2012/main" timeZoneBias="-180">
          <p15:parentCm authorId="5" idx="6"/>
        </p15:threadingInfo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18927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2240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2409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5785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8217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0890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AC50E04-28C9-EB44-A274-EE92CB931F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90" b="5365"/>
          <a:stretch/>
        </p:blipFill>
        <p:spPr>
          <a:xfrm>
            <a:off x="7353300" y="0"/>
            <a:ext cx="4838700" cy="6858000"/>
          </a:xfrm>
          <a:prstGeom prst="rect">
            <a:avLst/>
          </a:prstGeom>
        </p:spPr>
      </p:pic>
      <p:sp>
        <p:nvSpPr>
          <p:cNvPr id="86" name="Google Shape;86;p1"/>
          <p:cNvSpPr/>
          <p:nvPr/>
        </p:nvSpPr>
        <p:spPr>
          <a:xfrm>
            <a:off x="514873" y="2582633"/>
            <a:ext cx="5715966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3600" b="1" dirty="0">
                <a:solidFill>
                  <a:srgbClr val="283A8A"/>
                </a:solidFill>
                <a:latin typeface="SB Sans Display Light" panose="020B0303040504020204" pitchFamily="34" charset="0"/>
                <a:ea typeface="Century Gothic"/>
                <a:cs typeface="SB Sans Display Light" panose="020B0303040504020204" pitchFamily="34" charset="0"/>
                <a:sym typeface="Century Gothic"/>
              </a:rPr>
              <a:t>КТ Легких</a:t>
            </a:r>
          </a:p>
          <a:p>
            <a:pPr lvl="0"/>
            <a:endParaRPr lang="ru-RU" sz="3600" dirty="0">
              <a:solidFill>
                <a:srgbClr val="283A8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>
              <a:buSzPts val="1600"/>
            </a:pPr>
            <a:r>
              <a:rPr lang="ru-RU" sz="1600" dirty="0">
                <a:solidFill>
                  <a:srgbClr val="283A8A"/>
                </a:solidFill>
                <a:latin typeface="SB Sans Text" panose="020B0503040504020204" pitchFamily="34" charset="-52"/>
                <a:ea typeface="Century Gothic"/>
                <a:cs typeface="SB Sans Text" panose="020B0503040504020204" pitchFamily="34" charset="-52"/>
                <a:sym typeface="Century Gothic"/>
              </a:rPr>
              <a:t>Система поддержки принятия врачебных решений для диагностики поражения легких по данным КТ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33602BC-9E63-3041-B7C0-BF4D7476C9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73" y="769049"/>
            <a:ext cx="2832100" cy="4445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3CCDF4-608A-8A4F-9ACC-D71FC60456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0947" y="1752403"/>
            <a:ext cx="3353193" cy="335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7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87;p35">
            <a:extLst>
              <a:ext uri="{FF2B5EF4-FFF2-40B4-BE49-F238E27FC236}">
                <a16:creationId xmlns:a16="http://schemas.microsoft.com/office/drawing/2014/main" id="{3442BF83-59F0-4551-AB69-80571734F56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2070" b="9778"/>
          <a:stretch/>
        </p:blipFill>
        <p:spPr>
          <a:xfrm rot="5400000">
            <a:off x="7269905" y="1931437"/>
            <a:ext cx="3828312" cy="604127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A9071C8-77DB-334D-B168-3EDA11C085D2}"/>
              </a:ext>
            </a:extLst>
          </p:cNvPr>
          <p:cNvSpPr/>
          <p:nvPr/>
        </p:nvSpPr>
        <p:spPr>
          <a:xfrm>
            <a:off x="500401" y="1031135"/>
            <a:ext cx="11281621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rgbClr val="263498"/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Calibri"/>
              </a:rPr>
              <a:t>Как повысить качество и скорость диагностики </a:t>
            </a:r>
            <a:r>
              <a:rPr lang="en" sz="2400" dirty="0">
                <a:solidFill>
                  <a:srgbClr val="263498"/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Calibri"/>
              </a:rPr>
              <a:t>COVID-19 </a:t>
            </a:r>
            <a:r>
              <a:rPr lang="ru-RU" sz="2400" dirty="0">
                <a:solidFill>
                  <a:srgbClr val="263498"/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Calibri"/>
              </a:rPr>
              <a:t>по КТ Легких?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81D0B61-C1E3-B64E-BDC8-3E3251B35838}"/>
              </a:ext>
            </a:extLst>
          </p:cNvPr>
          <p:cNvSpPr/>
          <p:nvPr/>
        </p:nvSpPr>
        <p:spPr>
          <a:xfrm>
            <a:off x="494288" y="1698128"/>
            <a:ext cx="10458634" cy="9079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600"/>
              </a:spcBef>
              <a:buSzPts val="1400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  <a:sym typeface="Calibri"/>
              </a:rPr>
              <a:t>Пандемия, вызванная распространением коронавирусной инфекцией, серьезно увеличила нагрузку врачей-рентгенологов, которые просматривают огромное количество КТ исследований с целью обнаружения патологии легких</a:t>
            </a:r>
            <a:r>
              <a:rPr lang="e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  <a:sym typeface="Calibri"/>
              </a:rPr>
              <a:t>.</a:t>
            </a:r>
          </a:p>
          <a:p>
            <a:pPr>
              <a:spcBef>
                <a:spcPts val="600"/>
              </a:spcBef>
              <a:buSzPts val="1400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  <a:sym typeface="Calibri"/>
              </a:rPr>
              <a:t>Пропускная способность и качество диагностики снижается из-за высокой нагрузки на врачей-рентгенологов, что может повлечь риски для здоровья пациентов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 из-за ошибок.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SB Sans Text" panose="020B0503040504020204" pitchFamily="34" charset="-52"/>
              <a:cs typeface="SB Sans Text" panose="020B0503040504020204" pitchFamily="34" charset="-52"/>
              <a:sym typeface="Calibri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C9F9F0D-2997-5841-A863-09F87B224D2B}"/>
              </a:ext>
            </a:extLst>
          </p:cNvPr>
          <p:cNvSpPr/>
          <p:nvPr/>
        </p:nvSpPr>
        <p:spPr>
          <a:xfrm>
            <a:off x="12700" y="3037920"/>
            <a:ext cx="6150721" cy="3832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0" name="Google Shape;74;p5">
            <a:extLst>
              <a:ext uri="{FF2B5EF4-FFF2-40B4-BE49-F238E27FC236}">
                <a16:creationId xmlns:a16="http://schemas.microsoft.com/office/drawing/2014/main" id="{6370DE9D-1C56-B54D-9B9C-A32A78D74F69}"/>
              </a:ext>
            </a:extLst>
          </p:cNvPr>
          <p:cNvSpPr/>
          <p:nvPr/>
        </p:nvSpPr>
        <p:spPr>
          <a:xfrm>
            <a:off x="563132" y="4061154"/>
            <a:ext cx="4766729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 Semibold" panose="020B0703040504020204" pitchFamily="34" charset="0"/>
                <a:ea typeface="Calibri"/>
                <a:cs typeface="SB Sans Display Semibold" panose="020B0703040504020204" pitchFamily="34" charset="0"/>
                <a:sym typeface="Calibri"/>
              </a:rPr>
              <a:t>Наиболее частые трудности, возникающие из-за высокой нагрузки на врачей-рентгенологов: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SB Sans Display Semibold" panose="020B0703040504020204" pitchFamily="34" charset="0"/>
              <a:cs typeface="SB Sans Display Semibold" panose="020B0703040504020204" pitchFamily="34" charset="0"/>
            </a:endParaRPr>
          </a:p>
          <a:p>
            <a:pPr>
              <a:buSzPts val="1400"/>
            </a:pP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SB Sans Text" panose="020B0503040504020204" pitchFamily="34" charset="-52"/>
              <a:cs typeface="SB Sans Text" panose="020B0503040504020204" pitchFamily="34" charset="-52"/>
              <a:sym typeface="Calibri"/>
            </a:endParaRPr>
          </a:p>
          <a:p>
            <a:pPr marL="171450" indent="-171450">
              <a:buSzPts val="16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  <a:sym typeface="Calibri"/>
              </a:rPr>
              <a:t>усталость и выгорание специалистов из-за большого потока пациентов</a:t>
            </a:r>
          </a:p>
          <a:p>
            <a:pPr indent="-184150">
              <a:buSzPts val="1600"/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SB Sans Text" panose="020B0503040504020204" pitchFamily="34" charset="-52"/>
              <a:cs typeface="SB Sans Text" panose="020B0503040504020204" pitchFamily="34" charset="-52"/>
              <a:sym typeface="Calibri"/>
            </a:endParaRPr>
          </a:p>
          <a:p>
            <a:pPr marL="171450" indent="-171450">
              <a:buSzPts val="16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  <a:sym typeface="Calibri"/>
              </a:rPr>
              <a:t>возможные риски врачебной ошибки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  <a:sym typeface="Calibri"/>
              </a:rPr>
              <a:t>вследствии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  <a:sym typeface="Calibri"/>
              </a:rPr>
              <a:t> высокой нагрузки</a:t>
            </a:r>
          </a:p>
          <a:p>
            <a:pPr indent="-184150">
              <a:buSzPts val="1600"/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SB Sans Text" panose="020B0503040504020204" pitchFamily="34" charset="-52"/>
              <a:cs typeface="SB Sans Text" panose="020B0503040504020204" pitchFamily="34" charset="-52"/>
              <a:sym typeface="Calibri"/>
            </a:endParaRPr>
          </a:p>
          <a:p>
            <a:pPr marL="171450" indent="-171450">
              <a:buSzPts val="16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  <a:sym typeface="Calibri"/>
              </a:rPr>
              <a:t>большой объем пациентов может потребовать приоритезации их случаев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21" name="Google Shape;77;p5">
            <a:extLst>
              <a:ext uri="{FF2B5EF4-FFF2-40B4-BE49-F238E27FC236}">
                <a16:creationId xmlns:a16="http://schemas.microsoft.com/office/drawing/2014/main" id="{58E0014C-FB92-424C-A17A-AA7C1CE8E04E}"/>
              </a:ext>
            </a:extLst>
          </p:cNvPr>
          <p:cNvSpPr/>
          <p:nvPr/>
        </p:nvSpPr>
        <p:spPr>
          <a:xfrm>
            <a:off x="6765789" y="4069418"/>
            <a:ext cx="4455489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200" dirty="0">
                <a:solidFill>
                  <a:schemeClr val="bg1"/>
                </a:solidFill>
                <a:latin typeface="SB Sans Text" panose="020B0503040504020204" pitchFamily="34" charset="-52"/>
                <a:cs typeface="SB Sans Text" panose="020B0503040504020204" pitchFamily="34" charset="-52"/>
                <a:sym typeface="Calibri"/>
              </a:rPr>
              <a:t>Для экономии времени опытных врачей при приеме пациента и для помощи молодым специалистам, которые еще не твердо уверены в постановке диагноза, целесообразно использовать современные технологии.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9A9C90A7-ACFE-164E-BF59-D53BEB5BD718}"/>
              </a:ext>
            </a:extLst>
          </p:cNvPr>
          <p:cNvSpPr/>
          <p:nvPr/>
        </p:nvSpPr>
        <p:spPr>
          <a:xfrm>
            <a:off x="6765789" y="5443384"/>
            <a:ext cx="4288847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bg1"/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  <a:sym typeface="Calibri"/>
              </a:rPr>
              <a:t>Быстрая диагностика </a:t>
            </a:r>
            <a:r>
              <a:rPr lang="en" sz="2000" dirty="0">
                <a:solidFill>
                  <a:schemeClr val="bg1"/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  <a:sym typeface="Calibri"/>
              </a:rPr>
              <a:t>COVID-19 </a:t>
            </a:r>
            <a:endParaRPr lang="ru-RU" sz="2000" dirty="0">
              <a:solidFill>
                <a:schemeClr val="bg1"/>
              </a:solidFill>
              <a:latin typeface="SB Sans Display Light" panose="020B0303040504020204" pitchFamily="34" charset="0"/>
              <a:cs typeface="SB Sans Display Light" panose="020B0303040504020204" pitchFamily="34" charset="0"/>
              <a:sym typeface="Calibri"/>
            </a:endParaRPr>
          </a:p>
          <a:p>
            <a:r>
              <a:rPr lang="ru-RU" sz="2000" dirty="0">
                <a:solidFill>
                  <a:schemeClr val="bg1"/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  <a:sym typeface="Calibri"/>
              </a:rPr>
              <a:t>по КТ Легких </a:t>
            </a:r>
            <a:r>
              <a:rPr lang="en" sz="2000" dirty="0">
                <a:solidFill>
                  <a:schemeClr val="bg1"/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  <a:sym typeface="Calibri"/>
              </a:rPr>
              <a:t>c </a:t>
            </a:r>
            <a:r>
              <a:rPr lang="ru-RU" sz="2000" dirty="0">
                <a:solidFill>
                  <a:schemeClr val="bg1"/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  <a:sym typeface="Calibri"/>
              </a:rPr>
              <a:t>помощью искусственного интеллекта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8CD0058-9244-DB47-9F69-5781F88F141E}"/>
              </a:ext>
            </a:extLst>
          </p:cNvPr>
          <p:cNvSpPr/>
          <p:nvPr/>
        </p:nvSpPr>
        <p:spPr>
          <a:xfrm>
            <a:off x="501800" y="224760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О чем пойдет речь</a:t>
            </a:r>
          </a:p>
        </p:txBody>
      </p:sp>
      <p:pic>
        <p:nvPicPr>
          <p:cNvPr id="14" name="Google Shape;96;p35">
            <a:extLst>
              <a:ext uri="{FF2B5EF4-FFF2-40B4-BE49-F238E27FC236}">
                <a16:creationId xmlns:a16="http://schemas.microsoft.com/office/drawing/2014/main" id="{4F356516-993B-4940-AC40-99E9C5EEBD6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3380" y="3261995"/>
            <a:ext cx="400010" cy="334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object 11">
            <a:extLst>
              <a:ext uri="{FF2B5EF4-FFF2-40B4-BE49-F238E27FC236}">
                <a16:creationId xmlns:a16="http://schemas.microsoft.com/office/drawing/2014/main" id="{A89D8669-CF12-4C26-BDF9-690800001F72}"/>
              </a:ext>
            </a:extLst>
          </p:cNvPr>
          <p:cNvPicPr/>
          <p:nvPr/>
        </p:nvPicPr>
        <p:blipFill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1764" y="3240157"/>
            <a:ext cx="381000" cy="47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496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8478248-D270-EE43-866F-48C53B4D3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8086"/>
            <a:ext cx="12191999" cy="6858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EE7C940-4EC2-BC4C-9503-8142C63A1E83}"/>
              </a:ext>
            </a:extLst>
          </p:cNvPr>
          <p:cNvSpPr/>
          <p:nvPr/>
        </p:nvSpPr>
        <p:spPr>
          <a:xfrm>
            <a:off x="501799" y="199602"/>
            <a:ext cx="3451458" cy="35394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Задачи, которые решает сервис</a:t>
            </a:r>
            <a:endParaRPr lang="ru-RU" sz="1700" spc="20" dirty="0">
              <a:solidFill>
                <a:schemeClr val="tx1">
                  <a:lumMod val="75000"/>
                  <a:lumOff val="25000"/>
                </a:schemeClr>
              </a:solidFill>
              <a:latin typeface="SB Sans Display Light" panose="020B0303040504020204" pitchFamily="34" charset="0"/>
              <a:cs typeface="SB Sans Display Light" panose="020B0303040504020204" pitchFamily="34" charset="0"/>
            </a:endParaRPr>
          </a:p>
        </p:txBody>
      </p:sp>
      <p:sp>
        <p:nvSpPr>
          <p:cNvPr id="12" name="Google Shape;124;p36">
            <a:extLst>
              <a:ext uri="{FF2B5EF4-FFF2-40B4-BE49-F238E27FC236}">
                <a16:creationId xmlns:a16="http://schemas.microsoft.com/office/drawing/2014/main" id="{B6B3F172-444C-1E4C-AE67-9335002A6CEF}"/>
              </a:ext>
            </a:extLst>
          </p:cNvPr>
          <p:cNvSpPr/>
          <p:nvPr/>
        </p:nvSpPr>
        <p:spPr>
          <a:xfrm rot="2700000">
            <a:off x="1777076" y="3178619"/>
            <a:ext cx="1286223" cy="1263887"/>
          </a:xfrm>
          <a:prstGeom prst="roundRect">
            <a:avLst>
              <a:gd name="adj" fmla="val 16667"/>
            </a:avLst>
          </a:prstGeom>
          <a:solidFill>
            <a:srgbClr val="8154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25;p36">
            <a:extLst>
              <a:ext uri="{FF2B5EF4-FFF2-40B4-BE49-F238E27FC236}">
                <a16:creationId xmlns:a16="http://schemas.microsoft.com/office/drawing/2014/main" id="{82E2AE80-4956-E148-8943-66669244353E}"/>
              </a:ext>
            </a:extLst>
          </p:cNvPr>
          <p:cNvSpPr/>
          <p:nvPr/>
        </p:nvSpPr>
        <p:spPr>
          <a:xfrm rot="2700000">
            <a:off x="5229889" y="3178619"/>
            <a:ext cx="1286223" cy="1263887"/>
          </a:xfrm>
          <a:prstGeom prst="roundRect">
            <a:avLst>
              <a:gd name="adj" fmla="val 16667"/>
            </a:avLst>
          </a:prstGeom>
          <a:solidFill>
            <a:srgbClr val="2E388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26;p36">
            <a:extLst>
              <a:ext uri="{FF2B5EF4-FFF2-40B4-BE49-F238E27FC236}">
                <a16:creationId xmlns:a16="http://schemas.microsoft.com/office/drawing/2014/main" id="{C41E2D7F-7D92-2441-965F-1F1D56C7A064}"/>
              </a:ext>
            </a:extLst>
          </p:cNvPr>
          <p:cNvSpPr/>
          <p:nvPr/>
        </p:nvSpPr>
        <p:spPr>
          <a:xfrm rot="2700000">
            <a:off x="8879984" y="3178619"/>
            <a:ext cx="1286223" cy="1263887"/>
          </a:xfrm>
          <a:prstGeom prst="roundRect">
            <a:avLst>
              <a:gd name="adj" fmla="val 16667"/>
            </a:avLst>
          </a:prstGeom>
          <a:solidFill>
            <a:srgbClr val="65DE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28;p36">
            <a:extLst>
              <a:ext uri="{FF2B5EF4-FFF2-40B4-BE49-F238E27FC236}">
                <a16:creationId xmlns:a16="http://schemas.microsoft.com/office/drawing/2014/main" id="{0F342489-FA0A-2348-8C16-5A5BC4565B0C}"/>
              </a:ext>
            </a:extLst>
          </p:cNvPr>
          <p:cNvSpPr/>
          <p:nvPr/>
        </p:nvSpPr>
        <p:spPr>
          <a:xfrm>
            <a:off x="1035169" y="5005007"/>
            <a:ext cx="2770909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rgbClr val="3F3F3F"/>
                </a:solidFill>
                <a:latin typeface="SB Sans Text" panose="020B0503040504020204" pitchFamily="34" charset="-52"/>
                <a:ea typeface="Calibri"/>
                <a:cs typeface="SB Sans Text" panose="020B0503040504020204" pitchFamily="34" charset="-52"/>
                <a:sym typeface="Calibri"/>
              </a:rPr>
              <a:t>Автоматическое измерение доли пораженного объема легкого при анализе качества проводимой терапии</a:t>
            </a:r>
            <a:endParaRPr sz="1600" b="0" i="0" u="none" strike="noStrike" cap="none" dirty="0">
              <a:solidFill>
                <a:srgbClr val="3F3F3F"/>
              </a:solidFill>
              <a:latin typeface="SB Sans Text" panose="020B0503040504020204" pitchFamily="34" charset="-52"/>
              <a:cs typeface="SB Sans Text" panose="020B0503040504020204" pitchFamily="34" charset="-52"/>
              <a:sym typeface="Arial"/>
            </a:endParaRPr>
          </a:p>
        </p:txBody>
      </p:sp>
      <p:sp>
        <p:nvSpPr>
          <p:cNvPr id="19" name="Google Shape;129;p36">
            <a:extLst>
              <a:ext uri="{FF2B5EF4-FFF2-40B4-BE49-F238E27FC236}">
                <a16:creationId xmlns:a16="http://schemas.microsoft.com/office/drawing/2014/main" id="{4DC2F5C9-AD40-284C-8BE2-C27698D87668}"/>
              </a:ext>
            </a:extLst>
          </p:cNvPr>
          <p:cNvSpPr/>
          <p:nvPr/>
        </p:nvSpPr>
        <p:spPr>
          <a:xfrm>
            <a:off x="4676125" y="5020294"/>
            <a:ext cx="2770905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 err="1">
                <a:solidFill>
                  <a:srgbClr val="3F3F3F"/>
                </a:solidFill>
                <a:latin typeface="SB Sans Text" panose="020B0503040504020204" pitchFamily="34" charset="-52"/>
                <a:ea typeface="Calibri"/>
                <a:cs typeface="SB Sans Text" panose="020B0503040504020204" pitchFamily="34" charset="-52"/>
                <a:sym typeface="Calibri"/>
              </a:rPr>
              <a:t>Приоритизация</a:t>
            </a:r>
            <a:r>
              <a:rPr lang="ru-RU" sz="1600" b="0" i="0" u="none" strike="noStrike" cap="none" dirty="0">
                <a:solidFill>
                  <a:srgbClr val="3F3F3F"/>
                </a:solidFill>
                <a:latin typeface="SB Sans Text" panose="020B0503040504020204" pitchFamily="34" charset="-52"/>
                <a:ea typeface="Calibri"/>
                <a:cs typeface="SB Sans Text" panose="020B0503040504020204" pitchFamily="34" charset="-52"/>
                <a:sym typeface="Calibri"/>
              </a:rPr>
              <a:t> исследований врача-рентгенолога: КТ пациентов с пневмонией описываются в первую очередь</a:t>
            </a:r>
            <a:endParaRPr sz="1600" b="0" i="0" u="none" strike="noStrike" cap="none" dirty="0">
              <a:solidFill>
                <a:srgbClr val="3F3F3F"/>
              </a:solidFill>
              <a:latin typeface="SB Sans Text" panose="020B0503040504020204" pitchFamily="34" charset="-52"/>
              <a:cs typeface="SB Sans Text" panose="020B0503040504020204" pitchFamily="34" charset="-52"/>
              <a:sym typeface="Arial"/>
            </a:endParaRPr>
          </a:p>
        </p:txBody>
      </p:sp>
      <p:sp>
        <p:nvSpPr>
          <p:cNvPr id="20" name="Google Shape;130;p36">
            <a:extLst>
              <a:ext uri="{FF2B5EF4-FFF2-40B4-BE49-F238E27FC236}">
                <a16:creationId xmlns:a16="http://schemas.microsoft.com/office/drawing/2014/main" id="{DD6E511E-F4A1-FE4D-8255-66F136397C7E}"/>
              </a:ext>
            </a:extLst>
          </p:cNvPr>
          <p:cNvSpPr/>
          <p:nvPr/>
        </p:nvSpPr>
        <p:spPr>
          <a:xfrm>
            <a:off x="8338097" y="4958820"/>
            <a:ext cx="251547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rgbClr val="3F3F3F"/>
                </a:solidFill>
                <a:latin typeface="SB Sans Text" panose="020B0503040504020204" pitchFamily="34" charset="-52"/>
                <a:ea typeface="Calibri"/>
                <a:cs typeface="SB Sans Text" panose="020B0503040504020204" pitchFamily="34" charset="-52"/>
                <a:sym typeface="Calibri"/>
              </a:rPr>
              <a:t>Снижение нагрузки на врачей и вероятности ошибки</a:t>
            </a:r>
            <a:endParaRPr sz="1600" b="0" i="0" u="none" strike="noStrike" cap="none" dirty="0">
              <a:solidFill>
                <a:srgbClr val="3F3F3F"/>
              </a:solidFill>
              <a:latin typeface="SB Sans Text" panose="020B0503040504020204" pitchFamily="34" charset="-52"/>
              <a:cs typeface="SB Sans Text" panose="020B0503040504020204" pitchFamily="34" charset="-52"/>
              <a:sym typeface="Arial"/>
            </a:endParaRPr>
          </a:p>
        </p:txBody>
      </p:sp>
      <p:cxnSp>
        <p:nvCxnSpPr>
          <p:cNvPr id="21" name="Google Shape;132;p36">
            <a:extLst>
              <a:ext uri="{FF2B5EF4-FFF2-40B4-BE49-F238E27FC236}">
                <a16:creationId xmlns:a16="http://schemas.microsoft.com/office/drawing/2014/main" id="{5E162A61-F4C7-674B-A124-30B846CBD45E}"/>
              </a:ext>
            </a:extLst>
          </p:cNvPr>
          <p:cNvCxnSpPr/>
          <p:nvPr/>
        </p:nvCxnSpPr>
        <p:spPr>
          <a:xfrm>
            <a:off x="2420624" y="4452018"/>
            <a:ext cx="0" cy="389332"/>
          </a:xfrm>
          <a:prstGeom prst="straightConnector1">
            <a:avLst/>
          </a:prstGeom>
          <a:noFill/>
          <a:ln w="28575" cap="flat" cmpd="sng">
            <a:solidFill>
              <a:srgbClr val="8154AB"/>
            </a:solidFill>
            <a:prstDash val="sysDot"/>
            <a:round/>
            <a:headEnd type="none" w="sm" len="sm"/>
            <a:tailEnd type="oval" w="med" len="med"/>
          </a:ln>
        </p:spPr>
      </p:cxnSp>
      <p:cxnSp>
        <p:nvCxnSpPr>
          <p:cNvPr id="23" name="Google Shape;133;p36">
            <a:extLst>
              <a:ext uri="{FF2B5EF4-FFF2-40B4-BE49-F238E27FC236}">
                <a16:creationId xmlns:a16="http://schemas.microsoft.com/office/drawing/2014/main" id="{F6970BC1-C682-DA4B-B77C-7750FB0587B4}"/>
              </a:ext>
            </a:extLst>
          </p:cNvPr>
          <p:cNvCxnSpPr/>
          <p:nvPr/>
        </p:nvCxnSpPr>
        <p:spPr>
          <a:xfrm>
            <a:off x="5900983" y="4452018"/>
            <a:ext cx="0" cy="389332"/>
          </a:xfrm>
          <a:prstGeom prst="straightConnector1">
            <a:avLst/>
          </a:prstGeom>
          <a:noFill/>
          <a:ln w="28575" cap="flat" cmpd="sng">
            <a:solidFill>
              <a:srgbClr val="283A8A"/>
            </a:solidFill>
            <a:prstDash val="sysDot"/>
            <a:round/>
            <a:headEnd type="none" w="sm" len="sm"/>
            <a:tailEnd type="oval" w="med" len="med"/>
          </a:ln>
        </p:spPr>
      </p:cxnSp>
      <p:cxnSp>
        <p:nvCxnSpPr>
          <p:cNvPr id="24" name="Google Shape;134;p36">
            <a:extLst>
              <a:ext uri="{FF2B5EF4-FFF2-40B4-BE49-F238E27FC236}">
                <a16:creationId xmlns:a16="http://schemas.microsoft.com/office/drawing/2014/main" id="{3BCB6F24-9E1B-844A-8AF1-0AA160178041}"/>
              </a:ext>
            </a:extLst>
          </p:cNvPr>
          <p:cNvCxnSpPr/>
          <p:nvPr/>
        </p:nvCxnSpPr>
        <p:spPr>
          <a:xfrm>
            <a:off x="9531490" y="4452018"/>
            <a:ext cx="0" cy="389332"/>
          </a:xfrm>
          <a:prstGeom prst="straightConnector1">
            <a:avLst/>
          </a:prstGeom>
          <a:noFill/>
          <a:ln w="28575" cap="flat" cmpd="sng">
            <a:solidFill>
              <a:srgbClr val="65DEBC"/>
            </a:solidFill>
            <a:prstDash val="sysDot"/>
            <a:round/>
            <a:headEnd type="none" w="sm" len="sm"/>
            <a:tailEnd type="oval" w="med" len="med"/>
          </a:ln>
        </p:spPr>
      </p:cxnSp>
      <p:pic>
        <p:nvPicPr>
          <p:cNvPr id="26" name="Google Shape;136;p36">
            <a:extLst>
              <a:ext uri="{FF2B5EF4-FFF2-40B4-BE49-F238E27FC236}">
                <a16:creationId xmlns:a16="http://schemas.microsoft.com/office/drawing/2014/main" id="{8326DE60-49E3-E244-B86E-4FC6C01630D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50151" y="3410792"/>
            <a:ext cx="740071" cy="75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137;p36">
            <a:extLst>
              <a:ext uri="{FF2B5EF4-FFF2-40B4-BE49-F238E27FC236}">
                <a16:creationId xmlns:a16="http://schemas.microsoft.com/office/drawing/2014/main" id="{6333C3D5-0D38-284B-8417-70D358A5120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77051" y="3300062"/>
            <a:ext cx="791898" cy="805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138;p36">
            <a:extLst>
              <a:ext uri="{FF2B5EF4-FFF2-40B4-BE49-F238E27FC236}">
                <a16:creationId xmlns:a16="http://schemas.microsoft.com/office/drawing/2014/main" id="{53770A76-F14E-6049-BC98-0A41704EE29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35541" y="3303506"/>
            <a:ext cx="791898" cy="80589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object 5">
            <a:extLst>
              <a:ext uri="{FF2B5EF4-FFF2-40B4-BE49-F238E27FC236}">
                <a16:creationId xmlns:a16="http://schemas.microsoft.com/office/drawing/2014/main" id="{A7BC82D4-1C81-8741-A3CC-83AAAD864417}"/>
              </a:ext>
            </a:extLst>
          </p:cNvPr>
          <p:cNvSpPr/>
          <p:nvPr/>
        </p:nvSpPr>
        <p:spPr>
          <a:xfrm>
            <a:off x="291074" y="906305"/>
            <a:ext cx="11219817" cy="1847756"/>
          </a:xfrm>
          <a:custGeom>
            <a:avLst/>
            <a:gdLst/>
            <a:ahLst/>
            <a:cxnLst/>
            <a:rect l="l" t="t" r="r" b="b"/>
            <a:pathLst>
              <a:path w="11081385" h="8744585">
                <a:moveTo>
                  <a:pt x="10871273" y="0"/>
                </a:moveTo>
                <a:lnTo>
                  <a:pt x="209870" y="0"/>
                </a:lnTo>
                <a:lnTo>
                  <a:pt x="161748" y="5542"/>
                </a:lnTo>
                <a:lnTo>
                  <a:pt x="117574" y="21331"/>
                </a:lnTo>
                <a:lnTo>
                  <a:pt x="78607" y="46106"/>
                </a:lnTo>
                <a:lnTo>
                  <a:pt x="46106" y="78606"/>
                </a:lnTo>
                <a:lnTo>
                  <a:pt x="21331" y="117574"/>
                </a:lnTo>
                <a:lnTo>
                  <a:pt x="5542" y="161748"/>
                </a:lnTo>
                <a:lnTo>
                  <a:pt x="0" y="209870"/>
                </a:lnTo>
                <a:lnTo>
                  <a:pt x="0" y="8534719"/>
                </a:lnTo>
                <a:lnTo>
                  <a:pt x="5542" y="8582840"/>
                </a:lnTo>
                <a:lnTo>
                  <a:pt x="21331" y="8627015"/>
                </a:lnTo>
                <a:lnTo>
                  <a:pt x="46106" y="8665982"/>
                </a:lnTo>
                <a:lnTo>
                  <a:pt x="78606" y="8698483"/>
                </a:lnTo>
                <a:lnTo>
                  <a:pt x="117574" y="8723258"/>
                </a:lnTo>
                <a:lnTo>
                  <a:pt x="161748" y="8739046"/>
                </a:lnTo>
                <a:lnTo>
                  <a:pt x="209869" y="8744589"/>
                </a:lnTo>
                <a:lnTo>
                  <a:pt x="10871273" y="8744589"/>
                </a:lnTo>
                <a:lnTo>
                  <a:pt x="10919395" y="8739046"/>
                </a:lnTo>
                <a:lnTo>
                  <a:pt x="10963569" y="8723258"/>
                </a:lnTo>
                <a:lnTo>
                  <a:pt x="11002536" y="8698483"/>
                </a:lnTo>
                <a:lnTo>
                  <a:pt x="11035037" y="8665982"/>
                </a:lnTo>
                <a:lnTo>
                  <a:pt x="11059812" y="8627015"/>
                </a:lnTo>
                <a:lnTo>
                  <a:pt x="11075600" y="8582840"/>
                </a:lnTo>
                <a:lnTo>
                  <a:pt x="11081143" y="8534719"/>
                </a:lnTo>
                <a:lnTo>
                  <a:pt x="11081143" y="209870"/>
                </a:lnTo>
                <a:lnTo>
                  <a:pt x="11075600" y="161748"/>
                </a:lnTo>
                <a:lnTo>
                  <a:pt x="11059812" y="117574"/>
                </a:lnTo>
                <a:lnTo>
                  <a:pt x="11035037" y="78606"/>
                </a:lnTo>
                <a:lnTo>
                  <a:pt x="11002536" y="46106"/>
                </a:lnTo>
                <a:lnTo>
                  <a:pt x="10963569" y="21331"/>
                </a:lnTo>
                <a:lnTo>
                  <a:pt x="10919395" y="5542"/>
                </a:lnTo>
                <a:lnTo>
                  <a:pt x="10871273" y="0"/>
                </a:lnTo>
                <a:close/>
              </a:path>
            </a:pathLst>
          </a:cu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2" name="Google Shape;157;p8">
            <a:extLst>
              <a:ext uri="{FF2B5EF4-FFF2-40B4-BE49-F238E27FC236}">
                <a16:creationId xmlns:a16="http://schemas.microsoft.com/office/drawing/2014/main" id="{8390FAF8-2E2C-5D47-8A0F-15D31D6D60F5}"/>
              </a:ext>
            </a:extLst>
          </p:cNvPr>
          <p:cNvSpPr/>
          <p:nvPr/>
        </p:nvSpPr>
        <p:spPr>
          <a:xfrm>
            <a:off x="538480" y="1292459"/>
            <a:ext cx="308839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ts val="1800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604020202020204" charset="0"/>
                <a:ea typeface="Calibri"/>
                <a:cs typeface="SB Sans Display" panose="020B0604020202020204" charset="0"/>
                <a:sym typeface="Calibri"/>
              </a:rPr>
              <a:t>КТ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604020202020204" charset="0"/>
                <a:ea typeface="Calibri"/>
                <a:cs typeface="SB Sans Display" panose="020B0604020202020204" charset="0"/>
                <a:sym typeface="Calibri"/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604020202020204" charset="0"/>
                <a:ea typeface="Calibri"/>
                <a:cs typeface="SB Sans Display" panose="020B0604020202020204" charset="0"/>
                <a:sym typeface="Calibri"/>
              </a:rPr>
              <a:t>Легких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SB Sans Display" panose="020B0604020202020204" charset="0"/>
              <a:ea typeface="Calibri"/>
              <a:cs typeface="SB Sans Display" panose="020B0604020202020204" charset="0"/>
              <a:sym typeface="Calibri"/>
            </a:endParaRPr>
          </a:p>
        </p:txBody>
      </p:sp>
      <p:sp>
        <p:nvSpPr>
          <p:cNvPr id="25" name="Google Shape;159;p8">
            <a:extLst>
              <a:ext uri="{FF2B5EF4-FFF2-40B4-BE49-F238E27FC236}">
                <a16:creationId xmlns:a16="http://schemas.microsoft.com/office/drawing/2014/main" id="{16DB1855-027A-8849-AC23-04F04B9FFFFE}"/>
              </a:ext>
            </a:extLst>
          </p:cNvPr>
          <p:cNvSpPr/>
          <p:nvPr/>
        </p:nvSpPr>
        <p:spPr>
          <a:xfrm>
            <a:off x="2232349" y="1172794"/>
            <a:ext cx="9421171" cy="65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buClr>
                <a:schemeClr val="dk1"/>
              </a:buClr>
              <a:buSzPts val="1000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Text" panose="020B0503040504020204" pitchFamily="34" charset="-52"/>
                <a:ea typeface="Calibri"/>
                <a:cs typeface="SB Sans Text" panose="020B0503040504020204" pitchFamily="34" charset="-52"/>
                <a:sym typeface="Calibri"/>
              </a:rPr>
              <a:t>Диагностика </a:t>
            </a:r>
            <a:r>
              <a:rPr lang="e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Text" panose="020B0503040504020204" pitchFamily="34" charset="-52"/>
                <a:ea typeface="Calibri"/>
                <a:cs typeface="SB Sans Text" panose="020B0503040504020204" pitchFamily="34" charset="-52"/>
                <a:sym typeface="Calibri"/>
              </a:rPr>
              <a:t>COVID-19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Text" panose="020B0503040504020204" pitchFamily="34" charset="-52"/>
                <a:ea typeface="Calibri"/>
                <a:cs typeface="SB Sans Text" panose="020B0503040504020204" pitchFamily="34" charset="-52"/>
                <a:sym typeface="Calibri"/>
              </a:rPr>
              <a:t>по КТ легких 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000"/>
            </a:pPr>
            <a:r>
              <a:rPr lang="e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Text" panose="020B0503040504020204" pitchFamily="34" charset="-52"/>
                <a:ea typeface="Calibri"/>
                <a:cs typeface="SB Sans Text" panose="020B0503040504020204" pitchFamily="34" charset="-52"/>
                <a:sym typeface="Calibri"/>
              </a:rPr>
              <a:t>c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Text" panose="020B0503040504020204" pitchFamily="34" charset="-52"/>
                <a:ea typeface="Calibri"/>
                <a:cs typeface="SB Sans Text" panose="020B0503040504020204" pitchFamily="34" charset="-52"/>
                <a:sym typeface="Calibri"/>
              </a:rPr>
              <a:t>помощью искусственного интеллекта</a:t>
            </a:r>
          </a:p>
        </p:txBody>
      </p:sp>
      <p:sp>
        <p:nvSpPr>
          <p:cNvPr id="28" name="Rectangle 1">
            <a:extLst>
              <a:ext uri="{FF2B5EF4-FFF2-40B4-BE49-F238E27FC236}">
                <a16:creationId xmlns:a16="http://schemas.microsoft.com/office/drawing/2014/main" id="{F527268D-0517-B442-B07A-74707DC45F08}"/>
              </a:ext>
            </a:extLst>
          </p:cNvPr>
          <p:cNvSpPr/>
          <p:nvPr/>
        </p:nvSpPr>
        <p:spPr>
          <a:xfrm>
            <a:off x="538480" y="1864376"/>
            <a:ext cx="110405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100"/>
            </a:pPr>
            <a:r>
              <a:rPr lang="ru-RU" sz="1600" dirty="0">
                <a:solidFill>
                  <a:srgbClr val="3F3F3F"/>
                </a:solidFill>
                <a:latin typeface="SB Sans Text" panose="020B0503040504020204" pitchFamily="34" charset="-52"/>
                <a:cs typeface="SB Sans Text" panose="020B0503040504020204" pitchFamily="34" charset="-52"/>
                <a:sym typeface="Calibri"/>
              </a:rPr>
              <a:t>Сервис осуществляет сегментацию участков пораженной ткани легких, вызванных вирусной пневмонии, с указанием объема поражения ткани (%), а также с определением степени тяжести по шкале КТ</a:t>
            </a:r>
          </a:p>
        </p:txBody>
      </p:sp>
    </p:spTree>
    <p:extLst>
      <p:ext uri="{BB962C8B-B14F-4D97-AF65-F5344CB8AC3E}">
        <p14:creationId xmlns:p14="http://schemas.microsoft.com/office/powerpoint/2010/main" val="1246807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B6C2910-C07D-7B4F-AF25-4DA6BDE33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Google Shape;74;p5">
            <a:extLst>
              <a:ext uri="{FF2B5EF4-FFF2-40B4-BE49-F238E27FC236}">
                <a16:creationId xmlns:a16="http://schemas.microsoft.com/office/drawing/2014/main" id="{BBB3CD73-76F5-704A-81B0-2BB2B158722E}"/>
              </a:ext>
            </a:extLst>
          </p:cNvPr>
          <p:cNvSpPr/>
          <p:nvPr/>
        </p:nvSpPr>
        <p:spPr>
          <a:xfrm>
            <a:off x="828040" y="2339041"/>
            <a:ext cx="5776840" cy="292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00050" indent="-285750">
              <a:spcBef>
                <a:spcPts val="1200"/>
              </a:spcBef>
              <a:buClr>
                <a:srgbClr val="3DBA72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  <a:sym typeface="Calibri"/>
              </a:rPr>
              <a:t>Сервис осуществляет сегментацию участков пораженной ткани легких, вызванных вирусной пневмонией, с указанием объема поражения ткани (%) и определением степени тяжести по шкале КТ</a:t>
            </a:r>
          </a:p>
          <a:p>
            <a:pPr marL="400050" indent="-285750">
              <a:spcBef>
                <a:spcPts val="1200"/>
              </a:spcBef>
              <a:buClr>
                <a:srgbClr val="3DBA72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  <a:sym typeface="Calibri"/>
              </a:rPr>
              <a:t>Алгоритм искусственного интеллекта, обученный на большой выборке данных, позволяет автоматически размечать области поражения при вирусной пневмонии  («матовое стекло») и области консолидации. </a:t>
            </a:r>
          </a:p>
          <a:p>
            <a:pPr marL="400050" indent="-285750">
              <a:spcBef>
                <a:spcPts val="1200"/>
              </a:spcBef>
              <a:buClr>
                <a:srgbClr val="3DBA72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  <a:sym typeface="Calibri"/>
              </a:rPr>
              <a:t>Для определения дальнейшей стратегии лечения для каждого легкого определяется процент поражения от всего объема легкого.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55976C5-02EB-9447-9F2A-717EAC2611EF}"/>
              </a:ext>
            </a:extLst>
          </p:cNvPr>
          <p:cNvSpPr/>
          <p:nvPr/>
        </p:nvSpPr>
        <p:spPr>
          <a:xfrm>
            <a:off x="1" y="637002"/>
            <a:ext cx="12191999" cy="1107996"/>
          </a:xfrm>
          <a:prstGeom prst="rect">
            <a:avLst/>
          </a:prstGeom>
          <a:gradFill flip="none" rotWithShape="1">
            <a:gsLst>
              <a:gs pos="0">
                <a:srgbClr val="1564C0"/>
              </a:gs>
              <a:gs pos="100000">
                <a:srgbClr val="65DEBC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F46E651-D54B-DE4D-9546-6C4082707A2C}"/>
              </a:ext>
            </a:extLst>
          </p:cNvPr>
          <p:cNvSpPr/>
          <p:nvPr/>
        </p:nvSpPr>
        <p:spPr>
          <a:xfrm>
            <a:off x="501799" y="191371"/>
            <a:ext cx="1758495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7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Решение задач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D247EC3-970C-A34E-95A4-0641C48F93CE}"/>
              </a:ext>
            </a:extLst>
          </p:cNvPr>
          <p:cNvSpPr/>
          <p:nvPr/>
        </p:nvSpPr>
        <p:spPr>
          <a:xfrm>
            <a:off x="500400" y="775502"/>
            <a:ext cx="87944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800"/>
            </a:pPr>
            <a:r>
              <a:rPr lang="ru-RU" sz="2400" dirty="0">
                <a:solidFill>
                  <a:schemeClr val="lt1"/>
                </a:solidFill>
                <a:latin typeface="SB Sans Display" panose="020B0503040504020204" pitchFamily="34" charset="0"/>
                <a:ea typeface="Calibri"/>
                <a:cs typeface="SB Sans Display" panose="020B0503040504020204" pitchFamily="34" charset="0"/>
                <a:sym typeface="Calibri"/>
              </a:rPr>
              <a:t>Автоматическое измерение доли пораженного объема легкого при анализе качества проводимой терапии</a:t>
            </a:r>
            <a:endParaRPr lang="ru-RU" sz="1800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8AA639D-AD54-4E49-869A-7AA7ABE17AEE}"/>
              </a:ext>
            </a:extLst>
          </p:cNvPr>
          <p:cNvSpPr/>
          <p:nvPr/>
        </p:nvSpPr>
        <p:spPr>
          <a:xfrm>
            <a:off x="500400" y="6382470"/>
            <a:ext cx="11700790" cy="341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buSzPts val="2400"/>
            </a:pPr>
            <a:r>
              <a:rPr lang="ru-RU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Text Light" panose="020B0303040504020204" pitchFamily="34" charset="0"/>
                <a:cs typeface="SB Sans Text Light" panose="020B0303040504020204" pitchFamily="34" charset="0"/>
                <a:sym typeface="Calibri"/>
              </a:rPr>
              <a:t>Продукт может использоваться только в качестве тестирования и передаваться в безвозмездное пользование, т.к. требуется регистрация ПО как медицинского изделия</a:t>
            </a:r>
            <a:r>
              <a:rPr lang="en-US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Text Light" panose="020B0303040504020204" pitchFamily="34" charset="0"/>
                <a:cs typeface="SB Sans Text Light" panose="020B0303040504020204" pitchFamily="34" charset="0"/>
                <a:sym typeface="Calibri"/>
              </a:rPr>
              <a:t>. </a:t>
            </a:r>
            <a:r>
              <a:rPr lang="ru-RU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Text Light" panose="020B0303040504020204" pitchFamily="34" charset="0"/>
                <a:cs typeface="SB Sans Text Light" panose="020B0303040504020204" pitchFamily="34" charset="0"/>
                <a:sym typeface="Calibri"/>
              </a:rPr>
              <a:t>ООО «</a:t>
            </a:r>
            <a:r>
              <a:rPr lang="ru-RU" sz="1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B Sans Text Light" panose="020B0303040504020204" pitchFamily="34" charset="0"/>
                <a:cs typeface="SB Sans Text Light" panose="020B0303040504020204" pitchFamily="34" charset="0"/>
                <a:sym typeface="Calibri"/>
              </a:rPr>
              <a:t>СберМедИИ</a:t>
            </a:r>
            <a:r>
              <a:rPr lang="ru-RU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Text Light" panose="020B0303040504020204" pitchFamily="34" charset="0"/>
                <a:cs typeface="SB Sans Text Light" panose="020B0303040504020204" pitchFamily="34" charset="0"/>
                <a:sym typeface="Calibri"/>
              </a:rPr>
              <a:t>» не занимается лицензируемой деятельностью</a:t>
            </a:r>
          </a:p>
        </p:txBody>
      </p:sp>
      <p:pic>
        <p:nvPicPr>
          <p:cNvPr id="17" name="Google Shape;260;p12" descr="Изображение выглядит как фотография, стол, сидит, белый&#10;&#10;Автоматически созданное описание">
            <a:extLst>
              <a:ext uri="{FF2B5EF4-FFF2-40B4-BE49-F238E27FC236}">
                <a16:creationId xmlns:a16="http://schemas.microsoft.com/office/drawing/2014/main" id="{9F4F4D54-B84B-DE43-9CE0-EAEDAB480F4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8449" y="2382000"/>
            <a:ext cx="4413550" cy="299107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Прямоугольник 21">
            <a:extLst>
              <a:ext uri="{FF2B5EF4-FFF2-40B4-BE49-F238E27FC236}">
                <a16:creationId xmlns:a16="http://schemas.microsoft.com/office/drawing/2014/main" id="{0AD3BD2B-D2CC-6B42-8801-E2FE8C3129E3}"/>
              </a:ext>
            </a:extLst>
          </p:cNvPr>
          <p:cNvSpPr/>
          <p:nvPr/>
        </p:nvSpPr>
        <p:spPr>
          <a:xfrm>
            <a:off x="10594096" y="3241712"/>
            <a:ext cx="769864" cy="1325208"/>
          </a:xfrm>
          <a:prstGeom prst="rect">
            <a:avLst/>
          </a:prstGeom>
          <a:noFill/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1">
            <a:extLst>
              <a:ext uri="{FF2B5EF4-FFF2-40B4-BE49-F238E27FC236}">
                <a16:creationId xmlns:a16="http://schemas.microsoft.com/office/drawing/2014/main" id="{0AD3BD2B-D2CC-6B42-8801-E2FE8C3129E3}"/>
              </a:ext>
            </a:extLst>
          </p:cNvPr>
          <p:cNvSpPr/>
          <p:nvPr/>
        </p:nvSpPr>
        <p:spPr>
          <a:xfrm>
            <a:off x="8739896" y="3970090"/>
            <a:ext cx="212943" cy="187288"/>
          </a:xfrm>
          <a:prstGeom prst="rect">
            <a:avLst/>
          </a:prstGeom>
          <a:noFill/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789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B6C2910-C07D-7B4F-AF25-4DA6BDE33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3" name="Picture 2" descr="Компьютерная томография (КТ) - справочник методов диагностики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7"/>
          <a:stretch/>
        </p:blipFill>
        <p:spPr bwMode="auto">
          <a:xfrm>
            <a:off x="8361046" y="931824"/>
            <a:ext cx="3830953" cy="412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74;p5">
            <a:extLst>
              <a:ext uri="{FF2B5EF4-FFF2-40B4-BE49-F238E27FC236}">
                <a16:creationId xmlns:a16="http://schemas.microsoft.com/office/drawing/2014/main" id="{BBB3CD73-76F5-704A-81B0-2BB2B158722E}"/>
              </a:ext>
            </a:extLst>
          </p:cNvPr>
          <p:cNvSpPr/>
          <p:nvPr/>
        </p:nvSpPr>
        <p:spPr>
          <a:xfrm>
            <a:off x="982720" y="2719681"/>
            <a:ext cx="5696470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20675" indent="-307975">
              <a:buClr>
                <a:srgbClr val="3DBA72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  <a:sym typeface="Calibri"/>
              </a:rPr>
              <a:t>При большой нагрузке необходимо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  <a:sym typeface="Calibri"/>
              </a:rPr>
              <a:t>приоритизировать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  <a:sym typeface="Calibri"/>
              </a:rPr>
              <a:t> исследования пациентов для определения случаев, требующих неотложной медицинской помощи </a:t>
            </a:r>
          </a:p>
          <a:p>
            <a:pPr marL="320675" indent="-307975">
              <a:buClr>
                <a:srgbClr val="3DBA72"/>
              </a:buClr>
              <a:buSzPct val="120000"/>
              <a:buFont typeface="Arial" panose="020B0604020202020204" pitchFamily="34" charset="0"/>
              <a:buChar char="•"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SB Sans Display Light" panose="020B0303040504020204" pitchFamily="34" charset="0"/>
              <a:cs typeface="SB Sans Display Light" panose="020B0303040504020204" pitchFamily="34" charset="0"/>
              <a:sym typeface="Calibri"/>
            </a:endParaRPr>
          </a:p>
          <a:p>
            <a:pPr marL="320675" indent="-307975">
              <a:buClr>
                <a:srgbClr val="3DBA72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  <a:sym typeface="Calibri"/>
              </a:rPr>
              <a:t>Пациенты с критическими нарушениями описываются в первую очередь и выводятся в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  <a:sym typeface="Calibri"/>
              </a:rPr>
              <a:t>ТОПе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  <a:sym typeface="Calibri"/>
              </a:rPr>
              <a:t> исследований для дальнейшей маршрутизации пациентов и определения тактики лечения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55976C5-02EB-9447-9F2A-717EAC2611EF}"/>
              </a:ext>
            </a:extLst>
          </p:cNvPr>
          <p:cNvSpPr/>
          <p:nvPr/>
        </p:nvSpPr>
        <p:spPr>
          <a:xfrm>
            <a:off x="1" y="637002"/>
            <a:ext cx="12191999" cy="1107996"/>
          </a:xfrm>
          <a:prstGeom prst="rect">
            <a:avLst/>
          </a:prstGeom>
          <a:gradFill flip="none" rotWithShape="1">
            <a:gsLst>
              <a:gs pos="0">
                <a:srgbClr val="1564C0"/>
              </a:gs>
              <a:gs pos="100000">
                <a:srgbClr val="65DEBC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F46E651-D54B-DE4D-9546-6C4082707A2C}"/>
              </a:ext>
            </a:extLst>
          </p:cNvPr>
          <p:cNvSpPr/>
          <p:nvPr/>
        </p:nvSpPr>
        <p:spPr>
          <a:xfrm>
            <a:off x="501799" y="191371"/>
            <a:ext cx="1758495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7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Решение задач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D247EC3-970C-A34E-95A4-0641C48F93CE}"/>
              </a:ext>
            </a:extLst>
          </p:cNvPr>
          <p:cNvSpPr/>
          <p:nvPr/>
        </p:nvSpPr>
        <p:spPr>
          <a:xfrm>
            <a:off x="500400" y="775502"/>
            <a:ext cx="879442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</a:pPr>
            <a:r>
              <a:rPr lang="ru-RU" sz="2400" dirty="0" err="1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Calibri"/>
              </a:rPr>
              <a:t>Приоритизация</a:t>
            </a:r>
            <a:r>
              <a:rPr lang="ru-RU" sz="2400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Calibri"/>
              </a:rPr>
              <a:t> исследований врача рентгенолога</a:t>
            </a:r>
          </a:p>
          <a:p>
            <a:pPr>
              <a:buClr>
                <a:schemeClr val="dk1"/>
              </a:buClr>
            </a:pPr>
            <a:r>
              <a:rPr lang="ru-RU" dirty="0">
                <a:solidFill>
                  <a:schemeClr val="bg1"/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  <a:sym typeface="Calibri"/>
              </a:rPr>
              <a:t>пациенты с пневмонией описываются в первую очередь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8AA639D-AD54-4E49-869A-7AA7ABE17AEE}"/>
              </a:ext>
            </a:extLst>
          </p:cNvPr>
          <p:cNvSpPr/>
          <p:nvPr/>
        </p:nvSpPr>
        <p:spPr>
          <a:xfrm>
            <a:off x="500400" y="6382470"/>
            <a:ext cx="7860646" cy="464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SzPts val="2400"/>
            </a:pPr>
            <a:r>
              <a:rPr lang="ru-RU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Text Light" panose="020B0303040504020204" pitchFamily="34" charset="0"/>
                <a:cs typeface="SB Sans Text Light" panose="020B0303040504020204" pitchFamily="34" charset="0"/>
                <a:sym typeface="Calibri"/>
              </a:rPr>
              <a:t>Продукт может использоваться только в качестве тестирования и передаваться в безвозмездное пользование, т.к. требуется регистрация ПО как медицинского изделия</a:t>
            </a:r>
            <a:r>
              <a:rPr lang="en-US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Text Light" panose="020B0303040504020204" pitchFamily="34" charset="0"/>
                <a:cs typeface="SB Sans Text Light" panose="020B0303040504020204" pitchFamily="34" charset="0"/>
                <a:sym typeface="Calibri"/>
              </a:rPr>
              <a:t>. </a:t>
            </a:r>
            <a:r>
              <a:rPr lang="ru-RU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Text Light" panose="020B0303040504020204" pitchFamily="34" charset="0"/>
                <a:cs typeface="SB Sans Text Light" panose="020B0303040504020204" pitchFamily="34" charset="0"/>
                <a:sym typeface="Calibri"/>
              </a:rPr>
              <a:t>ООО «</a:t>
            </a:r>
            <a:r>
              <a:rPr lang="ru-RU" sz="1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B Sans Text Light" panose="020B0303040504020204" pitchFamily="34" charset="0"/>
                <a:cs typeface="SB Sans Text Light" panose="020B0303040504020204" pitchFamily="34" charset="0"/>
                <a:sym typeface="Calibri"/>
              </a:rPr>
              <a:t>СберМедИИ</a:t>
            </a:r>
            <a:r>
              <a:rPr lang="ru-RU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Text Light" panose="020B0303040504020204" pitchFamily="34" charset="0"/>
                <a:cs typeface="SB Sans Text Light" panose="020B0303040504020204" pitchFamily="34" charset="0"/>
                <a:sym typeface="Calibri"/>
              </a:rPr>
              <a:t>» не занимается лицензируемой деятельностью</a:t>
            </a:r>
          </a:p>
        </p:txBody>
      </p:sp>
      <p:pic>
        <p:nvPicPr>
          <p:cNvPr id="20" name="Google Shape;259;p12">
            <a:extLst>
              <a:ext uri="{FF2B5EF4-FFF2-40B4-BE49-F238E27FC236}">
                <a16:creationId xmlns:a16="http://schemas.microsoft.com/office/drawing/2014/main" id="{B3C651D7-B8F4-6345-812F-04DC07DFE3E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75" r="1679"/>
          <a:stretch/>
        </p:blipFill>
        <p:spPr>
          <a:xfrm>
            <a:off x="8361046" y="4114800"/>
            <a:ext cx="3840144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B89A21A-16C5-8645-A97D-A9FB070AF2B3}"/>
              </a:ext>
            </a:extLst>
          </p:cNvPr>
          <p:cNvSpPr/>
          <p:nvPr/>
        </p:nvSpPr>
        <p:spPr>
          <a:xfrm>
            <a:off x="9375731" y="5249008"/>
            <a:ext cx="131523" cy="130921"/>
          </a:xfrm>
          <a:prstGeom prst="rect">
            <a:avLst/>
          </a:prstGeom>
          <a:noFill/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FFBC85C-8D2A-E44D-BFC0-1A28F3D0002E}"/>
              </a:ext>
            </a:extLst>
          </p:cNvPr>
          <p:cNvSpPr/>
          <p:nvPr/>
        </p:nvSpPr>
        <p:spPr>
          <a:xfrm>
            <a:off x="9425835" y="5411846"/>
            <a:ext cx="166573" cy="187288"/>
          </a:xfrm>
          <a:prstGeom prst="rect">
            <a:avLst/>
          </a:prstGeom>
          <a:noFill/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AD3BD2B-D2CC-6B42-8801-E2FE8C3129E3}"/>
              </a:ext>
            </a:extLst>
          </p:cNvPr>
          <p:cNvSpPr/>
          <p:nvPr/>
        </p:nvSpPr>
        <p:spPr>
          <a:xfrm>
            <a:off x="11173216" y="5405583"/>
            <a:ext cx="212943" cy="187288"/>
          </a:xfrm>
          <a:prstGeom prst="rect">
            <a:avLst/>
          </a:prstGeom>
          <a:noFill/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946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A369CB2-AFEA-E644-AFE2-D33E12216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1E226E5-B5A8-FC47-B627-7286709F9E1A}"/>
              </a:ext>
            </a:extLst>
          </p:cNvPr>
          <p:cNvSpPr/>
          <p:nvPr/>
        </p:nvSpPr>
        <p:spPr>
          <a:xfrm>
            <a:off x="1" y="637002"/>
            <a:ext cx="12191999" cy="1166912"/>
          </a:xfrm>
          <a:prstGeom prst="rect">
            <a:avLst/>
          </a:prstGeom>
          <a:gradFill flip="none" rotWithShape="1">
            <a:gsLst>
              <a:gs pos="0">
                <a:srgbClr val="1564C0"/>
              </a:gs>
              <a:gs pos="100000">
                <a:srgbClr val="65DEBC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4C524176-ABE7-FD43-8B0E-6AEFCA84CA3A}"/>
              </a:ext>
            </a:extLst>
          </p:cNvPr>
          <p:cNvSpPr/>
          <p:nvPr/>
        </p:nvSpPr>
        <p:spPr>
          <a:xfrm>
            <a:off x="373930" y="163663"/>
            <a:ext cx="1758495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7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Решение задач</a:t>
            </a:r>
          </a:p>
        </p:txBody>
      </p:sp>
      <p:sp>
        <p:nvSpPr>
          <p:cNvPr id="12" name="Google Shape;74;p5">
            <a:extLst>
              <a:ext uri="{FF2B5EF4-FFF2-40B4-BE49-F238E27FC236}">
                <a16:creationId xmlns:a16="http://schemas.microsoft.com/office/drawing/2014/main" id="{92B2532D-3783-2245-AB28-F47C81576730}"/>
              </a:ext>
            </a:extLst>
          </p:cNvPr>
          <p:cNvSpPr/>
          <p:nvPr/>
        </p:nvSpPr>
        <p:spPr>
          <a:xfrm>
            <a:off x="1033290" y="2257629"/>
            <a:ext cx="5381605" cy="307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55600" indent="-355600">
              <a:spcBef>
                <a:spcPts val="1200"/>
              </a:spcBef>
              <a:buClr>
                <a:srgbClr val="3DBA72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  <a:sym typeface="Calibri"/>
              </a:rPr>
              <a:t>Процесс обработки КТ исследований легких занимает в среднем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Calibri"/>
              </a:rPr>
              <a:t>6 минут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  <a:sym typeface="Calibri"/>
              </a:rPr>
              <a:t>и результаты выводятся на рабочее место врача при подключении нашего сервиса.</a:t>
            </a:r>
          </a:p>
          <a:p>
            <a:pPr marL="320675" indent="-307975">
              <a:spcBef>
                <a:spcPts val="1200"/>
              </a:spcBef>
              <a:buClr>
                <a:srgbClr val="3DBA72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  <a:sym typeface="Calibri"/>
              </a:rPr>
              <a:t>Результаты обработки исследований могут служить вторым мнением. Это облегчает работу рентгенолога при разметке.</a:t>
            </a:r>
          </a:p>
          <a:p>
            <a:pPr marL="320675" indent="-307975">
              <a:spcBef>
                <a:spcPts val="1200"/>
              </a:spcBef>
              <a:buClr>
                <a:srgbClr val="3DBA72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  <a:sym typeface="Calibri"/>
              </a:rPr>
              <a:t>Благодаря снижению нагрузки у врачей появляется дополнительное время на решение других практических задач отделения</a:t>
            </a:r>
          </a:p>
          <a:p>
            <a:pPr marL="320675" indent="-307975">
              <a:spcBef>
                <a:spcPts val="1200"/>
              </a:spcBef>
              <a:buClr>
                <a:srgbClr val="3DBA72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  <a:sym typeface="Calibri"/>
              </a:rPr>
              <a:t>Растет вовлеченность врачей в использование цифровых решений и высоких технологий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SB Sans Display Light" panose="020B0303040504020204" pitchFamily="34" charset="0"/>
              <a:cs typeface="SB Sans Display Light" panose="020B0303040504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EE72D74-4A0A-8C44-8441-3C461A45556A}"/>
              </a:ext>
            </a:extLst>
          </p:cNvPr>
          <p:cNvSpPr/>
          <p:nvPr/>
        </p:nvSpPr>
        <p:spPr>
          <a:xfrm>
            <a:off x="373930" y="843333"/>
            <a:ext cx="1058149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ru-RU" sz="2400" dirty="0">
                <a:solidFill>
                  <a:schemeClr val="lt1"/>
                </a:solidFill>
                <a:latin typeface="SB Sans Display" panose="020B0503040504020204" pitchFamily="34" charset="0"/>
                <a:ea typeface="Calibri"/>
                <a:cs typeface="SB Sans Display" panose="020B0503040504020204" pitchFamily="34" charset="0"/>
                <a:sym typeface="Calibri"/>
              </a:rPr>
              <a:t>Снижение нагрузки на врачей и вероятности ошибок</a:t>
            </a:r>
            <a:endParaRPr lang="ru-RU" sz="2400" dirty="0">
              <a:solidFill>
                <a:schemeClr val="bg1"/>
              </a:solidFill>
              <a:latin typeface="SB Sans Display" panose="020B0503040504020204" pitchFamily="34" charset="0"/>
              <a:cs typeface="SB Sans Display" panose="020B0503040504020204" pitchFamily="34" charset="0"/>
              <a:sym typeface="Calibri"/>
            </a:endParaRPr>
          </a:p>
          <a:p>
            <a:pPr lvl="0">
              <a:buClr>
                <a:schemeClr val="dk1"/>
              </a:buClr>
              <a:buSzPts val="1100"/>
            </a:pPr>
            <a:r>
              <a:rPr lang="ru-RU" dirty="0">
                <a:solidFill>
                  <a:schemeClr val="bg1"/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  <a:sym typeface="Calibri"/>
              </a:rPr>
              <a:t>позволяет врачам принимать быстрые и последовательные решения о лечении </a:t>
            </a:r>
          </a:p>
        </p:txBody>
      </p:sp>
      <p:pic>
        <p:nvPicPr>
          <p:cNvPr id="14" name="Google Shape;201;p7">
            <a:extLst>
              <a:ext uri="{FF2B5EF4-FFF2-40B4-BE49-F238E27FC236}">
                <a16:creationId xmlns:a16="http://schemas.microsoft.com/office/drawing/2014/main" id="{5E039578-5A64-0E44-8F8B-17B4C14D25A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6763" t="32659" r="26763"/>
          <a:stretch/>
        </p:blipFill>
        <p:spPr>
          <a:xfrm>
            <a:off x="7448184" y="1800105"/>
            <a:ext cx="4743815" cy="505502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DCAE6F1A-B62E-DB40-8AF8-54ED1928E421}"/>
              </a:ext>
            </a:extLst>
          </p:cNvPr>
          <p:cNvSpPr/>
          <p:nvPr/>
        </p:nvSpPr>
        <p:spPr>
          <a:xfrm>
            <a:off x="232809" y="6348066"/>
            <a:ext cx="7215374" cy="464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buClr>
                <a:srgbClr val="000000"/>
              </a:buClr>
              <a:buSzPts val="2400"/>
            </a:pPr>
            <a:r>
              <a:rPr lang="ru-RU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Text Light" panose="020B0303040504020204" pitchFamily="34" charset="0"/>
                <a:ea typeface="Calibri"/>
                <a:cs typeface="SB Sans Text Light" panose="020B0303040504020204" pitchFamily="34" charset="0"/>
                <a:sym typeface="Calibri"/>
              </a:rPr>
              <a:t>Продукт может использоваться только в качестве тестирования и передаваться в безвозмездное пользование, т.к. требуется регистрация ПО как медицинского изделия</a:t>
            </a:r>
            <a:r>
              <a:rPr lang="en-US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Text Light" panose="020B0303040504020204" pitchFamily="34" charset="0"/>
                <a:ea typeface="Calibri"/>
                <a:cs typeface="SB Sans Text Light" panose="020B0303040504020204" pitchFamily="34" charset="0"/>
                <a:sym typeface="Calibri"/>
              </a:rPr>
              <a:t>. </a:t>
            </a:r>
            <a:r>
              <a:rPr lang="ru-RU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Text Light" panose="020B0303040504020204" pitchFamily="34" charset="0"/>
                <a:ea typeface="Calibri"/>
                <a:cs typeface="SB Sans Text Light" panose="020B0303040504020204" pitchFamily="34" charset="0"/>
                <a:sym typeface="Calibri"/>
              </a:rPr>
              <a:t>ООО «</a:t>
            </a:r>
            <a:r>
              <a:rPr lang="ru-RU" sz="1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B Sans Text Light" panose="020B0303040504020204" pitchFamily="34" charset="0"/>
                <a:ea typeface="Calibri"/>
                <a:cs typeface="SB Sans Text Light" panose="020B0303040504020204" pitchFamily="34" charset="0"/>
                <a:sym typeface="Calibri"/>
              </a:rPr>
              <a:t>СберМедИИ</a:t>
            </a:r>
            <a:r>
              <a:rPr lang="ru-RU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Text Light" panose="020B0303040504020204" pitchFamily="34" charset="0"/>
                <a:ea typeface="Calibri"/>
                <a:cs typeface="SB Sans Text Light" panose="020B0303040504020204" pitchFamily="34" charset="0"/>
                <a:sym typeface="Calibri"/>
              </a:rPr>
              <a:t>» не занимается лицензируемой деятельностью</a:t>
            </a:r>
          </a:p>
        </p:txBody>
      </p:sp>
    </p:spTree>
    <p:extLst>
      <p:ext uri="{BB962C8B-B14F-4D97-AF65-F5344CB8AC3E}">
        <p14:creationId xmlns:p14="http://schemas.microsoft.com/office/powerpoint/2010/main" val="263327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0C75E27-8522-194B-9417-41889EA01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727" y="0"/>
            <a:ext cx="12219727" cy="6858000"/>
          </a:xfrm>
          <a:prstGeom prst="rect">
            <a:avLst/>
          </a:prstGeom>
        </p:spPr>
      </p:pic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2C49A21E-7BFD-BA48-96AE-31C6807AFD5B}"/>
              </a:ext>
            </a:extLst>
          </p:cNvPr>
          <p:cNvSpPr/>
          <p:nvPr/>
        </p:nvSpPr>
        <p:spPr>
          <a:xfrm>
            <a:off x="434803" y="2565999"/>
            <a:ext cx="8155981" cy="3763793"/>
          </a:xfrm>
          <a:prstGeom prst="rect">
            <a:avLst/>
          </a:prstGeom>
          <a:solidFill>
            <a:srgbClr val="3DBA72">
              <a:alpha val="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163701C-E876-C941-80C9-E28102036C01}"/>
              </a:ext>
            </a:extLst>
          </p:cNvPr>
          <p:cNvSpPr/>
          <p:nvPr/>
        </p:nvSpPr>
        <p:spPr>
          <a:xfrm>
            <a:off x="-27727" y="715933"/>
            <a:ext cx="12219727" cy="783203"/>
          </a:xfrm>
          <a:prstGeom prst="rect">
            <a:avLst/>
          </a:prstGeom>
          <a:gradFill flip="none" rotWithShape="1">
            <a:gsLst>
              <a:gs pos="0">
                <a:srgbClr val="1564C0"/>
              </a:gs>
              <a:gs pos="100000">
                <a:srgbClr val="65DEBC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5C9CD7D5-2313-924C-80D7-A63BF335AEB8}"/>
              </a:ext>
            </a:extLst>
          </p:cNvPr>
          <p:cNvSpPr/>
          <p:nvPr/>
        </p:nvSpPr>
        <p:spPr>
          <a:xfrm>
            <a:off x="486289" y="901893"/>
            <a:ext cx="60412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ts val="1800"/>
            </a:pPr>
            <a:r>
              <a:rPr lang="ru-RU" sz="2400" dirty="0">
                <a:solidFill>
                  <a:schemeClr val="bg1"/>
                </a:solidFill>
                <a:latin typeface="SB Sans Display" panose="020B0503040504020204" pitchFamily="34" charset="0"/>
                <a:ea typeface="Calibri"/>
                <a:cs typeface="SB Sans Display" panose="020B0503040504020204" pitchFamily="34" charset="0"/>
                <a:sym typeface="Calibri"/>
              </a:rPr>
              <a:t>Преимущества КТ Легких</a:t>
            </a:r>
            <a:endParaRPr lang="ru-RU" sz="2400" u="none" strike="noStrike" cap="none" dirty="0">
              <a:solidFill>
                <a:schemeClr val="bg1"/>
              </a:solidFill>
              <a:latin typeface="SB Sans Display" panose="020B0503040504020204" pitchFamily="34" charset="0"/>
              <a:cs typeface="SB Sans Display" panose="020B0503040504020204" pitchFamily="34" charset="0"/>
              <a:sym typeface="Arial"/>
            </a:endParaRPr>
          </a:p>
        </p:txBody>
      </p:sp>
      <p:sp>
        <p:nvSpPr>
          <p:cNvPr id="98" name="Прямоугольник 20">
            <a:extLst>
              <a:ext uri="{FF2B5EF4-FFF2-40B4-BE49-F238E27FC236}">
                <a16:creationId xmlns:a16="http://schemas.microsoft.com/office/drawing/2014/main" id="{CEA89502-CF1E-9647-9967-3800FA5B75F1}"/>
              </a:ext>
            </a:extLst>
          </p:cNvPr>
          <p:cNvSpPr/>
          <p:nvPr/>
        </p:nvSpPr>
        <p:spPr>
          <a:xfrm>
            <a:off x="501799" y="191371"/>
            <a:ext cx="1733488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7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Преимущества</a:t>
            </a:r>
          </a:p>
        </p:txBody>
      </p:sp>
      <p:pic>
        <p:nvPicPr>
          <p:cNvPr id="20" name="Рисунок 34">
            <a:extLst>
              <a:ext uri="{FF2B5EF4-FFF2-40B4-BE49-F238E27FC236}">
                <a16:creationId xmlns:a16="http://schemas.microsoft.com/office/drawing/2014/main" id="{106BEB24-D1FA-AF43-8FAB-159010D87C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050" t="9714" r="33928" b="14857"/>
          <a:stretch/>
        </p:blipFill>
        <p:spPr>
          <a:xfrm>
            <a:off x="8590784" y="1685095"/>
            <a:ext cx="3600012" cy="5172905"/>
          </a:xfrm>
          <a:prstGeom prst="rect">
            <a:avLst/>
          </a:prstGeom>
        </p:spPr>
      </p:pic>
      <p:sp>
        <p:nvSpPr>
          <p:cNvPr id="56" name="Скругленный прямоугольник 55">
            <a:extLst>
              <a:ext uri="{FF2B5EF4-FFF2-40B4-BE49-F238E27FC236}">
                <a16:creationId xmlns:a16="http://schemas.microsoft.com/office/drawing/2014/main" id="{E3C568DB-EBC0-D24B-80A0-DA7825EC469D}"/>
              </a:ext>
            </a:extLst>
          </p:cNvPr>
          <p:cNvSpPr/>
          <p:nvPr/>
        </p:nvSpPr>
        <p:spPr>
          <a:xfrm>
            <a:off x="3044664" y="1685095"/>
            <a:ext cx="1987954" cy="4857101"/>
          </a:xfrm>
          <a:prstGeom prst="roundRect">
            <a:avLst/>
          </a:prstGeom>
          <a:gradFill>
            <a:gsLst>
              <a:gs pos="28000">
                <a:srgbClr val="1564C0"/>
              </a:gs>
              <a:gs pos="100000">
                <a:srgbClr val="65DEBC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Google Shape;271;p11">
            <a:extLst>
              <a:ext uri="{FF2B5EF4-FFF2-40B4-BE49-F238E27FC236}">
                <a16:creationId xmlns:a16="http://schemas.microsoft.com/office/drawing/2014/main" id="{CC4E77D3-106C-EF4C-A998-C84C1FEFFDED}"/>
              </a:ext>
            </a:extLst>
          </p:cNvPr>
          <p:cNvSpPr txBox="1"/>
          <p:nvPr/>
        </p:nvSpPr>
        <p:spPr>
          <a:xfrm>
            <a:off x="540199" y="2660525"/>
            <a:ext cx="2455500" cy="3206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90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B Sans Text" panose="020B0503040504020204" pitchFamily="34" charset="-52"/>
                <a:ea typeface="Calibri"/>
                <a:cs typeface="SB Sans Text" panose="020B0503040504020204" pitchFamily="34" charset="-52"/>
                <a:sym typeface="Calibri"/>
              </a:rPr>
              <a:t>Приоритизация</a:t>
            </a:r>
            <a:r>
              <a:rPr lang="ru-RU" sz="90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Text" panose="020B0503040504020204" pitchFamily="34" charset="-52"/>
                <a:ea typeface="Calibri"/>
                <a:cs typeface="SB Sans Text" panose="020B0503040504020204" pitchFamily="34" charset="-52"/>
                <a:sym typeface="Calibri"/>
              </a:rPr>
              <a:t> исследований врача-рентгенолога: пациенты с пневмонией описываются в первую очередь </a:t>
            </a:r>
            <a:endParaRPr sz="90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SB Sans Text" panose="020B0503040504020204" pitchFamily="34" charset="-52"/>
              <a:cs typeface="SB Sans Text" panose="020B0503040504020204" pitchFamily="34" charset="-52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SB Sans Text" panose="020B0503040504020204" pitchFamily="34" charset="-52"/>
              <a:ea typeface="Calibri"/>
              <a:cs typeface="SB Sans Text" panose="020B0503040504020204" pitchFamily="34" charset="-52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90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Text" panose="020B0503040504020204" pitchFamily="34" charset="-52"/>
                <a:ea typeface="Calibri"/>
                <a:cs typeface="SB Sans Text" panose="020B0503040504020204" pitchFamily="34" charset="-52"/>
                <a:sym typeface="Calibri"/>
              </a:rPr>
              <a:t>Точность </a:t>
            </a:r>
            <a:endParaRPr sz="90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SB Sans Text" panose="020B0503040504020204" pitchFamily="34" charset="-52"/>
              <a:cs typeface="SB Sans Text" panose="020B0503040504020204" pitchFamily="34" charset="-52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SB Sans Text" panose="020B0503040504020204" pitchFamily="34" charset="-52"/>
              <a:ea typeface="Calibri"/>
              <a:cs typeface="SB Sans Text" panose="020B0503040504020204" pitchFamily="34" charset="-52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90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Text" panose="020B0503040504020204" pitchFamily="34" charset="-52"/>
                <a:ea typeface="Calibri"/>
                <a:cs typeface="SB Sans Text" panose="020B0503040504020204" pitchFamily="34" charset="-52"/>
                <a:sym typeface="Calibri"/>
              </a:rPr>
              <a:t>Автоматическое измерение доли пораженного объема легкого при анализе качества проводимой терапии</a:t>
            </a:r>
            <a:endParaRPr sz="90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SB Sans Text" panose="020B0503040504020204" pitchFamily="34" charset="-52"/>
              <a:cs typeface="SB Sans Text" panose="020B0503040504020204" pitchFamily="34" charset="-52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dirty="0">
              <a:solidFill>
                <a:schemeClr val="tx1">
                  <a:lumMod val="75000"/>
                  <a:lumOff val="25000"/>
                </a:schemeClr>
              </a:solidFill>
              <a:latin typeface="SB Sans Text" panose="020B0503040504020204" pitchFamily="34" charset="-52"/>
              <a:ea typeface="Calibri"/>
              <a:cs typeface="SB Sans Text" panose="020B0503040504020204" pitchFamily="34" charset="-52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dirty="0">
              <a:solidFill>
                <a:schemeClr val="tx1">
                  <a:lumMod val="75000"/>
                  <a:lumOff val="25000"/>
                </a:schemeClr>
              </a:solidFill>
              <a:latin typeface="SB Sans Text" panose="020B0503040504020204" pitchFamily="34" charset="-52"/>
              <a:ea typeface="Calibri"/>
              <a:cs typeface="SB Sans Text" panose="020B0503040504020204" pitchFamily="34" charset="-52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90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Text" panose="020B0503040504020204" pitchFamily="34" charset="-52"/>
                <a:ea typeface="Calibri"/>
                <a:cs typeface="SB Sans Text" panose="020B0503040504020204" pitchFamily="34" charset="-52"/>
                <a:sym typeface="Calibri"/>
              </a:rPr>
              <a:t>Адаптация под запросы медицинского заказчика</a:t>
            </a:r>
            <a:endParaRPr sz="90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SB Sans Text" panose="020B0503040504020204" pitchFamily="34" charset="-52"/>
              <a:cs typeface="SB Sans Text" panose="020B0503040504020204" pitchFamily="34" charset="-52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SB Sans Text" panose="020B0503040504020204" pitchFamily="34" charset="-52"/>
              <a:ea typeface="Calibri"/>
              <a:cs typeface="SB Sans Text" panose="020B0503040504020204" pitchFamily="34" charset="-52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90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Text" panose="020B0503040504020204" pitchFamily="34" charset="-52"/>
                <a:ea typeface="Calibri"/>
                <a:cs typeface="SB Sans Text" panose="020B0503040504020204" pitchFamily="34" charset="-52"/>
                <a:sym typeface="Calibri"/>
              </a:rPr>
              <a:t>Отслеживание динамики выздоровления каждого пациента, как следствие, с помощью нашего приложения можно регистрировать эффективность терапии</a:t>
            </a:r>
            <a:endParaRPr sz="90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SB Sans Text" panose="020B0503040504020204" pitchFamily="34" charset="-52"/>
              <a:ea typeface="Calibri"/>
              <a:cs typeface="SB Sans Text" panose="020B0503040504020204" pitchFamily="34" charset="-52"/>
              <a:sym typeface="Calibri"/>
            </a:endParaRPr>
          </a:p>
        </p:txBody>
      </p:sp>
      <p:sp>
        <p:nvSpPr>
          <p:cNvPr id="26" name="Google Shape;273;p11">
            <a:extLst>
              <a:ext uri="{FF2B5EF4-FFF2-40B4-BE49-F238E27FC236}">
                <a16:creationId xmlns:a16="http://schemas.microsoft.com/office/drawing/2014/main" id="{F817589B-CC2C-484B-B9C3-515B4AA6A5E0}"/>
              </a:ext>
            </a:extLst>
          </p:cNvPr>
          <p:cNvSpPr/>
          <p:nvPr/>
        </p:nvSpPr>
        <p:spPr>
          <a:xfrm>
            <a:off x="3068333" y="1794208"/>
            <a:ext cx="1987323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0" u="none" strike="noStrike" cap="none" dirty="0">
                <a:solidFill>
                  <a:schemeClr val="lt1"/>
                </a:solidFill>
                <a:latin typeface="SB Sans Display Light" panose="020B0303040504020204" pitchFamily="34" charset="0"/>
                <a:ea typeface="Calibri"/>
                <a:cs typeface="SB Sans Display Light" panose="020B0303040504020204" pitchFamily="34" charset="0"/>
                <a:sym typeface="Calibri"/>
              </a:rPr>
              <a:t>Модель </a:t>
            </a:r>
            <a:r>
              <a:rPr lang="ru-RU" sz="1000" b="1" i="0" u="none" strike="noStrike" cap="none" dirty="0" err="1">
                <a:solidFill>
                  <a:schemeClr val="lt1"/>
                </a:solidFill>
                <a:latin typeface="SB Sans Display Light" panose="020B0303040504020204" pitchFamily="34" charset="0"/>
                <a:ea typeface="Calibri"/>
                <a:cs typeface="SB Sans Display Light" panose="020B0303040504020204" pitchFamily="34" charset="0"/>
                <a:sym typeface="Calibri"/>
              </a:rPr>
              <a:t>детекции</a:t>
            </a:r>
            <a:r>
              <a:rPr lang="ru-RU" sz="1000" b="1" i="0" u="none" strike="noStrike" cap="none" dirty="0">
                <a:solidFill>
                  <a:schemeClr val="lt1"/>
                </a:solidFill>
                <a:latin typeface="SB Sans Display Light" panose="020B0303040504020204" pitchFamily="34" charset="0"/>
                <a:ea typeface="Calibri"/>
                <a:cs typeface="SB Sans Display Light" panose="020B0303040504020204" pitchFamily="34" charset="0"/>
                <a:sym typeface="Calibri"/>
              </a:rPr>
              <a:t> патологии легких по изображениям компьютерной томографии</a:t>
            </a:r>
            <a:endParaRPr sz="1400" b="0" i="0" u="none" strike="noStrike" cap="none" dirty="0">
              <a:solidFill>
                <a:srgbClr val="000000"/>
              </a:solidFill>
              <a:latin typeface="SB Sans Display Light" panose="020B0303040504020204" pitchFamily="34" charset="0"/>
              <a:cs typeface="SB Sans Display Light" panose="020B0303040504020204" pitchFamily="34" charset="0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0" u="none" strike="noStrike" cap="none" dirty="0">
                <a:solidFill>
                  <a:schemeClr val="lt1"/>
                </a:solidFill>
                <a:latin typeface="SB Sans Display Light" panose="020B0303040504020204" pitchFamily="34" charset="0"/>
                <a:ea typeface="Calibri"/>
                <a:cs typeface="SB Sans Display Light" panose="020B0303040504020204" pitchFamily="34" charset="0"/>
                <a:sym typeface="Calibri"/>
              </a:rPr>
              <a:t>(</a:t>
            </a:r>
            <a:r>
              <a:rPr lang="ru-RU" sz="1000" b="1" i="0" u="none" strike="noStrike" cap="none" dirty="0" err="1">
                <a:solidFill>
                  <a:schemeClr val="lt1"/>
                </a:solidFill>
                <a:latin typeface="SB Sans Display Light" panose="020B0303040504020204" pitchFamily="34" charset="0"/>
                <a:ea typeface="Calibri"/>
                <a:cs typeface="SB Sans Display Light" panose="020B0303040504020204" pitchFamily="34" charset="0"/>
                <a:sym typeface="Calibri"/>
              </a:rPr>
              <a:t>СберМедИИ</a:t>
            </a:r>
            <a:r>
              <a:rPr lang="ru-RU" sz="1000" b="1" i="0" u="none" strike="noStrike" cap="none" dirty="0">
                <a:solidFill>
                  <a:schemeClr val="lt1"/>
                </a:solidFill>
                <a:latin typeface="SB Sans Display Light" panose="020B0303040504020204" pitchFamily="34" charset="0"/>
                <a:ea typeface="Calibri"/>
                <a:cs typeface="SB Sans Display Light" panose="020B0303040504020204" pitchFamily="34" charset="0"/>
                <a:sym typeface="Calibri"/>
              </a:rPr>
              <a:t>)</a:t>
            </a:r>
            <a:endParaRPr sz="1400" b="0" i="0" u="none" strike="noStrike" cap="none" dirty="0">
              <a:solidFill>
                <a:srgbClr val="000000"/>
              </a:solidFill>
              <a:latin typeface="SB Sans Display Light" panose="020B0303040504020204" pitchFamily="34" charset="0"/>
              <a:cs typeface="SB Sans Display Light" panose="020B0303040504020204" pitchFamily="34" charset="0"/>
              <a:sym typeface="Arial"/>
            </a:endParaRPr>
          </a:p>
        </p:txBody>
      </p:sp>
      <p:sp>
        <p:nvSpPr>
          <p:cNvPr id="27" name="Google Shape;274;p11">
            <a:extLst>
              <a:ext uri="{FF2B5EF4-FFF2-40B4-BE49-F238E27FC236}">
                <a16:creationId xmlns:a16="http://schemas.microsoft.com/office/drawing/2014/main" id="{2A7C7F9B-ABF6-5447-9428-DD6FB4CB2838}"/>
              </a:ext>
            </a:extLst>
          </p:cNvPr>
          <p:cNvSpPr/>
          <p:nvPr/>
        </p:nvSpPr>
        <p:spPr>
          <a:xfrm>
            <a:off x="4900771" y="2060551"/>
            <a:ext cx="1869607" cy="44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i="0" u="none" strike="noStrike" cap="none" dirty="0" err="1">
                <a:solidFill>
                  <a:srgbClr val="3F3F3F"/>
                </a:solidFill>
                <a:latin typeface="SB Sans Text" panose="020B0503040504020204" pitchFamily="34" charset="-52"/>
                <a:ea typeface="Calibri"/>
                <a:cs typeface="SB Sans Text" panose="020B0503040504020204" pitchFamily="34" charset="-52"/>
                <a:sym typeface="Calibri"/>
              </a:rPr>
              <a:t>Menthor</a:t>
            </a:r>
            <a:r>
              <a:rPr lang="ru-RU" sz="1000" i="0" u="none" strike="noStrike" cap="none" dirty="0">
                <a:solidFill>
                  <a:srgbClr val="3F3F3F"/>
                </a:solidFill>
                <a:latin typeface="SB Sans Text" panose="020B0503040504020204" pitchFamily="34" charset="-52"/>
                <a:ea typeface="Calibri"/>
                <a:cs typeface="SB Sans Text" panose="020B0503040504020204" pitchFamily="34" charset="-52"/>
                <a:sym typeface="Calibri"/>
              </a:rPr>
              <a:t>: </a:t>
            </a:r>
            <a:r>
              <a:rPr lang="ru-RU" sz="1000" i="0" u="none" strike="noStrike" cap="none" dirty="0" err="1">
                <a:solidFill>
                  <a:srgbClr val="3F3F3F"/>
                </a:solidFill>
                <a:latin typeface="SB Sans Text" panose="020B0503040504020204" pitchFamily="34" charset="-52"/>
                <a:ea typeface="Calibri"/>
                <a:cs typeface="SB Sans Text" panose="020B0503040504020204" pitchFamily="34" charset="-52"/>
                <a:sym typeface="Calibri"/>
              </a:rPr>
              <a:t>CovidCT</a:t>
            </a:r>
            <a:endParaRPr sz="1000" i="0" u="none" strike="noStrike" cap="none" dirty="0">
              <a:solidFill>
                <a:srgbClr val="3F3F3F"/>
              </a:solidFill>
              <a:latin typeface="SB Sans Text" panose="020B0503040504020204" pitchFamily="34" charset="-52"/>
              <a:ea typeface="Calibri"/>
              <a:cs typeface="SB Sans Text" panose="020B0503040504020204" pitchFamily="34" charset="-52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i="0" u="none" strike="noStrike" cap="none" dirty="0">
                <a:solidFill>
                  <a:srgbClr val="3F3F3F"/>
                </a:solidFill>
                <a:latin typeface="SB Sans Text" panose="020B0503040504020204" pitchFamily="34" charset="-52"/>
                <a:ea typeface="Calibri"/>
                <a:cs typeface="SB Sans Text" panose="020B0503040504020204" pitchFamily="34" charset="-52"/>
                <a:sym typeface="Calibri"/>
              </a:rPr>
              <a:t>(Care </a:t>
            </a:r>
            <a:r>
              <a:rPr lang="ru-RU" sz="1000" i="0" u="none" strike="noStrike" cap="none" dirty="0" err="1">
                <a:solidFill>
                  <a:srgbClr val="3F3F3F"/>
                </a:solidFill>
                <a:latin typeface="SB Sans Text" panose="020B0503040504020204" pitchFamily="34" charset="-52"/>
                <a:ea typeface="Calibri"/>
                <a:cs typeface="SB Sans Text" panose="020B0503040504020204" pitchFamily="34" charset="-52"/>
                <a:sym typeface="Calibri"/>
              </a:rPr>
              <a:t>Mentor</a:t>
            </a:r>
            <a:r>
              <a:rPr lang="ru-RU" sz="1000" i="0" u="none" strike="noStrike" cap="none" dirty="0">
                <a:solidFill>
                  <a:srgbClr val="3F3F3F"/>
                </a:solidFill>
                <a:latin typeface="SB Sans Text" panose="020B0503040504020204" pitchFamily="34" charset="-52"/>
                <a:ea typeface="Calibri"/>
                <a:cs typeface="SB Sans Text" panose="020B0503040504020204" pitchFamily="34" charset="-52"/>
                <a:sym typeface="Calibri"/>
              </a:rPr>
              <a:t> AI) </a:t>
            </a:r>
            <a:endParaRPr sz="1400" i="0" u="none" strike="noStrike" cap="none" dirty="0">
              <a:solidFill>
                <a:srgbClr val="000000"/>
              </a:solidFill>
              <a:latin typeface="SB Sans Text" panose="020B0503040504020204" pitchFamily="34" charset="-52"/>
              <a:cs typeface="SB Sans Text" panose="020B0503040504020204" pitchFamily="34" charset="-52"/>
              <a:sym typeface="Arial"/>
            </a:endParaRPr>
          </a:p>
        </p:txBody>
      </p:sp>
      <p:sp>
        <p:nvSpPr>
          <p:cNvPr id="28" name="Google Shape;275;p11">
            <a:extLst>
              <a:ext uri="{FF2B5EF4-FFF2-40B4-BE49-F238E27FC236}">
                <a16:creationId xmlns:a16="http://schemas.microsoft.com/office/drawing/2014/main" id="{F19748F8-3D30-894A-940C-F4B270DE5538}"/>
              </a:ext>
            </a:extLst>
          </p:cNvPr>
          <p:cNvSpPr txBox="1"/>
          <p:nvPr/>
        </p:nvSpPr>
        <p:spPr>
          <a:xfrm>
            <a:off x="2805250" y="2754351"/>
            <a:ext cx="2455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 dirty="0">
                <a:solidFill>
                  <a:schemeClr val="lt1"/>
                </a:solidFill>
                <a:latin typeface="SB Sans Text" panose="020B0503040504020204" pitchFamily="34" charset="-52"/>
                <a:ea typeface="Calibri"/>
                <a:cs typeface="SB Sans Text" panose="020B0503040504020204" pitchFamily="34" charset="-52"/>
                <a:sym typeface="Calibri"/>
              </a:rPr>
              <a:t>да</a:t>
            </a:r>
            <a:endParaRPr sz="1400" b="0" i="0" u="none" strike="noStrike" cap="none" dirty="0">
              <a:solidFill>
                <a:srgbClr val="000000"/>
              </a:solidFill>
              <a:latin typeface="SB Sans Text" panose="020B0503040504020204" pitchFamily="34" charset="-52"/>
              <a:cs typeface="SB Sans Text" panose="020B0503040504020204" pitchFamily="34" charset="-52"/>
              <a:sym typeface="Arial"/>
            </a:endParaRPr>
          </a:p>
        </p:txBody>
      </p:sp>
      <p:cxnSp>
        <p:nvCxnSpPr>
          <p:cNvPr id="29" name="Google Shape;276;p11">
            <a:extLst>
              <a:ext uri="{FF2B5EF4-FFF2-40B4-BE49-F238E27FC236}">
                <a16:creationId xmlns:a16="http://schemas.microsoft.com/office/drawing/2014/main" id="{30C795EE-7A82-5A4F-9380-606A14CC3600}"/>
              </a:ext>
            </a:extLst>
          </p:cNvPr>
          <p:cNvCxnSpPr/>
          <p:nvPr/>
        </p:nvCxnSpPr>
        <p:spPr>
          <a:xfrm>
            <a:off x="525832" y="2566139"/>
            <a:ext cx="614528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31" name="Google Shape;278;p11">
            <a:extLst>
              <a:ext uri="{FF2B5EF4-FFF2-40B4-BE49-F238E27FC236}">
                <a16:creationId xmlns:a16="http://schemas.microsoft.com/office/drawing/2014/main" id="{541917B6-12AB-CF43-B969-B910FF3B6986}"/>
              </a:ext>
            </a:extLst>
          </p:cNvPr>
          <p:cNvCxnSpPr/>
          <p:nvPr/>
        </p:nvCxnSpPr>
        <p:spPr>
          <a:xfrm rot="10800000">
            <a:off x="6670627" y="2566000"/>
            <a:ext cx="300" cy="37638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32" name="Google Shape;279;p11">
            <a:extLst>
              <a:ext uri="{FF2B5EF4-FFF2-40B4-BE49-F238E27FC236}">
                <a16:creationId xmlns:a16="http://schemas.microsoft.com/office/drawing/2014/main" id="{A32C353E-9EB1-884A-9D0B-E5F4B53CDB3C}"/>
              </a:ext>
            </a:extLst>
          </p:cNvPr>
          <p:cNvSpPr/>
          <p:nvPr/>
        </p:nvSpPr>
        <p:spPr>
          <a:xfrm>
            <a:off x="6675101" y="2060551"/>
            <a:ext cx="1869607" cy="44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i="0" u="none" strike="noStrike" cap="none" dirty="0">
                <a:solidFill>
                  <a:srgbClr val="3F3F3F"/>
                </a:solidFill>
                <a:latin typeface="SB Sans Text" panose="020B0503040504020204" pitchFamily="34" charset="-52"/>
                <a:ea typeface="Calibri"/>
                <a:cs typeface="SB Sans Text" panose="020B0503040504020204" pitchFamily="34" charset="-52"/>
                <a:sym typeface="Calibri"/>
              </a:rPr>
              <a:t>Третье </a:t>
            </a:r>
            <a:r>
              <a:rPr lang="ru-RU" sz="1000" i="0" u="none" strike="noStrike" cap="none" dirty="0" err="1">
                <a:solidFill>
                  <a:srgbClr val="3F3F3F"/>
                </a:solidFill>
                <a:latin typeface="SB Sans Text" panose="020B0503040504020204" pitchFamily="34" charset="-52"/>
                <a:ea typeface="Calibri"/>
                <a:cs typeface="SB Sans Text" panose="020B0503040504020204" pitchFamily="34" charset="-52"/>
                <a:sym typeface="Calibri"/>
              </a:rPr>
              <a:t>Мнение.Xray.Covid</a:t>
            </a:r>
            <a:endParaRPr sz="1000" i="0" u="none" strike="noStrike" cap="none" dirty="0">
              <a:solidFill>
                <a:srgbClr val="3F3F3F"/>
              </a:solidFill>
              <a:latin typeface="SB Sans Text" panose="020B0503040504020204" pitchFamily="34" charset="-52"/>
              <a:ea typeface="Calibri"/>
              <a:cs typeface="SB Sans Text" panose="020B0503040504020204" pitchFamily="34" charset="-52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i="0" u="none" strike="noStrike" cap="none" dirty="0">
                <a:solidFill>
                  <a:srgbClr val="3F3F3F"/>
                </a:solidFill>
                <a:latin typeface="SB Sans Text" panose="020B0503040504020204" pitchFamily="34" charset="-52"/>
                <a:ea typeface="Calibri"/>
                <a:cs typeface="SB Sans Text" panose="020B0503040504020204" pitchFamily="34" charset="-52"/>
                <a:sym typeface="Calibri"/>
              </a:rPr>
              <a:t>(Третье мнение)</a:t>
            </a:r>
            <a:endParaRPr sz="1400" i="0" u="none" strike="noStrike" cap="none" dirty="0">
              <a:solidFill>
                <a:srgbClr val="000000"/>
              </a:solidFill>
              <a:latin typeface="SB Sans Text" panose="020B0503040504020204" pitchFamily="34" charset="-52"/>
              <a:cs typeface="SB Sans Text" panose="020B0503040504020204" pitchFamily="34" charset="-52"/>
              <a:sym typeface="Arial"/>
            </a:endParaRPr>
          </a:p>
        </p:txBody>
      </p:sp>
      <p:grpSp>
        <p:nvGrpSpPr>
          <p:cNvPr id="33" name="Google Shape;280;p11">
            <a:extLst>
              <a:ext uri="{FF2B5EF4-FFF2-40B4-BE49-F238E27FC236}">
                <a16:creationId xmlns:a16="http://schemas.microsoft.com/office/drawing/2014/main" id="{8B9EEA72-FB80-8045-923B-B65E3FD98DDC}"/>
              </a:ext>
            </a:extLst>
          </p:cNvPr>
          <p:cNvGrpSpPr/>
          <p:nvPr/>
        </p:nvGrpSpPr>
        <p:grpSpPr>
          <a:xfrm>
            <a:off x="160257" y="3305947"/>
            <a:ext cx="8430948" cy="1594960"/>
            <a:chOff x="434805" y="3590947"/>
            <a:chExt cx="6145289" cy="1594960"/>
          </a:xfrm>
        </p:grpSpPr>
        <p:cxnSp>
          <p:nvCxnSpPr>
            <p:cNvPr id="34" name="Google Shape;281;p11">
              <a:extLst>
                <a:ext uri="{FF2B5EF4-FFF2-40B4-BE49-F238E27FC236}">
                  <a16:creationId xmlns:a16="http://schemas.microsoft.com/office/drawing/2014/main" id="{756C774F-0A5C-3D42-B829-4A948AE7DC7C}"/>
                </a:ext>
              </a:extLst>
            </p:cNvPr>
            <p:cNvCxnSpPr/>
            <p:nvPr/>
          </p:nvCxnSpPr>
          <p:spPr>
            <a:xfrm>
              <a:off x="434805" y="3590947"/>
              <a:ext cx="6145289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5" name="Google Shape;282;p11">
              <a:extLst>
                <a:ext uri="{FF2B5EF4-FFF2-40B4-BE49-F238E27FC236}">
                  <a16:creationId xmlns:a16="http://schemas.microsoft.com/office/drawing/2014/main" id="{5EC65D80-99C4-EC40-A19B-53DFE8577084}"/>
                </a:ext>
              </a:extLst>
            </p:cNvPr>
            <p:cNvCxnSpPr/>
            <p:nvPr/>
          </p:nvCxnSpPr>
          <p:spPr>
            <a:xfrm>
              <a:off x="434805" y="3938073"/>
              <a:ext cx="6145289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" name="Google Shape;283;p11">
              <a:extLst>
                <a:ext uri="{FF2B5EF4-FFF2-40B4-BE49-F238E27FC236}">
                  <a16:creationId xmlns:a16="http://schemas.microsoft.com/office/drawing/2014/main" id="{0678A1F5-D5A2-A54B-A70B-6D9F1D715CB3}"/>
                </a:ext>
              </a:extLst>
            </p:cNvPr>
            <p:cNvCxnSpPr/>
            <p:nvPr/>
          </p:nvCxnSpPr>
          <p:spPr>
            <a:xfrm>
              <a:off x="434805" y="4663497"/>
              <a:ext cx="6145289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" name="Google Shape;284;p11">
              <a:extLst>
                <a:ext uri="{FF2B5EF4-FFF2-40B4-BE49-F238E27FC236}">
                  <a16:creationId xmlns:a16="http://schemas.microsoft.com/office/drawing/2014/main" id="{B4CB2DD6-274A-7741-8F3B-94FD11880AD8}"/>
                </a:ext>
              </a:extLst>
            </p:cNvPr>
            <p:cNvCxnSpPr/>
            <p:nvPr/>
          </p:nvCxnSpPr>
          <p:spPr>
            <a:xfrm>
              <a:off x="434805" y="5185907"/>
              <a:ext cx="6145200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8" name="Google Shape;285;p11">
            <a:extLst>
              <a:ext uri="{FF2B5EF4-FFF2-40B4-BE49-F238E27FC236}">
                <a16:creationId xmlns:a16="http://schemas.microsoft.com/office/drawing/2014/main" id="{391562FD-B741-AA49-82A0-1467FB7CECE3}"/>
              </a:ext>
            </a:extLst>
          </p:cNvPr>
          <p:cNvSpPr txBox="1"/>
          <p:nvPr/>
        </p:nvSpPr>
        <p:spPr>
          <a:xfrm>
            <a:off x="2805250" y="3309087"/>
            <a:ext cx="2455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 dirty="0">
                <a:solidFill>
                  <a:schemeClr val="lt1"/>
                </a:solidFill>
                <a:latin typeface="SB Sans Text" panose="020B0503040504020204" pitchFamily="34" charset="-52"/>
                <a:ea typeface="Calibri"/>
                <a:cs typeface="SB Sans Text" panose="020B0503040504020204" pitchFamily="34" charset="-52"/>
                <a:sym typeface="Calibri"/>
              </a:rPr>
              <a:t>94%</a:t>
            </a:r>
            <a:endParaRPr sz="1600" b="1" i="0" u="none" strike="noStrike" cap="none" dirty="0">
              <a:solidFill>
                <a:schemeClr val="lt1"/>
              </a:solidFill>
              <a:latin typeface="SB Sans Text" panose="020B0503040504020204" pitchFamily="34" charset="-52"/>
              <a:ea typeface="Calibri"/>
              <a:cs typeface="SB Sans Text" panose="020B0503040504020204" pitchFamily="34" charset="-52"/>
              <a:sym typeface="Calibri"/>
            </a:endParaRPr>
          </a:p>
        </p:txBody>
      </p:sp>
      <p:sp>
        <p:nvSpPr>
          <p:cNvPr id="39" name="Google Shape;286;p11">
            <a:extLst>
              <a:ext uri="{FF2B5EF4-FFF2-40B4-BE49-F238E27FC236}">
                <a16:creationId xmlns:a16="http://schemas.microsoft.com/office/drawing/2014/main" id="{12153537-D58C-FF4B-A1F0-6D3604E6847A}"/>
              </a:ext>
            </a:extLst>
          </p:cNvPr>
          <p:cNvSpPr txBox="1"/>
          <p:nvPr/>
        </p:nvSpPr>
        <p:spPr>
          <a:xfrm>
            <a:off x="2805250" y="3845535"/>
            <a:ext cx="2455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 dirty="0">
                <a:solidFill>
                  <a:schemeClr val="lt1"/>
                </a:solidFill>
                <a:latin typeface="SB Sans Text" panose="020B0503040504020204" pitchFamily="34" charset="-52"/>
                <a:ea typeface="Calibri"/>
                <a:cs typeface="SB Sans Text" panose="020B0503040504020204" pitchFamily="34" charset="-52"/>
                <a:sym typeface="Calibri"/>
              </a:rPr>
              <a:t>да</a:t>
            </a:r>
            <a:endParaRPr sz="1400" b="0" i="0" u="none" strike="noStrike" cap="none" dirty="0">
              <a:solidFill>
                <a:srgbClr val="000000"/>
              </a:solidFill>
              <a:latin typeface="SB Sans Text" panose="020B0503040504020204" pitchFamily="34" charset="-52"/>
              <a:cs typeface="SB Sans Text" panose="020B0503040504020204" pitchFamily="34" charset="-52"/>
              <a:sym typeface="Arial"/>
            </a:endParaRPr>
          </a:p>
        </p:txBody>
      </p:sp>
      <p:sp>
        <p:nvSpPr>
          <p:cNvPr id="40" name="Google Shape;287;p11">
            <a:extLst>
              <a:ext uri="{FF2B5EF4-FFF2-40B4-BE49-F238E27FC236}">
                <a16:creationId xmlns:a16="http://schemas.microsoft.com/office/drawing/2014/main" id="{8C0BD754-A7CA-6447-9407-3C94B3DC2066}"/>
              </a:ext>
            </a:extLst>
          </p:cNvPr>
          <p:cNvSpPr txBox="1"/>
          <p:nvPr/>
        </p:nvSpPr>
        <p:spPr>
          <a:xfrm>
            <a:off x="2805250" y="4455135"/>
            <a:ext cx="2455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 dirty="0">
                <a:solidFill>
                  <a:schemeClr val="lt1"/>
                </a:solidFill>
                <a:latin typeface="SB Sans Text" panose="020B0503040504020204" pitchFamily="34" charset="-52"/>
                <a:ea typeface="Calibri"/>
                <a:cs typeface="SB Sans Text" panose="020B0503040504020204" pitchFamily="34" charset="-52"/>
                <a:sym typeface="Calibri"/>
              </a:rPr>
              <a:t>да</a:t>
            </a:r>
            <a:endParaRPr sz="1400" b="0" i="0" u="none" strike="noStrike" cap="none" dirty="0">
              <a:solidFill>
                <a:srgbClr val="000000"/>
              </a:solidFill>
              <a:latin typeface="SB Sans Text" panose="020B0503040504020204" pitchFamily="34" charset="-52"/>
              <a:cs typeface="SB Sans Text" panose="020B0503040504020204" pitchFamily="34" charset="-52"/>
              <a:sym typeface="Arial"/>
            </a:endParaRPr>
          </a:p>
        </p:txBody>
      </p:sp>
      <p:sp>
        <p:nvSpPr>
          <p:cNvPr id="41" name="Google Shape;288;p11">
            <a:extLst>
              <a:ext uri="{FF2B5EF4-FFF2-40B4-BE49-F238E27FC236}">
                <a16:creationId xmlns:a16="http://schemas.microsoft.com/office/drawing/2014/main" id="{F82EC000-20D8-C44A-AE86-E2456EEF992C}"/>
              </a:ext>
            </a:extLst>
          </p:cNvPr>
          <p:cNvSpPr txBox="1"/>
          <p:nvPr/>
        </p:nvSpPr>
        <p:spPr>
          <a:xfrm>
            <a:off x="2805250" y="5150276"/>
            <a:ext cx="2455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 dirty="0">
                <a:solidFill>
                  <a:schemeClr val="lt1"/>
                </a:solidFill>
                <a:latin typeface="SB Sans Text" panose="020B0503040504020204" pitchFamily="34" charset="-52"/>
                <a:ea typeface="Calibri"/>
                <a:cs typeface="SB Sans Text" panose="020B0503040504020204" pitchFamily="34" charset="-52"/>
                <a:sym typeface="Calibri"/>
              </a:rPr>
              <a:t>да</a:t>
            </a:r>
            <a:endParaRPr sz="1600" b="0" i="0" u="none" strike="noStrike" cap="none" dirty="0">
              <a:solidFill>
                <a:srgbClr val="000000"/>
              </a:solidFill>
              <a:latin typeface="SB Sans Text" panose="020B0503040504020204" pitchFamily="34" charset="-52"/>
              <a:cs typeface="SB Sans Text" panose="020B0503040504020204" pitchFamily="34" charset="-52"/>
              <a:sym typeface="Arial"/>
            </a:endParaRPr>
          </a:p>
        </p:txBody>
      </p:sp>
      <p:sp>
        <p:nvSpPr>
          <p:cNvPr id="42" name="Google Shape;289;p11">
            <a:extLst>
              <a:ext uri="{FF2B5EF4-FFF2-40B4-BE49-F238E27FC236}">
                <a16:creationId xmlns:a16="http://schemas.microsoft.com/office/drawing/2014/main" id="{AA538E01-F412-4143-B707-B28084AF40AA}"/>
              </a:ext>
            </a:extLst>
          </p:cNvPr>
          <p:cNvSpPr txBox="1"/>
          <p:nvPr/>
        </p:nvSpPr>
        <p:spPr>
          <a:xfrm>
            <a:off x="4677053" y="2754351"/>
            <a:ext cx="2455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i="0" u="none" strike="noStrike" cap="none" dirty="0">
                <a:solidFill>
                  <a:srgbClr val="3F3F3F"/>
                </a:solidFill>
                <a:latin typeface="SB Sans Text" panose="020B0503040504020204" pitchFamily="34" charset="-52"/>
                <a:ea typeface="Calibri"/>
                <a:cs typeface="SB Sans Text" panose="020B0503040504020204" pitchFamily="34" charset="-52"/>
                <a:sym typeface="Calibri"/>
              </a:rPr>
              <a:t>нет</a:t>
            </a:r>
            <a:endParaRPr sz="1400" i="0" u="none" strike="noStrike" cap="none" dirty="0">
              <a:solidFill>
                <a:srgbClr val="000000"/>
              </a:solidFill>
              <a:latin typeface="SB Sans Text" panose="020B0503040504020204" pitchFamily="34" charset="-52"/>
              <a:cs typeface="SB Sans Text" panose="020B0503040504020204" pitchFamily="34" charset="-52"/>
              <a:sym typeface="Arial"/>
            </a:endParaRPr>
          </a:p>
        </p:txBody>
      </p:sp>
      <p:sp>
        <p:nvSpPr>
          <p:cNvPr id="43" name="Google Shape;290;p11">
            <a:extLst>
              <a:ext uri="{FF2B5EF4-FFF2-40B4-BE49-F238E27FC236}">
                <a16:creationId xmlns:a16="http://schemas.microsoft.com/office/drawing/2014/main" id="{D361B89B-DF22-F24E-A703-A66949429A91}"/>
              </a:ext>
            </a:extLst>
          </p:cNvPr>
          <p:cNvSpPr txBox="1"/>
          <p:nvPr/>
        </p:nvSpPr>
        <p:spPr>
          <a:xfrm>
            <a:off x="4677053" y="3309087"/>
            <a:ext cx="2455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>
                <a:solidFill>
                  <a:srgbClr val="3F3F3F"/>
                </a:solidFill>
                <a:latin typeface="SB Sans Text" panose="020B0503040504020204" pitchFamily="34" charset="-52"/>
                <a:ea typeface="Calibri"/>
                <a:cs typeface="SB Sans Text" panose="020B0503040504020204" pitchFamily="34" charset="-52"/>
                <a:sym typeface="Calibri"/>
              </a:rPr>
              <a:t>89%</a:t>
            </a:r>
            <a:endParaRPr sz="1400" i="0" u="none" strike="noStrike" cap="none">
              <a:solidFill>
                <a:srgbClr val="000000"/>
              </a:solidFill>
              <a:latin typeface="SB Sans Text" panose="020B0503040504020204" pitchFamily="34" charset="-52"/>
              <a:cs typeface="SB Sans Text" panose="020B0503040504020204" pitchFamily="34" charset="-52"/>
              <a:sym typeface="Arial"/>
            </a:endParaRPr>
          </a:p>
        </p:txBody>
      </p:sp>
      <p:sp>
        <p:nvSpPr>
          <p:cNvPr id="44" name="Google Shape;291;p11">
            <a:extLst>
              <a:ext uri="{FF2B5EF4-FFF2-40B4-BE49-F238E27FC236}">
                <a16:creationId xmlns:a16="http://schemas.microsoft.com/office/drawing/2014/main" id="{0FC20FDA-6B61-AC49-8892-D97C7D3E573C}"/>
              </a:ext>
            </a:extLst>
          </p:cNvPr>
          <p:cNvSpPr txBox="1"/>
          <p:nvPr/>
        </p:nvSpPr>
        <p:spPr>
          <a:xfrm>
            <a:off x="4677053" y="3845535"/>
            <a:ext cx="2455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i="0" u="none" strike="noStrike" cap="none">
                <a:solidFill>
                  <a:srgbClr val="3F3F3F"/>
                </a:solidFill>
                <a:latin typeface="SB Sans Text" panose="020B0503040504020204" pitchFamily="34" charset="-52"/>
                <a:ea typeface="Calibri"/>
                <a:cs typeface="SB Sans Text" panose="020B0503040504020204" pitchFamily="34" charset="-52"/>
                <a:sym typeface="Calibri"/>
              </a:rPr>
              <a:t>да</a:t>
            </a:r>
            <a:endParaRPr sz="1400" i="0" u="none" strike="noStrike" cap="none">
              <a:solidFill>
                <a:srgbClr val="000000"/>
              </a:solidFill>
              <a:latin typeface="SB Sans Text" panose="020B0503040504020204" pitchFamily="34" charset="-52"/>
              <a:cs typeface="SB Sans Text" panose="020B0503040504020204" pitchFamily="34" charset="-52"/>
              <a:sym typeface="Arial"/>
            </a:endParaRPr>
          </a:p>
        </p:txBody>
      </p:sp>
      <p:sp>
        <p:nvSpPr>
          <p:cNvPr id="45" name="Google Shape;292;p11">
            <a:extLst>
              <a:ext uri="{FF2B5EF4-FFF2-40B4-BE49-F238E27FC236}">
                <a16:creationId xmlns:a16="http://schemas.microsoft.com/office/drawing/2014/main" id="{FA66D2FF-7D5D-AB4F-A355-6CF095D9EAAC}"/>
              </a:ext>
            </a:extLst>
          </p:cNvPr>
          <p:cNvSpPr txBox="1"/>
          <p:nvPr/>
        </p:nvSpPr>
        <p:spPr>
          <a:xfrm>
            <a:off x="4677053" y="4455135"/>
            <a:ext cx="245538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i="0" u="none" strike="noStrike" cap="none">
                <a:solidFill>
                  <a:srgbClr val="3F3F3F"/>
                </a:solidFill>
                <a:latin typeface="SB Sans Text" panose="020B0503040504020204" pitchFamily="34" charset="-52"/>
                <a:ea typeface="Calibri"/>
                <a:cs typeface="SB Sans Text" panose="020B0503040504020204" pitchFamily="34" charset="-52"/>
                <a:sym typeface="Calibri"/>
              </a:rPr>
              <a:t>да</a:t>
            </a:r>
            <a:endParaRPr sz="1400" i="0" u="none" strike="noStrike" cap="none">
              <a:solidFill>
                <a:srgbClr val="000000"/>
              </a:solidFill>
              <a:latin typeface="SB Sans Text" panose="020B0503040504020204" pitchFamily="34" charset="-52"/>
              <a:cs typeface="SB Sans Text" panose="020B0503040504020204" pitchFamily="34" charset="-52"/>
              <a:sym typeface="Arial"/>
            </a:endParaRPr>
          </a:p>
        </p:txBody>
      </p:sp>
      <p:sp>
        <p:nvSpPr>
          <p:cNvPr id="46" name="Google Shape;293;p11">
            <a:extLst>
              <a:ext uri="{FF2B5EF4-FFF2-40B4-BE49-F238E27FC236}">
                <a16:creationId xmlns:a16="http://schemas.microsoft.com/office/drawing/2014/main" id="{695D3EB4-4451-3342-9461-58A47CB99BB0}"/>
              </a:ext>
            </a:extLst>
          </p:cNvPr>
          <p:cNvSpPr txBox="1"/>
          <p:nvPr/>
        </p:nvSpPr>
        <p:spPr>
          <a:xfrm>
            <a:off x="4677053" y="5253711"/>
            <a:ext cx="2455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i="0" u="none" strike="noStrike" cap="none">
                <a:solidFill>
                  <a:srgbClr val="3F3F3F"/>
                </a:solidFill>
                <a:latin typeface="SB Sans Text" panose="020B0503040504020204" pitchFamily="34" charset="-52"/>
                <a:ea typeface="Calibri"/>
                <a:cs typeface="SB Sans Text" panose="020B0503040504020204" pitchFamily="34" charset="-52"/>
                <a:sym typeface="Calibri"/>
              </a:rPr>
              <a:t>нет</a:t>
            </a:r>
            <a:endParaRPr sz="1600" i="0" u="none" strike="noStrike" cap="none">
              <a:solidFill>
                <a:srgbClr val="000000"/>
              </a:solidFill>
              <a:latin typeface="SB Sans Text" panose="020B0503040504020204" pitchFamily="34" charset="-52"/>
              <a:cs typeface="SB Sans Text" panose="020B0503040504020204" pitchFamily="34" charset="-52"/>
              <a:sym typeface="Arial"/>
            </a:endParaRPr>
          </a:p>
        </p:txBody>
      </p:sp>
      <p:sp>
        <p:nvSpPr>
          <p:cNvPr id="47" name="Google Shape;294;p11">
            <a:extLst>
              <a:ext uri="{FF2B5EF4-FFF2-40B4-BE49-F238E27FC236}">
                <a16:creationId xmlns:a16="http://schemas.microsoft.com/office/drawing/2014/main" id="{E1C507A4-CCF4-BE4A-B3F8-3243418229FB}"/>
              </a:ext>
            </a:extLst>
          </p:cNvPr>
          <p:cNvSpPr txBox="1"/>
          <p:nvPr/>
        </p:nvSpPr>
        <p:spPr>
          <a:xfrm>
            <a:off x="6382155" y="2754351"/>
            <a:ext cx="2455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i="0" u="none" strike="noStrike" cap="none" dirty="0">
                <a:solidFill>
                  <a:srgbClr val="3F3F3F"/>
                </a:solidFill>
                <a:latin typeface="SB Sans Text" panose="020B0503040504020204" pitchFamily="34" charset="-52"/>
                <a:ea typeface="Calibri"/>
                <a:cs typeface="SB Sans Text" panose="020B0503040504020204" pitchFamily="34" charset="-52"/>
                <a:sym typeface="Calibri"/>
              </a:rPr>
              <a:t>нет</a:t>
            </a:r>
            <a:endParaRPr sz="1400" i="0" u="none" strike="noStrike" cap="none" dirty="0">
              <a:solidFill>
                <a:srgbClr val="000000"/>
              </a:solidFill>
              <a:latin typeface="SB Sans Text" panose="020B0503040504020204" pitchFamily="34" charset="-52"/>
              <a:cs typeface="SB Sans Text" panose="020B0503040504020204" pitchFamily="34" charset="-52"/>
              <a:sym typeface="Arial"/>
            </a:endParaRPr>
          </a:p>
        </p:txBody>
      </p:sp>
      <p:sp>
        <p:nvSpPr>
          <p:cNvPr id="48" name="Google Shape;295;p11">
            <a:extLst>
              <a:ext uri="{FF2B5EF4-FFF2-40B4-BE49-F238E27FC236}">
                <a16:creationId xmlns:a16="http://schemas.microsoft.com/office/drawing/2014/main" id="{856CA04C-39AF-6E4C-9F82-02333A6C14A1}"/>
              </a:ext>
            </a:extLst>
          </p:cNvPr>
          <p:cNvSpPr txBox="1"/>
          <p:nvPr/>
        </p:nvSpPr>
        <p:spPr>
          <a:xfrm>
            <a:off x="6382155" y="3309087"/>
            <a:ext cx="2455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>
                <a:solidFill>
                  <a:srgbClr val="3F3F3F"/>
                </a:solidFill>
                <a:latin typeface="SB Sans Text" panose="020B0503040504020204" pitchFamily="34" charset="-52"/>
                <a:ea typeface="Calibri"/>
                <a:cs typeface="SB Sans Text" panose="020B0503040504020204" pitchFamily="34" charset="-52"/>
                <a:sym typeface="Calibri"/>
              </a:rPr>
              <a:t>92%</a:t>
            </a:r>
            <a:endParaRPr sz="1400" i="0" u="none" strike="noStrike" cap="none">
              <a:solidFill>
                <a:srgbClr val="000000"/>
              </a:solidFill>
              <a:latin typeface="SB Sans Text" panose="020B0503040504020204" pitchFamily="34" charset="-52"/>
              <a:cs typeface="SB Sans Text" panose="020B0503040504020204" pitchFamily="34" charset="-52"/>
              <a:sym typeface="Arial"/>
            </a:endParaRPr>
          </a:p>
        </p:txBody>
      </p:sp>
      <p:sp>
        <p:nvSpPr>
          <p:cNvPr id="49" name="Google Shape;296;p11">
            <a:extLst>
              <a:ext uri="{FF2B5EF4-FFF2-40B4-BE49-F238E27FC236}">
                <a16:creationId xmlns:a16="http://schemas.microsoft.com/office/drawing/2014/main" id="{E71B8B83-9FFF-F74A-8EA4-021B27C0D749}"/>
              </a:ext>
            </a:extLst>
          </p:cNvPr>
          <p:cNvSpPr txBox="1"/>
          <p:nvPr/>
        </p:nvSpPr>
        <p:spPr>
          <a:xfrm>
            <a:off x="6382155" y="3845535"/>
            <a:ext cx="2455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>
                <a:solidFill>
                  <a:srgbClr val="3F3F3F"/>
                </a:solidFill>
                <a:latin typeface="SB Sans Text" panose="020B0503040504020204" pitchFamily="34" charset="-52"/>
                <a:ea typeface="Calibri"/>
                <a:cs typeface="SB Sans Text" panose="020B0503040504020204" pitchFamily="34" charset="-52"/>
                <a:sym typeface="Calibri"/>
              </a:rPr>
              <a:t>да</a:t>
            </a:r>
            <a:endParaRPr sz="1400" i="0" u="none" strike="noStrike" cap="none">
              <a:solidFill>
                <a:srgbClr val="000000"/>
              </a:solidFill>
              <a:latin typeface="SB Sans Text" panose="020B0503040504020204" pitchFamily="34" charset="-52"/>
              <a:cs typeface="SB Sans Text" panose="020B0503040504020204" pitchFamily="34" charset="-52"/>
              <a:sym typeface="Arial"/>
            </a:endParaRPr>
          </a:p>
        </p:txBody>
      </p:sp>
      <p:sp>
        <p:nvSpPr>
          <p:cNvPr id="50" name="Google Shape;297;p11">
            <a:extLst>
              <a:ext uri="{FF2B5EF4-FFF2-40B4-BE49-F238E27FC236}">
                <a16:creationId xmlns:a16="http://schemas.microsoft.com/office/drawing/2014/main" id="{1C32185E-D0BE-AF48-8F7F-1611773FF744}"/>
              </a:ext>
            </a:extLst>
          </p:cNvPr>
          <p:cNvSpPr txBox="1"/>
          <p:nvPr/>
        </p:nvSpPr>
        <p:spPr>
          <a:xfrm>
            <a:off x="6382155" y="4455135"/>
            <a:ext cx="2455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>
                <a:solidFill>
                  <a:srgbClr val="3F3F3F"/>
                </a:solidFill>
                <a:latin typeface="SB Sans Text" panose="020B0503040504020204" pitchFamily="34" charset="-52"/>
                <a:ea typeface="Calibri"/>
                <a:cs typeface="SB Sans Text" panose="020B0503040504020204" pitchFamily="34" charset="-52"/>
                <a:sym typeface="Calibri"/>
              </a:rPr>
              <a:t>да</a:t>
            </a:r>
            <a:endParaRPr sz="1400" i="0" u="none" strike="noStrike" cap="none">
              <a:solidFill>
                <a:srgbClr val="000000"/>
              </a:solidFill>
              <a:latin typeface="SB Sans Text" panose="020B0503040504020204" pitchFamily="34" charset="-52"/>
              <a:cs typeface="SB Sans Text" panose="020B0503040504020204" pitchFamily="34" charset="-52"/>
              <a:sym typeface="Arial"/>
            </a:endParaRPr>
          </a:p>
        </p:txBody>
      </p:sp>
      <p:sp>
        <p:nvSpPr>
          <p:cNvPr id="51" name="Google Shape;298;p11">
            <a:extLst>
              <a:ext uri="{FF2B5EF4-FFF2-40B4-BE49-F238E27FC236}">
                <a16:creationId xmlns:a16="http://schemas.microsoft.com/office/drawing/2014/main" id="{D8AA7AAC-E66B-7242-AD7E-0961AE1E7BE3}"/>
              </a:ext>
            </a:extLst>
          </p:cNvPr>
          <p:cNvSpPr txBox="1"/>
          <p:nvPr/>
        </p:nvSpPr>
        <p:spPr>
          <a:xfrm>
            <a:off x="6382155" y="5253711"/>
            <a:ext cx="2455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i="0" u="none" strike="noStrike" cap="none">
                <a:solidFill>
                  <a:srgbClr val="3F3F3F"/>
                </a:solidFill>
                <a:latin typeface="SB Sans Text" panose="020B0503040504020204" pitchFamily="34" charset="-52"/>
                <a:ea typeface="Calibri"/>
                <a:cs typeface="SB Sans Text" panose="020B0503040504020204" pitchFamily="34" charset="-52"/>
                <a:sym typeface="Calibri"/>
              </a:rPr>
              <a:t>нет</a:t>
            </a:r>
            <a:endParaRPr sz="1600" i="0" u="none" strike="noStrike" cap="none">
              <a:solidFill>
                <a:srgbClr val="000000"/>
              </a:solidFill>
              <a:latin typeface="SB Sans Text" panose="020B0503040504020204" pitchFamily="34" charset="-52"/>
              <a:cs typeface="SB Sans Text" panose="020B0503040504020204" pitchFamily="34" charset="-52"/>
              <a:sym typeface="Arial"/>
            </a:endParaRPr>
          </a:p>
        </p:txBody>
      </p:sp>
      <p:cxnSp>
        <p:nvCxnSpPr>
          <p:cNvPr id="52" name="Google Shape;300;p11">
            <a:extLst>
              <a:ext uri="{FF2B5EF4-FFF2-40B4-BE49-F238E27FC236}">
                <a16:creationId xmlns:a16="http://schemas.microsoft.com/office/drawing/2014/main" id="{C485E709-E332-814C-B662-DBD67950CA1D}"/>
              </a:ext>
            </a:extLst>
          </p:cNvPr>
          <p:cNvCxnSpPr>
            <a:cxnSpLocks/>
          </p:cNvCxnSpPr>
          <p:nvPr/>
        </p:nvCxnSpPr>
        <p:spPr>
          <a:xfrm>
            <a:off x="434803" y="5752375"/>
            <a:ext cx="815628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dot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872464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44;p43"/>
          <p:cNvSpPr/>
          <p:nvPr/>
        </p:nvSpPr>
        <p:spPr>
          <a:xfrm>
            <a:off x="0" y="5798824"/>
            <a:ext cx="8268442" cy="827114"/>
          </a:xfrm>
          <a:prstGeom prst="rect">
            <a:avLst/>
          </a:prstGeom>
          <a:solidFill>
            <a:srgbClr val="2634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 dirty="0">
                <a:solidFill>
                  <a:schemeClr val="lt1"/>
                </a:solidFill>
                <a:latin typeface="SB Sans Text" panose="020B0503040504020204" pitchFamily="34" charset="-52"/>
                <a:cs typeface="SB Sans Text" panose="020B0503040504020204" pitchFamily="34" charset="-52"/>
                <a:sym typeface="Arial"/>
              </a:rPr>
              <a:t>ИИ дает «второе мнение» в помощь принятия решения врача-рентгенолога</a:t>
            </a:r>
            <a:endParaRPr dirty="0"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7B07391-1842-3845-8501-F5E820732E3F}"/>
              </a:ext>
            </a:extLst>
          </p:cNvPr>
          <p:cNvSpPr/>
          <p:nvPr/>
        </p:nvSpPr>
        <p:spPr>
          <a:xfrm rot="16200000">
            <a:off x="6632829" y="1313963"/>
            <a:ext cx="6869227" cy="4241294"/>
          </a:xfrm>
          <a:prstGeom prst="rect">
            <a:avLst/>
          </a:prstGeom>
          <a:gradFill flip="none" rotWithShape="1">
            <a:gsLst>
              <a:gs pos="28000">
                <a:srgbClr val="1564C0"/>
              </a:gs>
              <a:gs pos="100000">
                <a:srgbClr val="65DEBC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26">
            <a:extLst>
              <a:ext uri="{FF2B5EF4-FFF2-40B4-BE49-F238E27FC236}">
                <a16:creationId xmlns:a16="http://schemas.microsoft.com/office/drawing/2014/main" id="{1E42325E-E013-CF47-9E8B-0C48AB736F89}"/>
              </a:ext>
            </a:extLst>
          </p:cNvPr>
          <p:cNvSpPr/>
          <p:nvPr/>
        </p:nvSpPr>
        <p:spPr>
          <a:xfrm>
            <a:off x="528840" y="253472"/>
            <a:ext cx="383470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7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Пример успешного использования</a:t>
            </a:r>
          </a:p>
        </p:txBody>
      </p:sp>
      <p:sp>
        <p:nvSpPr>
          <p:cNvPr id="7" name="Прямоугольник 27">
            <a:extLst>
              <a:ext uri="{FF2B5EF4-FFF2-40B4-BE49-F238E27FC236}">
                <a16:creationId xmlns:a16="http://schemas.microsoft.com/office/drawing/2014/main" id="{399E0D9A-0CFE-4F44-AC49-AC01461E654A}"/>
              </a:ext>
            </a:extLst>
          </p:cNvPr>
          <p:cNvSpPr/>
          <p:nvPr/>
        </p:nvSpPr>
        <p:spPr>
          <a:xfrm>
            <a:off x="398434" y="900503"/>
            <a:ext cx="5567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</a:pPr>
            <a:r>
              <a:rPr lang="ru-RU" sz="2400" dirty="0">
                <a:solidFill>
                  <a:srgbClr val="005D9F"/>
                </a:solidFill>
                <a:latin typeface="SB Sans Display" panose="020B0503040504020204" pitchFamily="34" charset="0"/>
                <a:ea typeface="Century Gothic"/>
                <a:cs typeface="SB Sans Display" panose="020B0503040504020204" pitchFamily="34" charset="0"/>
                <a:sym typeface="Calibri"/>
              </a:rPr>
              <a:t>Использование цифрового сервиса «КТ Легких» в Борской ЦРБ</a:t>
            </a:r>
          </a:p>
        </p:txBody>
      </p:sp>
      <p:sp>
        <p:nvSpPr>
          <p:cNvPr id="10" name="Прямоугольник 13">
            <a:extLst>
              <a:ext uri="{FF2B5EF4-FFF2-40B4-BE49-F238E27FC236}">
                <a16:creationId xmlns:a16="http://schemas.microsoft.com/office/drawing/2014/main" id="{BC8757AE-8C3D-AC42-9592-EF28DA647285}"/>
              </a:ext>
            </a:extLst>
          </p:cNvPr>
          <p:cNvSpPr/>
          <p:nvPr/>
        </p:nvSpPr>
        <p:spPr>
          <a:xfrm>
            <a:off x="398434" y="1945303"/>
            <a:ext cx="1339391" cy="55399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Исходные данные</a:t>
            </a:r>
          </a:p>
        </p:txBody>
      </p:sp>
      <p:sp>
        <p:nvSpPr>
          <p:cNvPr id="11" name="Прямоугольник 14">
            <a:extLst>
              <a:ext uri="{FF2B5EF4-FFF2-40B4-BE49-F238E27FC236}">
                <a16:creationId xmlns:a16="http://schemas.microsoft.com/office/drawing/2014/main" id="{A232163B-7694-B944-85F9-405F3A06C598}"/>
              </a:ext>
            </a:extLst>
          </p:cNvPr>
          <p:cNvSpPr/>
          <p:nvPr/>
        </p:nvSpPr>
        <p:spPr>
          <a:xfrm>
            <a:off x="1631695" y="1945303"/>
            <a:ext cx="6290824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3F3F3F"/>
                </a:solidFill>
                <a:latin typeface="SB Sans Display Light" panose="020B0303040504020204" pitchFamily="34" charset="0"/>
                <a:ea typeface="Calibri"/>
                <a:cs typeface="SB Sans Display Light" panose="020B0303040504020204" pitchFamily="34" charset="0"/>
              </a:rPr>
              <a:t>Сбер</a:t>
            </a:r>
            <a:r>
              <a:rPr lang="ru-RU" dirty="0">
                <a:solidFill>
                  <a:srgbClr val="3F3F3F"/>
                </a:solidFill>
                <a:latin typeface="SB Sans Display Light" panose="020B0303040504020204" pitchFamily="34" charset="0"/>
                <a:ea typeface="Calibri"/>
                <a:cs typeface="SB Sans Display Light" panose="020B0303040504020204" pitchFamily="34" charset="0"/>
              </a:rPr>
              <a:t> и Министерство здравоохранения Нижегородской области заключили соглашение о развитии цифровизации в сфере здравоохранения и применении технологий цифровых продуктов и платформ в медицинских учреждениях Нижегородского региона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B Sans Display Light" panose="020B0303040504020204" pitchFamily="34" charset="0"/>
              <a:cs typeface="SB Sans Display Light" panose="020B0303040504020204" pitchFamily="34" charset="0"/>
            </a:endParaRPr>
          </a:p>
        </p:txBody>
      </p:sp>
      <p:sp>
        <p:nvSpPr>
          <p:cNvPr id="12" name="Прямоугольник 16">
            <a:extLst>
              <a:ext uri="{FF2B5EF4-FFF2-40B4-BE49-F238E27FC236}">
                <a16:creationId xmlns:a16="http://schemas.microsoft.com/office/drawing/2014/main" id="{4A2A72C4-97F9-DC40-B2F2-BED0A36443D8}"/>
              </a:ext>
            </a:extLst>
          </p:cNvPr>
          <p:cNvSpPr/>
          <p:nvPr/>
        </p:nvSpPr>
        <p:spPr>
          <a:xfrm>
            <a:off x="1631695" y="3044256"/>
            <a:ext cx="6315100" cy="246221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F3F3F"/>
                </a:solidFill>
                <a:latin typeface="SB Sans Display Light" panose="020B0303040504020204" pitchFamily="34" charset="0"/>
                <a:ea typeface="Calibri"/>
                <a:cs typeface="SB Sans Display Light" panose="020B0303040504020204" pitchFamily="34" charset="0"/>
              </a:rPr>
              <a:t>В рамках соглашения </a:t>
            </a:r>
            <a:r>
              <a:rPr lang="ru-RU" dirty="0" err="1">
                <a:solidFill>
                  <a:srgbClr val="3F3F3F"/>
                </a:solidFill>
                <a:latin typeface="SB Sans Display Light" panose="020B0303040504020204" pitchFamily="34" charset="0"/>
                <a:ea typeface="Calibri"/>
                <a:cs typeface="SB Sans Display Light" panose="020B0303040504020204" pitchFamily="34" charset="0"/>
              </a:rPr>
              <a:t>СбермедИИ</a:t>
            </a:r>
            <a:r>
              <a:rPr lang="ru-RU" dirty="0">
                <a:solidFill>
                  <a:srgbClr val="3F3F3F"/>
                </a:solidFill>
                <a:latin typeface="SB Sans Display Light" panose="020B0303040504020204" pitchFamily="34" charset="0"/>
                <a:ea typeface="Calibri"/>
                <a:cs typeface="SB Sans Display Light" panose="020B0303040504020204" pitchFamily="34" charset="0"/>
              </a:rPr>
              <a:t> предоставил Борской ЦРБ (Центральной районной больнице) свои разработки с применением технологий искусственного интеллекта:</a:t>
            </a:r>
          </a:p>
          <a:p>
            <a:pPr marL="342900" indent="-342900">
              <a:buClr>
                <a:srgbClr val="65DEBC"/>
              </a:buClr>
              <a:buFont typeface="+mj-lt"/>
              <a:buAutoNum type="arabicPeriod"/>
            </a:pPr>
            <a:endParaRPr lang="ru-RU" dirty="0">
              <a:solidFill>
                <a:srgbClr val="3F3F3F"/>
              </a:solidFill>
              <a:latin typeface="SB Sans Display Light" panose="020B0303040504020204" pitchFamily="34" charset="0"/>
              <a:ea typeface="Calibri"/>
              <a:cs typeface="SB Sans Display Light" panose="020B0303040504020204" pitchFamily="34" charset="0"/>
            </a:endParaRPr>
          </a:p>
          <a:p>
            <a:pPr marL="342900" indent="-342900">
              <a:buClr>
                <a:srgbClr val="65DEBC"/>
              </a:buClr>
              <a:buFont typeface="+mj-lt"/>
              <a:buAutoNum type="arabicPeriod"/>
            </a:pPr>
            <a:r>
              <a:rPr lang="ru-RU" dirty="0">
                <a:solidFill>
                  <a:srgbClr val="3F3F3F"/>
                </a:solidFill>
                <a:latin typeface="SB Sans Display Light" panose="020B0303040504020204" pitchFamily="34" charset="0"/>
                <a:ea typeface="Calibri"/>
                <a:cs typeface="SB Sans Display Light" panose="020B0303040504020204" pitchFamily="34" charset="0"/>
              </a:rPr>
              <a:t>Система хранения и обработки медицинских изображений </a:t>
            </a:r>
            <a:r>
              <a:rPr lang="en-US" dirty="0">
                <a:solidFill>
                  <a:srgbClr val="3F3F3F"/>
                </a:solidFill>
                <a:latin typeface="SB Sans Display Light" panose="020B0303040504020204" pitchFamily="34" charset="0"/>
                <a:ea typeface="Calibri"/>
                <a:cs typeface="SB Sans Display Light" panose="020B0303040504020204" pitchFamily="34" charset="0"/>
              </a:rPr>
              <a:t>PACS</a:t>
            </a:r>
            <a:r>
              <a:rPr lang="ru-RU" dirty="0">
                <a:solidFill>
                  <a:srgbClr val="3F3F3F"/>
                </a:solidFill>
                <a:latin typeface="SB Sans Display Light" panose="020B0303040504020204" pitchFamily="34" charset="0"/>
                <a:ea typeface="Calibri"/>
                <a:cs typeface="SB Sans Display Light" panose="020B0303040504020204" pitchFamily="34" charset="0"/>
              </a:rPr>
              <a:t>, которая объединит в общее цифровое пространство все исследования внутри медицинского учреждения.</a:t>
            </a:r>
          </a:p>
          <a:p>
            <a:pPr marL="342900" indent="-342900">
              <a:buClr>
                <a:srgbClr val="65DEBC"/>
              </a:buClr>
              <a:buFont typeface="+mj-lt"/>
              <a:buAutoNum type="arabicPeriod"/>
            </a:pPr>
            <a:endParaRPr lang="ru-RU" dirty="0">
              <a:solidFill>
                <a:srgbClr val="3F3F3F"/>
              </a:solidFill>
              <a:latin typeface="SB Sans Display Light" panose="020B0303040504020204" pitchFamily="34" charset="0"/>
              <a:ea typeface="Calibri"/>
              <a:cs typeface="SB Sans Display Light" panose="020B0303040504020204" pitchFamily="34" charset="0"/>
            </a:endParaRPr>
          </a:p>
          <a:p>
            <a:pPr marL="342900" indent="-342900">
              <a:buClr>
                <a:srgbClr val="65DEBC"/>
              </a:buClr>
              <a:buFont typeface="+mj-lt"/>
              <a:buAutoNum type="arabicPeriod"/>
            </a:pPr>
            <a:r>
              <a:rPr lang="ru-RU" dirty="0">
                <a:solidFill>
                  <a:srgbClr val="3F3F3F"/>
                </a:solidFill>
                <a:latin typeface="SB Sans Display Light" panose="020B0303040504020204" pitchFamily="34" charset="0"/>
                <a:ea typeface="Calibri"/>
                <a:cs typeface="SB Sans Display Light" panose="020B0303040504020204" pitchFamily="34" charset="0"/>
              </a:rPr>
              <a:t>Сервис «КТ Легких» с применением искусственного </a:t>
            </a:r>
            <a:r>
              <a:rPr lang="ru-RU">
                <a:solidFill>
                  <a:srgbClr val="3F3F3F"/>
                </a:solidFill>
                <a:latin typeface="SB Sans Display Light" panose="020B0303040504020204" pitchFamily="34" charset="0"/>
                <a:ea typeface="Calibri"/>
                <a:cs typeface="SB Sans Display Light" panose="020B0303040504020204" pitchFamily="34" charset="0"/>
              </a:rPr>
              <a:t>интеллекта установлен </a:t>
            </a:r>
            <a:r>
              <a:rPr lang="ru-RU" dirty="0">
                <a:solidFill>
                  <a:srgbClr val="3F3F3F"/>
                </a:solidFill>
                <a:latin typeface="SB Sans Display Light" panose="020B0303040504020204" pitchFamily="34" charset="0"/>
                <a:ea typeface="Calibri"/>
                <a:cs typeface="SB Sans Display Light" panose="020B0303040504020204" pitchFamily="34" charset="0"/>
              </a:rPr>
              <a:t>на аппаратах КТ для анализа снимков пациентов с заболеваниями органов дыхания и ускорения диагностики. </a:t>
            </a:r>
            <a:endParaRPr lang="en-US" dirty="0">
              <a:solidFill>
                <a:srgbClr val="3F3F3F"/>
              </a:solidFill>
              <a:latin typeface="SB Sans Display Light" panose="020B0303040504020204" pitchFamily="34" charset="0"/>
              <a:ea typeface="Calibri"/>
              <a:cs typeface="SB Sans Display Light" panose="020B0303040504020204" pitchFamily="34" charset="0"/>
            </a:endParaRPr>
          </a:p>
        </p:txBody>
      </p:sp>
      <p:sp>
        <p:nvSpPr>
          <p:cNvPr id="13" name="Прямоугольник 20">
            <a:extLst>
              <a:ext uri="{FF2B5EF4-FFF2-40B4-BE49-F238E27FC236}">
                <a16:creationId xmlns:a16="http://schemas.microsoft.com/office/drawing/2014/main" id="{9359AB85-306F-114B-99DC-3099955B888B}"/>
              </a:ext>
            </a:extLst>
          </p:cNvPr>
          <p:cNvSpPr/>
          <p:nvPr/>
        </p:nvSpPr>
        <p:spPr>
          <a:xfrm>
            <a:off x="402743" y="3019624"/>
            <a:ext cx="1359358" cy="3231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Решение </a:t>
            </a:r>
          </a:p>
        </p:txBody>
      </p:sp>
      <p:sp>
        <p:nvSpPr>
          <p:cNvPr id="14" name="Прямоугольник 19">
            <a:extLst>
              <a:ext uri="{FF2B5EF4-FFF2-40B4-BE49-F238E27FC236}">
                <a16:creationId xmlns:a16="http://schemas.microsoft.com/office/drawing/2014/main" id="{DFFCBA77-7319-764B-8712-608335E26994}"/>
              </a:ext>
            </a:extLst>
          </p:cNvPr>
          <p:cNvSpPr/>
          <p:nvPr/>
        </p:nvSpPr>
        <p:spPr>
          <a:xfrm>
            <a:off x="8496053" y="574985"/>
            <a:ext cx="3401812" cy="53429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sz="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sz="1600" b="1" i="1" dirty="0">
              <a:solidFill>
                <a:schemeClr val="bg1"/>
              </a:solidFill>
              <a:latin typeface="SB Sans Display Light" panose="020B0303040504020204" pitchFamily="34" charset="0"/>
              <a:cs typeface="SB Sans Display Light" panose="020B0303040504020204" pitchFamily="34" charset="0"/>
            </a:endParaRPr>
          </a:p>
          <a:p>
            <a:pPr marL="36000">
              <a:spcAft>
                <a:spcPts val="1000"/>
              </a:spcAft>
            </a:pPr>
            <a:r>
              <a:rPr lang="ru-RU" b="1" dirty="0">
                <a:solidFill>
                  <a:schemeClr val="bg1"/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ПРЕДВАРИТЕЛЬНЫЕ ИТОГИ </a:t>
            </a:r>
            <a:r>
              <a:rPr lang="ru-RU" dirty="0">
                <a:solidFill>
                  <a:schemeClr val="bg1"/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использования сервиса</a:t>
            </a:r>
          </a:p>
          <a:p>
            <a:pPr marL="36000">
              <a:spcAft>
                <a:spcPts val="1000"/>
              </a:spcAft>
            </a:pPr>
            <a:endParaRPr lang="ru-RU" sz="200" dirty="0">
              <a:solidFill>
                <a:schemeClr val="bg1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endParaRPr lang="ru-RU" sz="1500" dirty="0">
              <a:solidFill>
                <a:schemeClr val="bg1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 marL="36000"/>
            <a:r>
              <a:rPr lang="ru-RU" sz="1500" dirty="0">
                <a:solidFill>
                  <a:schemeClr val="bg1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«КТ Легких» выявляет зоны затемнения и с высокой точностью определяет % поражения тканей</a:t>
            </a:r>
          </a:p>
          <a:p>
            <a:pPr marL="36000"/>
            <a:endParaRPr lang="ru-RU" sz="1500" dirty="0">
              <a:solidFill>
                <a:schemeClr val="bg1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 marL="36000"/>
            <a:r>
              <a:rPr lang="ru-RU" sz="2500" dirty="0">
                <a:solidFill>
                  <a:schemeClr val="bg1"/>
                </a:solidFill>
                <a:latin typeface="SB Sans Display" panose="020B0604020202020204" charset="0"/>
                <a:cs typeface="SB Sans Display" panose="020B0604020202020204" charset="0"/>
              </a:rPr>
              <a:t>на 20%</a:t>
            </a:r>
          </a:p>
          <a:p>
            <a:r>
              <a:rPr lang="ru-RU" sz="1500" dirty="0">
                <a:solidFill>
                  <a:schemeClr val="bg1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сократилось время получения результата анализа снимков</a:t>
            </a:r>
          </a:p>
          <a:p>
            <a:endParaRPr lang="ru-RU" sz="1500" dirty="0">
              <a:solidFill>
                <a:schemeClr val="bg1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 marL="36000"/>
            <a:r>
              <a:rPr lang="ru-RU" sz="2500" dirty="0">
                <a:solidFill>
                  <a:schemeClr val="bg1"/>
                </a:solidFill>
                <a:latin typeface="SB Sans Display" panose="020B0604020202020204" charset="0"/>
                <a:cs typeface="SB Sans Display" panose="020B0604020202020204" charset="0"/>
              </a:rPr>
              <a:t>100+</a:t>
            </a:r>
          </a:p>
          <a:p>
            <a:r>
              <a:rPr lang="ru-RU" sz="1500" dirty="0">
                <a:solidFill>
                  <a:schemeClr val="bg1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КТ исследований обработано</a:t>
            </a:r>
          </a:p>
          <a:p>
            <a:r>
              <a:rPr lang="ru-RU" sz="1500" dirty="0">
                <a:solidFill>
                  <a:schemeClr val="bg1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за время пилотирования решения</a:t>
            </a:r>
          </a:p>
          <a:p>
            <a:endParaRPr lang="ru-RU" sz="1500" dirty="0">
              <a:solidFill>
                <a:schemeClr val="bg1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r>
              <a:rPr lang="ru-RU" sz="1500" dirty="0">
                <a:solidFill>
                  <a:schemeClr val="bg1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Реализована маршрутизация потока пациентов</a:t>
            </a:r>
          </a:p>
          <a:p>
            <a:endParaRPr lang="ru-RU" sz="1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00">
              <a:spcAft>
                <a:spcPts val="1000"/>
              </a:spcAft>
            </a:pPr>
            <a:endParaRPr lang="ru-RU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78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ru-RU" sz="1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7680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14920</TotalTime>
  <Words>781</Words>
  <Application>Microsoft Macintosh PowerPoint</Application>
  <PresentationFormat>Широкоэкранный</PresentationFormat>
  <Paragraphs>107</Paragraphs>
  <Slides>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Century Gothic</vt:lpstr>
      <vt:lpstr>SB Sans Display Light</vt:lpstr>
      <vt:lpstr>SB Sans Text</vt:lpstr>
      <vt:lpstr>Calibri</vt:lpstr>
      <vt:lpstr>Arial</vt:lpstr>
      <vt:lpstr>SB Sans Display Semibold</vt:lpstr>
      <vt:lpstr>SB Sans Display</vt:lpstr>
      <vt:lpstr>SB Sans Text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t.smirnova@sbermed.ai</cp:lastModifiedBy>
  <cp:revision>138</cp:revision>
  <dcterms:created xsi:type="dcterms:W3CDTF">2021-05-10T02:33:12Z</dcterms:created>
  <dcterms:modified xsi:type="dcterms:W3CDTF">2021-09-24T14:49:43Z</dcterms:modified>
  <cp:category/>
</cp:coreProperties>
</file>